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7"/>
  </p:notesMasterIdLst>
  <p:sldIdLst>
    <p:sldId id="256" r:id="rId2"/>
    <p:sldId id="275" r:id="rId3"/>
    <p:sldId id="281" r:id="rId4"/>
    <p:sldId id="321" r:id="rId5"/>
    <p:sldId id="322" r:id="rId6"/>
    <p:sldId id="323" r:id="rId7"/>
    <p:sldId id="324" r:id="rId8"/>
    <p:sldId id="273" r:id="rId9"/>
    <p:sldId id="288" r:id="rId10"/>
    <p:sldId id="325" r:id="rId11"/>
    <p:sldId id="274" r:id="rId12"/>
    <p:sldId id="297" r:id="rId13"/>
    <p:sldId id="326" r:id="rId14"/>
    <p:sldId id="327" r:id="rId15"/>
    <p:sldId id="314" r:id="rId16"/>
    <p:sldId id="315" r:id="rId17"/>
    <p:sldId id="296" r:id="rId18"/>
    <p:sldId id="304" r:id="rId19"/>
    <p:sldId id="316" r:id="rId20"/>
    <p:sldId id="303" r:id="rId21"/>
    <p:sldId id="282" r:id="rId22"/>
    <p:sldId id="285" r:id="rId23"/>
    <p:sldId id="318" r:id="rId24"/>
    <p:sldId id="293" r:id="rId25"/>
    <p:sldId id="258" r:id="rId2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B4C"/>
    <a:srgbClr val="091B4D"/>
    <a:srgbClr val="FB2919"/>
    <a:srgbClr val="9C56E8"/>
    <a:srgbClr val="5AC4C4"/>
    <a:srgbClr val="B582EE"/>
    <a:srgbClr val="C63E5B"/>
    <a:srgbClr val="F0654E"/>
    <a:srgbClr val="898383"/>
    <a:srgbClr val="669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18" autoAdjust="0"/>
    <p:restoredTop sz="94672"/>
  </p:normalViewPr>
  <p:slideViewPr>
    <p:cSldViewPr snapToGrid="0" snapToObjects="1">
      <p:cViewPr varScale="1">
        <p:scale>
          <a:sx n="116" d="100"/>
          <a:sy n="116" d="100"/>
        </p:scale>
        <p:origin x="648" y="108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93D22-5E59-6345-BAEE-97E74818A753}" type="datetimeFigureOut">
              <a:rPr lang="it-IT" smtClean="0"/>
              <a:t>16/09/2024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9A7F0-6D8E-B34C-8D35-E84AE3A68D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726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522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477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8100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434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2394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774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728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773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390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049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602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379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920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782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4783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085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8069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640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677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9030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16/09/2024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542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16/09/2024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0968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16/09/2024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044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16/09/2024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790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16/09/2024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00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16/09/2024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69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16/09/2024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921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16/09/2024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860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16/09/2024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83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16/09/2024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923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16/09/2024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22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C3616-FA92-0F44-B6D1-81F6EA6AE92C}" type="datetimeFigureOut">
              <a:rPr lang="it-IT" smtClean="0"/>
              <a:t>16/09/2024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58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rsi.unipr.it/it/cdl-sna/calendario-delle-attivita-didattiche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unipr.cartaconto.credit-agricole.it/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pr.it/ugov/organizationunit/158030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hyperlink" Target="https://scvsa.unipr.it/commissione-mobilita-internazional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eugreenalliance.eu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www.cla.unipr.it/it/corsi/corsi-idoneita-curricolare/inglese/78/" TargetMode="External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hyperlink" Target="http://www.cla.unipr.it/" TargetMode="External"/><Relationship Id="rId4" Type="http://schemas.openxmlformats.org/officeDocument/2006/relationships/hyperlink" Target="https://www.cla.unipr.it/it/corsi/corsi-idoneita-curricolare/francese/79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hyperlink" Target="https://www.cla.unipr.it/it/corsi/corsi-extracurricolari/232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pr.it/assistenza-sanitaria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unipr.it/vivere-parm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pr.it/servizi/oltre-lo-studio/mobilita-aziendal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unipr.it/convenzioni-con-attivita-commerciali-0" TargetMode="External"/><Relationship Id="rId4" Type="http://schemas.openxmlformats.org/officeDocument/2006/relationships/hyperlink" Target="https://www.unipr.it/servizi/oltre-lo-studio/cinema-musica-e-teatri-convenzioni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unipr.it/welcome-day-2024" TargetMode="Externa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hyperlink" Target="https://corsi.unipr.it/it/cdl-sna/calendario-delle-attivita-didattich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scvsa.unipr.it/" TargetMode="Externa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mailto:urp@unipr.it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hyperlink" Target="https://agendastudenti.unipr.it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rsi.unipr.it/it/cdl-sna/calendario-delle-attivita-didattiche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rsi.unipr.it/it/cdl-sna/calendario-delle-attivita-didattiche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mailto:consiglieradifiducia@unipr.i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12192000" cy="6887307"/>
          </a:xfrm>
          <a:prstGeom prst="rect">
            <a:avLst/>
          </a:prstGeom>
          <a:solidFill>
            <a:srgbClr val="091B4C"/>
          </a:solidFill>
          <a:ln>
            <a:solidFill>
              <a:srgbClr val="091B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800" dirty="0"/>
          </a:p>
          <a:p>
            <a:pPr algn="ctr"/>
            <a:endParaRPr lang="it-IT" sz="4800" dirty="0"/>
          </a:p>
          <a:p>
            <a:pPr algn="ctr"/>
            <a:r>
              <a:rPr lang="it-IT" sz="6600" dirty="0"/>
              <a:t>WELCOME DAY 2024</a:t>
            </a:r>
          </a:p>
        </p:txBody>
      </p:sp>
      <p:pic>
        <p:nvPicPr>
          <p:cNvPr id="7" name="Immagine 6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xmlns="" id="{6D99ACAD-3DBA-992E-999D-65AD10E9C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553" y="371745"/>
            <a:ext cx="4270895" cy="16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5"/>
          <a:stretch/>
        </p:blipFill>
        <p:spPr>
          <a:xfrm>
            <a:off x="7255695" y="2106093"/>
            <a:ext cx="4657437" cy="312243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90670" y="482780"/>
            <a:ext cx="869374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chemeClr val="accent1">
                    <a:lumMod val="50000"/>
                  </a:schemeClr>
                </a:solidFill>
              </a:rPr>
              <a:t>IL SITO DEL CORSO DI LAUREA IN</a:t>
            </a:r>
            <a:endParaRPr lang="it-IT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3FA8E1DD-B1F0-153F-5A5B-7DAF6BE9ABD5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xmlns="" id="{63FB0771-FC5B-8AFF-8F85-383A79940E62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xmlns="" id="{5DAD1F7F-FDB9-A9B7-EE17-9593B6E22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9" name="Rettangolo 8"/>
          <p:cNvSpPr/>
          <p:nvPr/>
        </p:nvSpPr>
        <p:spPr>
          <a:xfrm>
            <a:off x="1046206" y="270566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hlinkClick r:id="rId5"/>
              </a:rPr>
              <a:t>https://corsi.unipr.it/it/cdl-sna</a:t>
            </a:r>
            <a:endParaRPr lang="it-IT" sz="3600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90669" y="1082944"/>
            <a:ext cx="869374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chemeClr val="accent1">
                    <a:lumMod val="50000"/>
                  </a:schemeClr>
                </a:solidFill>
              </a:rPr>
              <a:t>SCIENZE DELLA NATURA E DELL’AMBIENTE</a:t>
            </a:r>
            <a:endParaRPr lang="it-IT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0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46297" y="154565"/>
            <a:ext cx="11045536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91B4C"/>
                </a:solidFill>
              </a:rPr>
              <a:t>STUDENTESSE E STUDENTI NEGLI ORGANI COLLEGIALI</a:t>
            </a:r>
          </a:p>
          <a:p>
            <a:r>
              <a:rPr lang="it-IT" b="1" dirty="0">
                <a:solidFill>
                  <a:srgbClr val="091B4C"/>
                </a:solidFill>
              </a:rPr>
              <a:t>Elezioni ogni 2 anni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5684822" y="1068195"/>
            <a:ext cx="2089891" cy="7005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CONSIGLIO DI AMMINISTRAZIONE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7839601" y="1084383"/>
            <a:ext cx="2105036" cy="6844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SENATO ACCADEMICO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5689312" y="1838715"/>
            <a:ext cx="2085400" cy="6114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NUCLEO DI VALUTAZIONE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5684821" y="3360817"/>
            <a:ext cx="2154780" cy="734666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COMMISSIONI PARITETICHE studenti/docenti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7915391" y="3357563"/>
            <a:ext cx="2029247" cy="737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COMITATO PER LO SPORT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7886590" y="1838714"/>
            <a:ext cx="2104529" cy="649642"/>
          </a:xfrm>
          <a:prstGeom prst="rect">
            <a:avLst/>
          </a:prstGeom>
          <a:solidFill>
            <a:srgbClr val="F0654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PRESIDIO PER LA QUALITÀ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5689313" y="2550596"/>
            <a:ext cx="2150289" cy="679866"/>
          </a:xfrm>
          <a:prstGeom prst="rect">
            <a:avLst/>
          </a:prstGeom>
          <a:solidFill>
            <a:srgbClr val="C63E5B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DIPARTIMENTO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7900230" y="2550597"/>
            <a:ext cx="2090889" cy="679865"/>
          </a:xfrm>
          <a:prstGeom prst="rect">
            <a:avLst/>
          </a:prstGeom>
          <a:solidFill>
            <a:srgbClr val="B582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CORSO DI STUDIO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6442410" y="4330978"/>
            <a:ext cx="2446986" cy="940485"/>
          </a:xfrm>
          <a:prstGeom prst="rect">
            <a:avLst/>
          </a:prstGeom>
          <a:solidFill>
            <a:srgbClr val="5AC4C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CONSIGLIO DEGLI STUDENTI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863970" y="2068266"/>
            <a:ext cx="3118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ORGANI IN CUI SONO PRESENTI RAPPRESENTANTI DI STUDENTESSE E STUDENTI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1979360" y="4330978"/>
            <a:ext cx="311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ORGANO IN CUI SONO PRESENTI  </a:t>
            </a:r>
            <a:r>
              <a:rPr lang="it-IT" b="1" u="sng" dirty="0">
                <a:solidFill>
                  <a:schemeClr val="accent1">
                    <a:lumMod val="50000"/>
                  </a:schemeClr>
                </a:solidFill>
              </a:rPr>
              <a:t>SOLO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RAPPRESENTANTI DI STUDENTESSE E STUDENTI</a:t>
            </a:r>
          </a:p>
        </p:txBody>
      </p:sp>
      <p:sp>
        <p:nvSpPr>
          <p:cNvPr id="7" name="Gallone 6"/>
          <p:cNvSpPr/>
          <p:nvPr/>
        </p:nvSpPr>
        <p:spPr>
          <a:xfrm>
            <a:off x="5127564" y="2341822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Gallone 23"/>
          <p:cNvSpPr/>
          <p:nvPr/>
        </p:nvSpPr>
        <p:spPr>
          <a:xfrm>
            <a:off x="5097699" y="4607169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Gallone 24"/>
          <p:cNvSpPr/>
          <p:nvPr/>
        </p:nvSpPr>
        <p:spPr>
          <a:xfrm>
            <a:off x="5464022" y="4607169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Gallone 25"/>
          <p:cNvSpPr/>
          <p:nvPr/>
        </p:nvSpPr>
        <p:spPr>
          <a:xfrm>
            <a:off x="5806557" y="4607169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330258" y="5739616"/>
            <a:ext cx="767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50000"/>
                  </a:schemeClr>
                </a:solidFill>
              </a:rPr>
              <a:t>Ti consigliamo di informarti su chi sono i tuoi rappresentanti nei diversi organi!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xmlns="" id="{32DEAFE7-1468-1E2C-ABA7-7B18F8857EF8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xmlns="" id="{B98AC797-08DB-6F70-AD6D-72723DF3A182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xmlns="" id="{B5E82596-BFB0-7FA6-DAD5-408659923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56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866008" y="194896"/>
            <a:ext cx="5229992" cy="646331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STUDENT CARD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793345" y="2035323"/>
            <a:ext cx="47574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00B050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Inoltre, se la attivi come </a:t>
            </a:r>
            <a:r>
              <a:rPr lang="it-IT" sz="1400" u="sng" dirty="0">
                <a:solidFill>
                  <a:schemeClr val="accent1">
                    <a:lumMod val="50000"/>
                  </a:schemeClr>
                </a:solidFill>
              </a:rPr>
              <a:t>carta prepagata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puoi:</a:t>
            </a:r>
          </a:p>
          <a:p>
            <a:pPr lvl="1">
              <a:lnSpc>
                <a:spcPct val="100000"/>
              </a:lnSpc>
              <a:buClr>
                <a:srgbClr val="00B050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Ricevere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rimborsi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pagamenti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dall’Ateneo</a:t>
            </a:r>
          </a:p>
          <a:p>
            <a:pPr lvl="1"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2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Pagare il servizio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mensa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anche in modalità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contactless</a:t>
            </a:r>
          </a:p>
          <a:p>
            <a:pPr lvl="2"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Acquistare 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biglietti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TEP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scaricando l’apposita 	App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Tep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SmartTicket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Effettuare le principali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operazioni bancarie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tra 	cui: pagare le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rette universitarie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l’affitto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e le 	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utenze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effettuare ricariche telefoniche ed  	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acquisti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anche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online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9694" y="6390143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878250" y="5517035"/>
            <a:ext cx="857886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Puoi attivare la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Student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Card online, anche tramite «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selfie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», </a:t>
            </a:r>
          </a:p>
          <a:p>
            <a:pPr algn="ctr"/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su </a:t>
            </a:r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https://unipr.cartaconto.credit-agricole.it/</a:t>
            </a:r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o presso tutte le filiali Crédit Agricole Italia</a:t>
            </a:r>
            <a:endParaRPr lang="it-IT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968342" y="2058570"/>
            <a:ext cx="409662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La Student Card ti permette di:</a:t>
            </a: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Accedere ai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servizi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dell’Ateneo </a:t>
            </a: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(biblioteche ed altro)</a:t>
            </a: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Beneficiare di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agevolazioni e sconti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presso gli esercizi convenzionati</a:t>
            </a: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Usufruire dei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vantaggi economici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riservati a studentesse e studenti universitari da enti e organizzazioni esterni (es. trasporto pubblico, musei, cinema)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90" y="3380907"/>
            <a:ext cx="402647" cy="39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89" y="2815999"/>
            <a:ext cx="432000" cy="39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92" y="3170692"/>
            <a:ext cx="413619" cy="40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49" y="2670063"/>
            <a:ext cx="454303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16" y="3804843"/>
            <a:ext cx="413619" cy="39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45" y="4484089"/>
            <a:ext cx="413619" cy="29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5968279" y="2174109"/>
            <a:ext cx="7951" cy="3024000"/>
          </a:xfrm>
          <a:prstGeom prst="line">
            <a:avLst/>
          </a:prstGeom>
          <a:ln>
            <a:solidFill>
              <a:srgbClr val="203864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89" y="4089787"/>
            <a:ext cx="432000" cy="44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67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DC36CC9C-48D9-198E-5F1B-164AEECFF775}"/>
              </a:ext>
            </a:extLst>
          </p:cNvPr>
          <p:cNvSpPr/>
          <p:nvPr/>
        </p:nvSpPr>
        <p:spPr>
          <a:xfrm>
            <a:off x="1854151" y="1041275"/>
            <a:ext cx="5229992" cy="1045109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Segnaposto contenuto 2"/>
          <p:cNvSpPr>
            <a:spLocks noGrp="1"/>
          </p:cNvSpPr>
          <p:nvPr>
            <p:ph idx="1"/>
          </p:nvPr>
        </p:nvSpPr>
        <p:spPr>
          <a:xfrm>
            <a:off x="1904541" y="1138469"/>
            <a:ext cx="5179602" cy="886956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it-IT" sz="1800" b="1" dirty="0">
                <a:solidFill>
                  <a:schemeClr val="bg1"/>
                </a:solidFill>
              </a:rPr>
              <a:t>La Student Card è la Carta Multiservizi, nata dalla collaborazione con Crédit Agricole Italia, dedicata a studentesse e studenti dell’Università di Parma</a:t>
            </a:r>
          </a:p>
        </p:txBody>
      </p:sp>
      <p:pic>
        <p:nvPicPr>
          <p:cNvPr id="15" name="Immagine 14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xmlns="" id="{5B0EFCD4-8B67-9843-BB66-BBC68A1CD3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0422" y="595468"/>
            <a:ext cx="2209800" cy="13716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xmlns="" id="{17D2C117-1C43-E30C-6AED-0A144D28F0DE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xmlns="" id="{ACF0C314-5A3F-7C60-3B97-6062D7D7A80D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xmlns="" id="{BACFA501-5EA2-D706-CA14-852128C49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93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">
            <a:extLst>
              <a:ext uri="{FF2B5EF4-FFF2-40B4-BE49-F238E27FC236}">
                <a16:creationId xmlns="" xmlns:a16="http://schemas.microsoft.com/office/drawing/2014/main" id="{2664AC63-39CF-6F80-FDDD-7EA5C1DE3C93}"/>
              </a:ext>
            </a:extLst>
          </p:cNvPr>
          <p:cNvSpPr/>
          <p:nvPr/>
        </p:nvSpPr>
        <p:spPr>
          <a:xfrm>
            <a:off x="0" y="6092093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   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Welcome Day 2024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9A878FE4-D1C9-BBD3-0A9C-49E939EA9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993" y="6160721"/>
            <a:ext cx="262890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14">
            <a:extLst>
              <a:ext uri="{FF2B5EF4-FFF2-40B4-BE49-F238E27FC236}">
                <a16:creationId xmlns="" xmlns:a16="http://schemas.microsoft.com/office/drawing/2014/main" id="{03958C04-91CB-32DD-9844-DC75CEB459B6}"/>
              </a:ext>
            </a:extLst>
          </p:cNvPr>
          <p:cNvSpPr txBox="1"/>
          <p:nvPr/>
        </p:nvSpPr>
        <p:spPr>
          <a:xfrm>
            <a:off x="764381" y="391210"/>
            <a:ext cx="7690977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600" b="1" dirty="0" smtClean="0">
                <a:solidFill>
                  <a:srgbClr val="091B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DIMENSIONE INTERNAZIONALE</a:t>
            </a:r>
            <a:endParaRPr lang="it-IT" sz="3600" b="1" dirty="0">
              <a:solidFill>
                <a:srgbClr val="091B4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ttangolo 10">
            <a:extLst>
              <a:ext uri="{FF2B5EF4-FFF2-40B4-BE49-F238E27FC236}">
                <a16:creationId xmlns="" xmlns:a16="http://schemas.microsoft.com/office/drawing/2014/main" id="{233C13F5-DDA0-310A-2681-71FB2B25458A}"/>
              </a:ext>
            </a:extLst>
          </p:cNvPr>
          <p:cNvSpPr/>
          <p:nvPr/>
        </p:nvSpPr>
        <p:spPr>
          <a:xfrm>
            <a:off x="860174" y="1389702"/>
            <a:ext cx="5845425" cy="4350230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B23A087-12C1-546C-E64B-937D2A242C96}"/>
              </a:ext>
            </a:extLst>
          </p:cNvPr>
          <p:cNvSpPr txBox="1"/>
          <p:nvPr/>
        </p:nvSpPr>
        <p:spPr>
          <a:xfrm>
            <a:off x="972613" y="1867641"/>
            <a:ext cx="5419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I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Unità</a:t>
            </a:r>
            <a:r>
              <a:rPr lang="en-I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organizzativa</a:t>
            </a:r>
            <a:r>
              <a:rPr lang="en-I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la </a:t>
            </a:r>
            <a:r>
              <a:rPr lang="en-I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dimensione</a:t>
            </a:r>
            <a:r>
              <a:rPr lang="en-I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internazionale</a:t>
            </a:r>
            <a:r>
              <a:rPr lang="en-I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Ateneo: </a:t>
            </a:r>
            <a:r>
              <a:rPr lang="en-GB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https://www.unipr.it/ugov/organizationunit/158030</a:t>
            </a:r>
            <a:endParaRPr lang="en-IE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F2252F1-3F07-B88B-E3DC-D1D86DE4F2C3}"/>
              </a:ext>
            </a:extLst>
          </p:cNvPr>
          <p:cNvSpPr txBox="1"/>
          <p:nvPr/>
        </p:nvSpPr>
        <p:spPr>
          <a:xfrm>
            <a:off x="973000" y="3461499"/>
            <a:ext cx="53062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Commissione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la </a:t>
            </a:r>
            <a:r>
              <a:rPr lang="en-GB" sz="1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Mobilità</a:t>
            </a: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Internazionale</a:t>
            </a: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en-GB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Dipartimento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SCVSA (CMI-SCVSA): </a:t>
            </a:r>
            <a:r>
              <a:rPr lang="en-GB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https://scvsa.unipr.it/commissione-mobilita-internazionale</a:t>
            </a:r>
            <a:endParaRPr lang="en-IE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AD119A25-F364-2474-ECEE-D307BDA4C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366" y="1037541"/>
            <a:ext cx="2885254" cy="479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74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">
            <a:extLst>
              <a:ext uri="{FF2B5EF4-FFF2-40B4-BE49-F238E27FC236}">
                <a16:creationId xmlns="" xmlns:a16="http://schemas.microsoft.com/office/drawing/2014/main" id="{2664AC63-39CF-6F80-FDDD-7EA5C1DE3C93}"/>
              </a:ext>
            </a:extLst>
          </p:cNvPr>
          <p:cNvSpPr/>
          <p:nvPr/>
        </p:nvSpPr>
        <p:spPr>
          <a:xfrm>
            <a:off x="0" y="6092093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   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Welcome Day 2024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9A878FE4-D1C9-BBD3-0A9C-49E939EA9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993" y="6160721"/>
            <a:ext cx="262890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0">
            <a:extLst>
              <a:ext uri="{FF2B5EF4-FFF2-40B4-BE49-F238E27FC236}">
                <a16:creationId xmlns="" xmlns:a16="http://schemas.microsoft.com/office/drawing/2014/main" id="{233C13F5-DDA0-310A-2681-71FB2B25458A}"/>
              </a:ext>
            </a:extLst>
          </p:cNvPr>
          <p:cNvSpPr/>
          <p:nvPr/>
        </p:nvSpPr>
        <p:spPr>
          <a:xfrm>
            <a:off x="754858" y="1389702"/>
            <a:ext cx="4944195" cy="4350230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B23A087-12C1-546C-E64B-937D2A242C96}"/>
              </a:ext>
            </a:extLst>
          </p:cNvPr>
          <p:cNvSpPr txBox="1"/>
          <p:nvPr/>
        </p:nvSpPr>
        <p:spPr>
          <a:xfrm>
            <a:off x="963090" y="3316221"/>
            <a:ext cx="4424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EUGREEN </a:t>
            </a:r>
            <a:r>
              <a:rPr lang="en-GB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offre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ulteriori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possibilità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GB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facilita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GB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mobilità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</a:t>
            </a:r>
            <a:r>
              <a:rPr lang="en-GB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motivi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studio e </a:t>
            </a:r>
            <a:r>
              <a:rPr lang="en-GB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tirocinio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agli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studenti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Parma, con le </a:t>
            </a:r>
            <a:r>
              <a:rPr lang="en-GB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stesse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regole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GB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programma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Erasmus</a:t>
            </a: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A626D6E-4043-760D-546C-8E7F9D79E6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62" r="6974" b="76565"/>
          <a:stretch/>
        </p:blipFill>
        <p:spPr>
          <a:xfrm>
            <a:off x="8401049" y="196444"/>
            <a:ext cx="3497421" cy="11932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CEE4AA8-739A-0C70-1524-1EAEA9700181}"/>
              </a:ext>
            </a:extLst>
          </p:cNvPr>
          <p:cNvSpPr txBox="1"/>
          <p:nvPr/>
        </p:nvSpPr>
        <p:spPr>
          <a:xfrm>
            <a:off x="963091" y="1981252"/>
            <a:ext cx="4424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università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unite per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formarne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unica EUROPEA: </a:t>
            </a:r>
            <a:r>
              <a:rPr lang="en-GB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https://eugreenalliance.eu</a:t>
            </a:r>
            <a:r>
              <a:rPr lang="en-GB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it-IT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BCB5B93-D2E0-A8E8-3B93-FCD7CB7535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63" t="56214"/>
          <a:stretch/>
        </p:blipFill>
        <p:spPr>
          <a:xfrm>
            <a:off x="5699053" y="2198293"/>
            <a:ext cx="6199417" cy="3541639"/>
          </a:xfrm>
          <a:prstGeom prst="rect">
            <a:avLst/>
          </a:prstGeom>
        </p:spPr>
      </p:pic>
      <p:sp>
        <p:nvSpPr>
          <p:cNvPr id="10" name="CasellaDiTesto 14">
            <a:extLst>
              <a:ext uri="{FF2B5EF4-FFF2-40B4-BE49-F238E27FC236}">
                <a16:creationId xmlns="" xmlns:a16="http://schemas.microsoft.com/office/drawing/2014/main" id="{03958C04-91CB-32DD-9844-DC75CEB459B6}"/>
              </a:ext>
            </a:extLst>
          </p:cNvPr>
          <p:cNvSpPr txBox="1"/>
          <p:nvPr/>
        </p:nvSpPr>
        <p:spPr>
          <a:xfrm>
            <a:off x="764381" y="391210"/>
            <a:ext cx="7690977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600" b="1" dirty="0" smtClean="0">
                <a:solidFill>
                  <a:srgbClr val="091B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DIMENSIONE INTERNAZIONALE</a:t>
            </a:r>
            <a:endParaRPr lang="it-IT" sz="3600" b="1" dirty="0">
              <a:solidFill>
                <a:srgbClr val="091B4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60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581892" y="315080"/>
            <a:ext cx="9195156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CENTRO LINGUISTICO DI ATENEO 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IDONEITÀ DI INGLESE E FRANCESE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AA090F1C-61F6-19D7-4267-DDF41CBA3FE9}"/>
              </a:ext>
            </a:extLst>
          </p:cNvPr>
          <p:cNvSpPr txBox="1"/>
          <p:nvPr/>
        </p:nvSpPr>
        <p:spPr>
          <a:xfrm>
            <a:off x="3051579" y="4565555"/>
            <a:ext cx="69651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Corsi in preparazione all’idoneità di inglese (B1 e B2):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https://www.cla.unipr.it/it/corsi/corsi-idoneita-curricolare/inglese/78/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46EC9DFA-93DC-8666-537F-602DF669F97C}"/>
              </a:ext>
            </a:extLst>
          </p:cNvPr>
          <p:cNvSpPr txBox="1"/>
          <p:nvPr/>
        </p:nvSpPr>
        <p:spPr>
          <a:xfrm>
            <a:off x="3030098" y="5296003"/>
            <a:ext cx="71209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Corsi in preparazione all’idoneità di francese (B1 e B2):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https://www.cla.unipr.it/it/corsi/corsi-idoneita-curricolare/francese/79/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13492C58-5853-A845-0124-B2418C4D6A93}"/>
              </a:ext>
            </a:extLst>
          </p:cNvPr>
          <p:cNvSpPr/>
          <p:nvPr/>
        </p:nvSpPr>
        <p:spPr>
          <a:xfrm>
            <a:off x="1688758" y="1584793"/>
            <a:ext cx="8191038" cy="2749827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779372" y="1759234"/>
            <a:ext cx="8042757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</a:rPr>
              <a:t>Il Centro Linguistico di Ateneo </a:t>
            </a:r>
            <a:r>
              <a:rPr lang="it-IT" sz="2000" dirty="0" smtClean="0">
                <a:solidFill>
                  <a:schemeClr val="bg1"/>
                </a:solidFill>
              </a:rPr>
              <a:t>(CLA) organizza </a:t>
            </a:r>
            <a:r>
              <a:rPr lang="it-IT" sz="2000" dirty="0">
                <a:solidFill>
                  <a:schemeClr val="bg1"/>
                </a:solidFill>
              </a:rPr>
              <a:t>le prove di idoneità linguistica per molti corsi di studio dell’Ateneo che prevedono questo esame:</a:t>
            </a:r>
          </a:p>
          <a:p>
            <a:pPr algn="just"/>
            <a:r>
              <a:rPr lang="it-IT" sz="2000" dirty="0">
                <a:solidFill>
                  <a:schemeClr val="bg1"/>
                </a:solidFill>
              </a:rPr>
              <a:t>info su </a:t>
            </a:r>
            <a:r>
              <a:rPr lang="it-IT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www.cla.unipr.it</a:t>
            </a:r>
            <a:r>
              <a:rPr lang="it-IT" sz="2000" dirty="0">
                <a:solidFill>
                  <a:schemeClr val="bg1"/>
                </a:solidFill>
              </a:rPr>
              <a:t> &gt; Idoneità Linguistiche &gt; </a:t>
            </a:r>
            <a:r>
              <a:rPr lang="it-IT" sz="2000" b="1" dirty="0">
                <a:solidFill>
                  <a:schemeClr val="bg1"/>
                </a:solidFill>
              </a:rPr>
              <a:t>Esami idoneità</a:t>
            </a:r>
          </a:p>
          <a:p>
            <a:pPr algn="just"/>
            <a:endParaRPr lang="it-IT" sz="2000" dirty="0">
              <a:solidFill>
                <a:schemeClr val="bg1"/>
              </a:solidFill>
            </a:endParaRPr>
          </a:p>
          <a:p>
            <a:pPr algn="just"/>
            <a:r>
              <a:rPr lang="it-IT" sz="2000" dirty="0">
                <a:solidFill>
                  <a:schemeClr val="bg1"/>
                </a:solidFill>
              </a:rPr>
              <a:t>In preparazione alle prove di idoneità di inglese e francese sono offerti ad ogni semestre corsi con insegnanti madrelingua, oltre a corsi online in autoapprendimento sempre disponibili sulla piattaforma Elly del CLA.</a:t>
            </a:r>
          </a:p>
        </p:txBody>
      </p:sp>
      <p:pic>
        <p:nvPicPr>
          <p:cNvPr id="16" name="Immagine 15" descr="Immagine che contiene bandiera&#10;&#10;Descrizione generata automaticamente">
            <a:extLst>
              <a:ext uri="{FF2B5EF4-FFF2-40B4-BE49-F238E27FC236}">
                <a16:creationId xmlns:a16="http://schemas.microsoft.com/office/drawing/2014/main" xmlns="" id="{4DA637DD-ABA1-A23D-1B55-B1BAD5158E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23" t="6022" r="16471" b="27097"/>
          <a:stretch/>
        </p:blipFill>
        <p:spPr>
          <a:xfrm rot="20581876">
            <a:off x="2248336" y="5289285"/>
            <a:ext cx="686459" cy="608304"/>
          </a:xfrm>
          <a:prstGeom prst="rect">
            <a:avLst/>
          </a:prstGeom>
        </p:spPr>
      </p:pic>
      <p:pic>
        <p:nvPicPr>
          <p:cNvPr id="11" name="Immagine 10" descr="Immagine che contiene bandiera, simbolo, Carminio&#10;&#10;Descrizione generata automaticamente">
            <a:extLst>
              <a:ext uri="{FF2B5EF4-FFF2-40B4-BE49-F238E27FC236}">
                <a16:creationId xmlns:a16="http://schemas.microsoft.com/office/drawing/2014/main" xmlns="" id="{D970E6A7-B7EF-3379-E411-AFB64F6CF9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13" t="29656" r="38067" b="47742"/>
          <a:stretch/>
        </p:blipFill>
        <p:spPr>
          <a:xfrm>
            <a:off x="2174512" y="4637603"/>
            <a:ext cx="834107" cy="571718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xmlns="" id="{79F26E09-8801-75A4-110D-5549344CE05B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xmlns="" id="{CBBD1141-0D9E-4474-4891-BCFE24A95164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xmlns="" id="{951800AA-EC5C-2260-5A8E-4B66ABF1A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194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clipart, disegno, Arte bambini, Elementi grafici&#10;&#10;Descrizione generata automaticamente">
            <a:extLst>
              <a:ext uri="{FF2B5EF4-FFF2-40B4-BE49-F238E27FC236}">
                <a16:creationId xmlns:a16="http://schemas.microsoft.com/office/drawing/2014/main" xmlns="" id="{ECC4FD1C-B90A-29D3-EA3D-DFDBE791D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84" t="27527" r="29194" b="27527"/>
          <a:stretch/>
        </p:blipFill>
        <p:spPr>
          <a:xfrm>
            <a:off x="9245048" y="387425"/>
            <a:ext cx="1454766" cy="121618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37755" y="467931"/>
            <a:ext cx="8670908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CENTRO LINGUISTICO DI ATENEO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CORSI DI LINGUA EXTRACURRICOLARI</a:t>
            </a:r>
            <a:endParaRPr lang="it-IT" sz="3600" dirty="0"/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AA090F1C-61F6-19D7-4267-DDF41CBA3FE9}"/>
              </a:ext>
            </a:extLst>
          </p:cNvPr>
          <p:cNvSpPr txBox="1"/>
          <p:nvPr/>
        </p:nvSpPr>
        <p:spPr>
          <a:xfrm>
            <a:off x="2924172" y="3190897"/>
            <a:ext cx="59274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Corsi di lingua extracurricolari: 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https://www.cla.unipr.it/it/corsi/corsi-extracurricolari/232/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40F9DE67-AFB3-D061-4821-7BB31D5D6406}"/>
              </a:ext>
            </a:extLst>
          </p:cNvPr>
          <p:cNvSpPr/>
          <p:nvPr/>
        </p:nvSpPr>
        <p:spPr>
          <a:xfrm>
            <a:off x="1907458" y="1748429"/>
            <a:ext cx="7980181" cy="1297342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998772" y="1722333"/>
            <a:ext cx="777827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it-IT" sz="2000" dirty="0">
                <a:solidFill>
                  <a:schemeClr val="bg1"/>
                </a:solidFill>
              </a:rPr>
              <a:t>Il Centro Linguistico di Ateneo organizza inoltre corsi extracurricolari di diverse lingue e livelli, che possono essere frequentati gratuitamente previa iscrizione.</a:t>
            </a:r>
          </a:p>
          <a:p>
            <a:pPr algn="l"/>
            <a:r>
              <a:rPr lang="it-IT" sz="2000" dirty="0">
                <a:solidFill>
                  <a:schemeClr val="bg1"/>
                </a:solidFill>
              </a:rPr>
              <a:t>L’offerta di corsi pubblicata sul sito del CLA si rinnova periodicamente.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BD71D3AF-0EC9-E8AE-C42A-FAA147C2D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772" y="4013428"/>
            <a:ext cx="7888866" cy="193899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38030E2E-00F2-63D5-7BC8-D212F8EAF492}"/>
              </a:ext>
            </a:extLst>
          </p:cNvPr>
          <p:cNvSpPr txBox="1"/>
          <p:nvPr/>
        </p:nvSpPr>
        <p:spPr>
          <a:xfrm>
            <a:off x="2031105" y="4034378"/>
            <a:ext cx="7511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I corsi di </a:t>
            </a:r>
            <a:r>
              <a:rPr lang="it-IT" sz="2000" b="1" dirty="0">
                <a:solidFill>
                  <a:schemeClr val="bg1"/>
                </a:solidFill>
              </a:rPr>
              <a:t>francese</a:t>
            </a:r>
            <a:r>
              <a:rPr lang="it-IT" sz="2000" dirty="0">
                <a:solidFill>
                  <a:schemeClr val="bg1"/>
                </a:solidFill>
              </a:rPr>
              <a:t>,</a:t>
            </a:r>
            <a:r>
              <a:rPr lang="it-IT" sz="2000" b="1" dirty="0">
                <a:solidFill>
                  <a:schemeClr val="bg1"/>
                </a:solidFill>
              </a:rPr>
              <a:t> inglese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b="1" dirty="0">
                <a:solidFill>
                  <a:schemeClr val="bg1"/>
                </a:solidFill>
              </a:rPr>
              <a:t>portoghese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b="1" dirty="0">
                <a:solidFill>
                  <a:schemeClr val="bg1"/>
                </a:solidFill>
              </a:rPr>
              <a:t>spagnolo </a:t>
            </a:r>
            <a:r>
              <a:rPr lang="it-IT" sz="2000" dirty="0">
                <a:solidFill>
                  <a:schemeClr val="bg1"/>
                </a:solidFill>
              </a:rPr>
              <a:t>e </a:t>
            </a:r>
            <a:r>
              <a:rPr lang="it-IT" sz="2000" b="1" dirty="0">
                <a:solidFill>
                  <a:schemeClr val="bg1"/>
                </a:solidFill>
              </a:rPr>
              <a:t>tedesco </a:t>
            </a:r>
            <a:r>
              <a:rPr lang="it-IT" sz="2000" dirty="0">
                <a:solidFill>
                  <a:schemeClr val="bg1"/>
                </a:solidFill>
              </a:rPr>
              <a:t>sono utili anche in preparazione al Language Placement Test di Ateneo per la mobilità internazionale.</a:t>
            </a:r>
          </a:p>
          <a:p>
            <a:endParaRPr lang="it-IT" sz="2000" dirty="0">
              <a:solidFill>
                <a:schemeClr val="bg1"/>
              </a:solidFill>
            </a:endParaRPr>
          </a:p>
          <a:p>
            <a:r>
              <a:rPr lang="it-IT" sz="2000" dirty="0">
                <a:solidFill>
                  <a:schemeClr val="bg1"/>
                </a:solidFill>
              </a:rPr>
              <a:t>Oltre a questi, sono frequentemente proposti corsi di </a:t>
            </a:r>
            <a:r>
              <a:rPr lang="it-IT" sz="2000" b="1" dirty="0">
                <a:solidFill>
                  <a:schemeClr val="bg1"/>
                </a:solidFill>
              </a:rPr>
              <a:t>arabo</a:t>
            </a:r>
            <a:r>
              <a:rPr lang="it-IT" sz="2000" dirty="0">
                <a:solidFill>
                  <a:schemeClr val="bg1"/>
                </a:solidFill>
              </a:rPr>
              <a:t>,</a:t>
            </a:r>
            <a:r>
              <a:rPr lang="it-IT" sz="2000" b="1" dirty="0">
                <a:solidFill>
                  <a:schemeClr val="bg1"/>
                </a:solidFill>
              </a:rPr>
              <a:t> cinese</a:t>
            </a:r>
            <a:r>
              <a:rPr lang="it-IT" sz="2000" dirty="0">
                <a:solidFill>
                  <a:schemeClr val="bg1"/>
                </a:solidFill>
              </a:rPr>
              <a:t>,</a:t>
            </a:r>
            <a:r>
              <a:rPr lang="it-IT" sz="2000" b="1" dirty="0">
                <a:solidFill>
                  <a:schemeClr val="bg1"/>
                </a:solidFill>
              </a:rPr>
              <a:t> giapponese </a:t>
            </a:r>
            <a:r>
              <a:rPr lang="it-IT" sz="2000" dirty="0">
                <a:solidFill>
                  <a:schemeClr val="bg1"/>
                </a:solidFill>
              </a:rPr>
              <a:t>e</a:t>
            </a:r>
            <a:r>
              <a:rPr lang="it-IT" sz="2000" b="1" dirty="0">
                <a:solidFill>
                  <a:schemeClr val="bg1"/>
                </a:solidFill>
              </a:rPr>
              <a:t> russo</a:t>
            </a:r>
            <a:r>
              <a:rPr lang="it-IT" sz="20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xmlns="" id="{CD33D82A-D555-2F9A-5610-E84FAB549EE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xmlns="" id="{062CB1AA-4C54-E3CD-1B39-D84F65F53BB9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xmlns="" id="{0DF98C21-30C1-9866-383F-BB7BE57B6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451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persona, sport, vestiti, Uniforme sportiva&#10;&#10;Descrizione generata automaticamente">
            <a:extLst>
              <a:ext uri="{FF2B5EF4-FFF2-40B4-BE49-F238E27FC236}">
                <a16:creationId xmlns:a16="http://schemas.microsoft.com/office/drawing/2014/main" xmlns="" id="{5A9A3517-4ECB-1D9A-4725-8EDEB603E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870"/>
          <a:stretch/>
        </p:blipFill>
        <p:spPr>
          <a:xfrm>
            <a:off x="6888809" y="1467486"/>
            <a:ext cx="2764691" cy="2836118"/>
          </a:xfrm>
          <a:prstGeom prst="rect">
            <a:avLst/>
          </a:prstGeom>
        </p:spPr>
      </p:pic>
      <p:pic>
        <p:nvPicPr>
          <p:cNvPr id="15" name="Immagine 14" descr="Immagine che contiene persona, Viso umano, sport, vestiti&#10;&#10;Descrizione generata automaticamente">
            <a:extLst>
              <a:ext uri="{FF2B5EF4-FFF2-40B4-BE49-F238E27FC236}">
                <a16:creationId xmlns:a16="http://schemas.microsoft.com/office/drawing/2014/main" xmlns="" id="{C89C4AC5-30F2-1B40-5BC2-CA010F16A5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8" r="12098" b="-748"/>
          <a:stretch/>
        </p:blipFill>
        <p:spPr>
          <a:xfrm>
            <a:off x="8045700" y="3889328"/>
            <a:ext cx="2622300" cy="223741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06582" y="249948"/>
            <a:ext cx="10359736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cap="all" dirty="0">
                <a:solidFill>
                  <a:srgbClr val="091B4C"/>
                </a:solidFill>
              </a:rPr>
              <a:t>Crediti formativi per attività culturali, </a:t>
            </a:r>
          </a:p>
          <a:p>
            <a:r>
              <a:rPr lang="it-IT" sz="3600" b="1" cap="all" dirty="0">
                <a:solidFill>
                  <a:srgbClr val="091B4C"/>
                </a:solidFill>
              </a:rPr>
              <a:t>artistiche, sociali e sportive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FCE22008-DCC8-1FE6-9130-7039AA80E721}"/>
              </a:ext>
            </a:extLst>
          </p:cNvPr>
          <p:cNvSpPr/>
          <p:nvPr/>
        </p:nvSpPr>
        <p:spPr>
          <a:xfrm>
            <a:off x="1874013" y="1486228"/>
            <a:ext cx="5567536" cy="4640513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041269" y="1611916"/>
            <a:ext cx="534261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L’Ateneo riconosce, alle studentesse e agli studenti dei corsi di studio che ne fanno richiesta</a:t>
            </a:r>
            <a:r>
              <a:rPr lang="it-IT" dirty="0" smtClean="0">
                <a:solidFill>
                  <a:schemeClr val="bg1"/>
                </a:solidFill>
              </a:rPr>
              <a:t>, </a:t>
            </a:r>
            <a:r>
              <a:rPr lang="it-IT" b="1" dirty="0" smtClean="0">
                <a:solidFill>
                  <a:schemeClr val="bg1"/>
                </a:solidFill>
              </a:rPr>
              <a:t>crediti </a:t>
            </a:r>
            <a:r>
              <a:rPr lang="it-IT" b="1" dirty="0">
                <a:solidFill>
                  <a:schemeClr val="bg1"/>
                </a:solidFill>
              </a:rPr>
              <a:t>formativi universitari </a:t>
            </a:r>
            <a:r>
              <a:rPr lang="it-IT" b="1" dirty="0" smtClean="0">
                <a:solidFill>
                  <a:schemeClr val="bg1"/>
                </a:solidFill>
              </a:rPr>
              <a:t>(CFU) </a:t>
            </a:r>
            <a:r>
              <a:rPr lang="it-IT" dirty="0" smtClean="0">
                <a:solidFill>
                  <a:schemeClr val="bg1"/>
                </a:solidFill>
              </a:rPr>
              <a:t>per </a:t>
            </a:r>
            <a:r>
              <a:rPr lang="it-IT" dirty="0">
                <a:solidFill>
                  <a:schemeClr val="bg1"/>
                </a:solidFill>
              </a:rPr>
              <a:t>le attività di libera partecipazione svolte in ambito </a:t>
            </a:r>
            <a:r>
              <a:rPr lang="it-IT" b="1" dirty="0" smtClean="0">
                <a:solidFill>
                  <a:schemeClr val="bg1"/>
                </a:solidFill>
              </a:rPr>
              <a:t>sportivo</a:t>
            </a:r>
            <a:r>
              <a:rPr lang="it-IT" b="1" dirty="0">
                <a:solidFill>
                  <a:schemeClr val="bg1"/>
                </a:solidFill>
              </a:rPr>
              <a:t>, culturale, sociale</a:t>
            </a:r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6 CFU RICONOSCIUTI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INFO:</a:t>
            </a:r>
          </a:p>
          <a:p>
            <a:r>
              <a:rPr lang="it-IT" sz="1600" dirty="0">
                <a:solidFill>
                  <a:schemeClr val="bg1"/>
                </a:solidFill>
              </a:rPr>
              <a:t>•    </a:t>
            </a:r>
            <a:r>
              <a:rPr lang="it-IT" sz="1600" b="1" dirty="0">
                <a:solidFill>
                  <a:schemeClr val="bg1"/>
                </a:solidFill>
              </a:rPr>
              <a:t>CUS PARMA </a:t>
            </a:r>
            <a:r>
              <a:rPr lang="it-IT" sz="1600" dirty="0">
                <a:solidFill>
                  <a:schemeClr val="bg1"/>
                </a:solidFill>
              </a:rPr>
              <a:t>per i crediti in ambito sportivo: </a:t>
            </a:r>
          </a:p>
          <a:p>
            <a:pPr lvl="1"/>
            <a:r>
              <a:rPr lang="it-IT" sz="1600" b="1" dirty="0">
                <a:solidFill>
                  <a:schemeClr val="bg1"/>
                </a:solidFill>
              </a:rPr>
              <a:t>creditisportiviunipr@cusparma.it</a:t>
            </a:r>
          </a:p>
          <a:p>
            <a:r>
              <a:rPr lang="it-IT" sz="1600" dirty="0">
                <a:solidFill>
                  <a:schemeClr val="bg1"/>
                </a:solidFill>
              </a:rPr>
              <a:t>•    </a:t>
            </a:r>
            <a:r>
              <a:rPr lang="it-IT" sz="1600" b="1" dirty="0">
                <a:solidFill>
                  <a:schemeClr val="bg1"/>
                </a:solidFill>
              </a:rPr>
              <a:t>CAPAS</a:t>
            </a:r>
            <a:r>
              <a:rPr lang="it-IT" sz="1600" dirty="0">
                <a:solidFill>
                  <a:schemeClr val="bg1"/>
                </a:solidFill>
              </a:rPr>
              <a:t> per i crediti in ambito artistico culturale: </a:t>
            </a:r>
          </a:p>
          <a:p>
            <a:pPr lvl="1"/>
            <a:r>
              <a:rPr lang="it-IT" sz="1600" b="1" dirty="0">
                <a:solidFill>
                  <a:schemeClr val="bg1"/>
                </a:solidFill>
              </a:rPr>
              <a:t>capas@unipr.it</a:t>
            </a:r>
          </a:p>
          <a:p>
            <a:r>
              <a:rPr lang="it-IT" sz="1600" dirty="0">
                <a:solidFill>
                  <a:schemeClr val="bg1"/>
                </a:solidFill>
              </a:rPr>
              <a:t>•    CSV Emilia per i crediti in ambito sociale acquisiti tramite i Laboratori di partecipazione sociale</a:t>
            </a:r>
          </a:p>
          <a:p>
            <a:r>
              <a:rPr lang="it-IT" sz="1600" b="1" dirty="0">
                <a:solidFill>
                  <a:schemeClr val="bg1"/>
                </a:solidFill>
              </a:rPr>
              <a:t>          info@csvemilia.it	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A9715B7E-AB06-4C0F-58B3-32F7DCEE9CD9}"/>
              </a:ext>
            </a:extLst>
          </p:cNvPr>
          <p:cNvGrpSpPr/>
          <p:nvPr/>
        </p:nvGrpSpPr>
        <p:grpSpPr>
          <a:xfrm>
            <a:off x="0" y="6126741"/>
            <a:ext cx="12192000" cy="765907"/>
            <a:chOff x="0" y="6150708"/>
            <a:chExt cx="9144000" cy="765907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xmlns="" id="{10E07391-65B7-8E9B-3B3E-BBA8F639ABC2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xmlns="" id="{E789ABD1-D503-019A-2DD1-B67BD6C66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950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552477" y="419190"/>
            <a:ext cx="4657172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091B4C"/>
                </a:solidFill>
              </a:rPr>
              <a:t>ASSISTENZA SANITARIA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A1A064AE-CC92-84CC-6094-978139FC9276}"/>
              </a:ext>
            </a:extLst>
          </p:cNvPr>
          <p:cNvSpPr/>
          <p:nvPr/>
        </p:nvSpPr>
        <p:spPr>
          <a:xfrm>
            <a:off x="1846201" y="1129000"/>
            <a:ext cx="6403065" cy="4916755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972693" y="1389850"/>
            <a:ext cx="6091085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>
                <a:solidFill>
                  <a:schemeClr val="bg1"/>
                </a:solidFill>
              </a:rPr>
              <a:t>Gli studenti e le studentesse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  <a:r>
              <a:rPr lang="it-IT" sz="2100" b="1" dirty="0">
                <a:solidFill>
                  <a:schemeClr val="bg1"/>
                </a:solidFill>
              </a:rPr>
              <a:t>fuori sede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</a:p>
          <a:p>
            <a:r>
              <a:rPr lang="it-IT" sz="2100" dirty="0">
                <a:solidFill>
                  <a:schemeClr val="bg1"/>
                </a:solidFill>
              </a:rPr>
              <a:t>dell’Università di Parma che non abbiano optato per la scelta del medico di medicina generale a Parma e che abbiano bisogno di assistenza sanitaria di base possono </a:t>
            </a:r>
          </a:p>
          <a:p>
            <a:endParaRPr lang="it-IT" sz="2100" dirty="0">
              <a:solidFill>
                <a:schemeClr val="bg1"/>
              </a:solidFill>
            </a:endParaRPr>
          </a:p>
          <a:p>
            <a:r>
              <a:rPr lang="it-IT" sz="2100" b="1" dirty="0">
                <a:solidFill>
                  <a:schemeClr val="bg1"/>
                </a:solidFill>
              </a:rPr>
              <a:t>       rivolgersi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  <a:r>
              <a:rPr lang="it-IT" sz="2100" b="1" dirty="0">
                <a:solidFill>
                  <a:schemeClr val="bg1"/>
                </a:solidFill>
              </a:rPr>
              <a:t>gratuitamente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  <a:r>
              <a:rPr lang="it-IT" sz="2100" b="1" dirty="0">
                <a:solidFill>
                  <a:schemeClr val="bg1"/>
                </a:solidFill>
              </a:rPr>
              <a:t>a un elenco di medici di medicina generale del Distretto di </a:t>
            </a:r>
            <a:r>
              <a:rPr lang="it-IT" sz="2100" b="1" dirty="0" smtClean="0">
                <a:solidFill>
                  <a:schemeClr val="bg1"/>
                </a:solidFill>
              </a:rPr>
              <a:t>Parma </a:t>
            </a:r>
            <a:r>
              <a:rPr lang="it-IT" sz="2100" b="1" dirty="0">
                <a:solidFill>
                  <a:schemeClr val="bg1"/>
                </a:solidFill>
              </a:rPr>
              <a:t>per prestazioni sanitarie contingenti e non urgenti</a:t>
            </a:r>
            <a:r>
              <a:rPr lang="it-IT" sz="2100" dirty="0">
                <a:solidFill>
                  <a:schemeClr val="bg1"/>
                </a:solidFill>
              </a:rPr>
              <a:t>.</a:t>
            </a:r>
            <a:r>
              <a:rPr lang="it-IT" sz="2100" b="1" dirty="0">
                <a:solidFill>
                  <a:schemeClr val="bg1"/>
                </a:solidFill>
              </a:rPr>
              <a:t> </a:t>
            </a:r>
          </a:p>
          <a:p>
            <a:endParaRPr lang="it-IT" sz="2100" b="1" dirty="0">
              <a:solidFill>
                <a:schemeClr val="bg1"/>
              </a:solidFill>
            </a:endParaRPr>
          </a:p>
          <a:p>
            <a:endParaRPr lang="it-IT" sz="2100" b="1" dirty="0">
              <a:solidFill>
                <a:schemeClr val="bg1"/>
              </a:solidFill>
            </a:endParaRPr>
          </a:p>
          <a:p>
            <a:r>
              <a:rPr lang="it-IT" sz="2100" b="1" dirty="0">
                <a:solidFill>
                  <a:schemeClr val="bg1"/>
                </a:solidFill>
              </a:rPr>
              <a:t>Elenco medici di medicina generale convenzionati:</a:t>
            </a:r>
          </a:p>
          <a:p>
            <a:r>
              <a:rPr lang="it-IT" sz="21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www.unipr.it/assistenza-sanitaria</a:t>
            </a:r>
            <a:r>
              <a:rPr lang="it-IT" sz="21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xmlns="" id="{D4A3E03C-9143-1878-D073-99DB1F789BA8}"/>
              </a:ext>
            </a:extLst>
          </p:cNvPr>
          <p:cNvSpPr/>
          <p:nvPr/>
        </p:nvSpPr>
        <p:spPr>
          <a:xfrm>
            <a:off x="2008432" y="3373570"/>
            <a:ext cx="412955" cy="2359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Immagine che contiene simbolo, logo, clipart, Elementi grafici&#10;&#10;Descrizione generata automaticamente">
            <a:extLst>
              <a:ext uri="{FF2B5EF4-FFF2-40B4-BE49-F238E27FC236}">
                <a16:creationId xmlns:a16="http://schemas.microsoft.com/office/drawing/2014/main" xmlns="" id="{0471A99D-12C6-99C7-B912-74D9BBD41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71" t="20266" r="36130" b="29032"/>
          <a:stretch/>
        </p:blipFill>
        <p:spPr>
          <a:xfrm>
            <a:off x="8511349" y="1647737"/>
            <a:ext cx="2039421" cy="2585051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xmlns="" id="{D559B567-A71D-0927-A62C-E71434FB5EF7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xmlns="" id="{AE49D14D-905D-A272-F2E5-67ED612E126C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xmlns="" id="{C302DF27-D1BF-D8C3-894A-38A124CC8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964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58537" y="251826"/>
            <a:ext cx="9785766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PACCHETTO </a:t>
            </a:r>
            <a:r>
              <a:rPr lang="it-IT" sz="3600" b="1" i="1" dirty="0">
                <a:solidFill>
                  <a:schemeClr val="accent1">
                    <a:lumMod val="50000"/>
                  </a:schemeClr>
                </a:solidFill>
              </a:rPr>
              <a:t>VIVERE PARMA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E AGEVOLAZIONI PER LA VITA UNIVERSITARIA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14" name="Immagine 13" descr="Immagine che contiene vestiti, aria aperta, persona, calzature&#10;&#10;Descrizione generata automaticamente">
            <a:extLst>
              <a:ext uri="{FF2B5EF4-FFF2-40B4-BE49-F238E27FC236}">
                <a16:creationId xmlns:a16="http://schemas.microsoft.com/office/drawing/2014/main" xmlns="" id="{910BD92A-E2B4-2238-B1A1-57B5921F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595" y="1420062"/>
            <a:ext cx="3060246" cy="436767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8E9EB4C7-0F47-7704-42FA-2581AAC31E29}"/>
              </a:ext>
            </a:extLst>
          </p:cNvPr>
          <p:cNvSpPr/>
          <p:nvPr/>
        </p:nvSpPr>
        <p:spPr>
          <a:xfrm>
            <a:off x="1778899" y="1805704"/>
            <a:ext cx="5976453" cy="3486268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890557" y="1752657"/>
            <a:ext cx="57531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Il pacchetto Vivere Parma prevede una serie di appuntamenti ed eventi, a prezzo agevolato, nel corso dell’anno accademico 24/25 organizzati in collaborazione con realtà del territorio:</a:t>
            </a: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Teatro Regio, Zebre Parma, Parma calcio, Teatro Due, Fondazione Toscanini, Teatro al Parco, </a:t>
            </a:r>
            <a:r>
              <a:rPr lang="it-IT" sz="2000" b="1" dirty="0" err="1">
                <a:solidFill>
                  <a:schemeClr val="bg1"/>
                </a:solidFill>
              </a:rPr>
              <a:t>Archeovea</a:t>
            </a:r>
            <a:r>
              <a:rPr lang="it-IT" sz="2000" b="1" dirty="0">
                <a:solidFill>
                  <a:schemeClr val="bg1"/>
                </a:solidFill>
              </a:rPr>
              <a:t>.</a:t>
            </a: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Calendario completo su </a:t>
            </a:r>
            <a:r>
              <a:rPr lang="it-IT" sz="2000" b="1" dirty="0">
                <a:solidFill>
                  <a:schemeClr val="bg1"/>
                </a:solidFill>
                <a:hlinkClick r:id="rId4"/>
              </a:rPr>
              <a:t>www.unipr.it/vivere-parma</a:t>
            </a:r>
            <a:endParaRPr lang="it-IT" sz="2000" b="1" dirty="0">
              <a:solidFill>
                <a:schemeClr val="bg1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90CF9443-CD7E-C633-D314-EE0812F4106C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xmlns="" id="{30EFD5E1-9BE4-4DDA-0CD2-98A1B5E759D4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xmlns="" id="{F3600B41-CC64-B0CC-D92A-9221E5776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808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pic>
        <p:nvPicPr>
          <p:cNvPr id="17" name="Immagine 16" descr="Immagine che contiene vestiti, persona, calzature, sorriso">
            <a:extLst>
              <a:ext uri="{FF2B5EF4-FFF2-40B4-BE49-F238E27FC236}">
                <a16:creationId xmlns:a16="http://schemas.microsoft.com/office/drawing/2014/main" xmlns="" id="{D5C1EE80-26EE-9375-7BBB-9AE776718E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5" t="16740"/>
          <a:stretch/>
        </p:blipFill>
        <p:spPr>
          <a:xfrm>
            <a:off x="2003570" y="859883"/>
            <a:ext cx="8184860" cy="5013762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C8EC2D5E-9E70-49B2-AD56-3E0037E0C8EA}"/>
              </a:ext>
            </a:extLst>
          </p:cNvPr>
          <p:cNvSpPr/>
          <p:nvPr/>
        </p:nvSpPr>
        <p:spPr>
          <a:xfrm>
            <a:off x="2712720" y="5061243"/>
            <a:ext cx="7284720" cy="1099104"/>
          </a:xfrm>
          <a:prstGeom prst="rect">
            <a:avLst/>
          </a:prstGeom>
          <a:solidFill>
            <a:srgbClr val="091B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DOVE VOI, STUDENTI E STUDENTESSE, SIETE AL CENTRO </a:t>
            </a:r>
          </a:p>
          <a:p>
            <a:pPr algn="ctr"/>
            <a:r>
              <a:rPr lang="it-IT" sz="2400" dirty="0"/>
              <a:t>DELLE NOSTRE AZIONI!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003570" y="151997"/>
            <a:ext cx="8075612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>
                <a:solidFill>
                  <a:srgbClr val="091B4C"/>
                </a:solidFill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20655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95645" y="305192"/>
            <a:ext cx="8896603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PACCHETTO </a:t>
            </a:r>
            <a:r>
              <a:rPr lang="it-IT" sz="3600" b="1" i="1" dirty="0">
                <a:solidFill>
                  <a:schemeClr val="accent1">
                    <a:lumMod val="50000"/>
                  </a:schemeClr>
                </a:solidFill>
              </a:rPr>
              <a:t>VIVERE PARMA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E AGEVOLAZIONI PER LA VITA UNIVERSITARIA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8E9EB4C7-0F47-7704-42FA-2581AAC31E29}"/>
              </a:ext>
            </a:extLst>
          </p:cNvPr>
          <p:cNvSpPr/>
          <p:nvPr/>
        </p:nvSpPr>
        <p:spPr>
          <a:xfrm>
            <a:off x="1778899" y="1586359"/>
            <a:ext cx="8193532" cy="3941230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890557" y="1752656"/>
            <a:ext cx="76159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Agevolazioni per la mobilità urbana (abbonamenti bus scontati nelle sedi di Parma e Piacenza</a:t>
            </a:r>
            <a:r>
              <a:rPr lang="it-IT" sz="2000" b="1" dirty="0" smtClean="0">
                <a:solidFill>
                  <a:schemeClr val="bg1"/>
                </a:solidFill>
              </a:rPr>
              <a:t>)</a:t>
            </a: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https://www.unipr.it/servizi/oltre-lo-studio/mobilita-aziendale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Convenzioni per musica e teatri</a:t>
            </a:r>
          </a:p>
          <a:p>
            <a:r>
              <a:rPr lang="it-IT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https://www.unipr.it/servizi/oltre-lo-studio/cinema-musica-e-teatri-convenzioni</a:t>
            </a:r>
            <a:endParaRPr lang="it-IT" sz="2000" dirty="0">
              <a:solidFill>
                <a:schemeClr val="bg1"/>
              </a:solidFill>
            </a:endParaRP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Convenzioni con esercizi commerciali</a:t>
            </a:r>
          </a:p>
          <a:p>
            <a:r>
              <a:rPr lang="it-IT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https://www.unipr.it/convenzioni-con-attivita-commerciali-0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577FCEAF-C05C-B5E2-8B50-1BB5C9E20727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xmlns="" id="{7DDEDFEE-B72C-6AF9-503F-57D0898E7391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xmlns="" id="{AC3D5C8E-08F5-0CB7-FC26-29B1DAAF9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745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vestiti, aria aperta, persona, calzature&#10;&#10;Descrizione generata automaticamente">
            <a:extLst>
              <a:ext uri="{FF2B5EF4-FFF2-40B4-BE49-F238E27FC236}">
                <a16:creationId xmlns:a16="http://schemas.microsoft.com/office/drawing/2014/main" xmlns="" id="{4ECBFE96-3763-A8AF-61D1-9FB27E0BB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3" r="14748"/>
          <a:stretch/>
        </p:blipFill>
        <p:spPr>
          <a:xfrm>
            <a:off x="5801360" y="1189031"/>
            <a:ext cx="4866640" cy="417883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22636" y="384126"/>
            <a:ext cx="406457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HAI UN PROBLEMA?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757823" y="1087783"/>
            <a:ext cx="4764897" cy="1323439"/>
          </a:xfrm>
          <a:prstGeom prst="rect">
            <a:avLst/>
          </a:prstGeom>
          <a:solidFill>
            <a:srgbClr val="091B4C"/>
          </a:solidFill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di natura didattica</a:t>
            </a:r>
            <a:r>
              <a:rPr lang="it-IT" sz="2000" dirty="0">
                <a:solidFill>
                  <a:schemeClr val="bg1"/>
                </a:solidFill>
              </a:rPr>
              <a:t>: </a:t>
            </a:r>
          </a:p>
          <a:p>
            <a:r>
              <a:rPr lang="it-IT" sz="2000" dirty="0">
                <a:solidFill>
                  <a:schemeClr val="bg1"/>
                </a:solidFill>
              </a:rPr>
              <a:t>puoi rivolgerti al tutor, alla/al presidente del corso di studio o alla/al RAQ (Responsabile della Qualità del </a:t>
            </a:r>
            <a:r>
              <a:rPr lang="it-IT" sz="2000" dirty="0" err="1">
                <a:solidFill>
                  <a:schemeClr val="bg1"/>
                </a:solidFill>
              </a:rPr>
              <a:t>CdS</a:t>
            </a:r>
            <a:r>
              <a:rPr lang="it-IT" sz="2000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757823" y="2599365"/>
            <a:ext cx="4764896" cy="1015663"/>
          </a:xfrm>
          <a:prstGeom prst="rect">
            <a:avLst/>
          </a:prstGeom>
          <a:solidFill>
            <a:srgbClr val="091B4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bg1"/>
                </a:solidFill>
              </a:rPr>
              <a:t>di natura didattico – organizzativa</a:t>
            </a:r>
            <a:r>
              <a:rPr lang="it-IT" sz="2000" dirty="0">
                <a:solidFill>
                  <a:schemeClr val="bg1"/>
                </a:solidFill>
              </a:rPr>
              <a:t>: </a:t>
            </a:r>
          </a:p>
          <a:p>
            <a:r>
              <a:rPr lang="it-IT" sz="2000" dirty="0">
                <a:solidFill>
                  <a:schemeClr val="bg1"/>
                </a:solidFill>
              </a:rPr>
              <a:t>puoi rivolgerti alla segreteria didattica del Dipartimento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757823" y="3851949"/>
            <a:ext cx="4764896" cy="1631216"/>
          </a:xfrm>
          <a:prstGeom prst="rect">
            <a:avLst/>
          </a:prstGeom>
          <a:solidFill>
            <a:srgbClr val="091B4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bg1"/>
                </a:solidFill>
              </a:rPr>
              <a:t>di natura relazionale</a:t>
            </a:r>
            <a:r>
              <a:rPr lang="it-IT" sz="2000" dirty="0">
                <a:solidFill>
                  <a:schemeClr val="bg1"/>
                </a:solidFill>
              </a:rPr>
              <a:t>: </a:t>
            </a:r>
          </a:p>
          <a:p>
            <a:r>
              <a:rPr lang="it-IT" sz="2000" dirty="0">
                <a:solidFill>
                  <a:schemeClr val="bg1"/>
                </a:solidFill>
              </a:rPr>
              <a:t>puoi rivolgerti alla/al tutor docente e studente o al nostro servizio di counseling all’interno del Centro di Ateneo per l’Inclusione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693159" y="5504377"/>
            <a:ext cx="565912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Per </a:t>
            </a:r>
            <a:r>
              <a:rPr lang="it-IT" b="1" dirty="0">
                <a:solidFill>
                  <a:srgbClr val="FF0000"/>
                </a:solidFill>
              </a:rPr>
              <a:t>reclami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b="1" dirty="0">
                <a:solidFill>
                  <a:srgbClr val="FF0000"/>
                </a:solidFill>
              </a:rPr>
              <a:t>suggerimenti</a:t>
            </a:r>
            <a:r>
              <a:rPr lang="it-IT" dirty="0">
                <a:solidFill>
                  <a:srgbClr val="FF0000"/>
                </a:solidFill>
              </a:rPr>
              <a:t> o </a:t>
            </a:r>
            <a:r>
              <a:rPr lang="it-IT" b="1" dirty="0">
                <a:solidFill>
                  <a:srgbClr val="FF0000"/>
                </a:solidFill>
              </a:rPr>
              <a:t>apprezzamenti: 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compila il modulo online </a:t>
            </a:r>
            <a:r>
              <a:rPr lang="it-IT" b="1" dirty="0">
                <a:solidFill>
                  <a:srgbClr val="FF0000"/>
                </a:solidFill>
              </a:rPr>
              <a:t>www.unipr.it/unipr-ti-ascolta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xmlns="" id="{C0DD76CE-FEA7-B762-1B6B-A3B1FCDA2503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xmlns="" id="{0845B7F3-E4D6-B2EE-4FF8-4B567C4BF888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xmlns="" id="{70558DF3-31AF-93B2-FE53-33ACA8DF9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20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vestiti, calzature, persona, uomo&#10;&#10;Descrizione generata automaticamente">
            <a:extLst>
              <a:ext uri="{FF2B5EF4-FFF2-40B4-BE49-F238E27FC236}">
                <a16:creationId xmlns:a16="http://schemas.microsoft.com/office/drawing/2014/main" xmlns="" id="{757DA04A-EA1F-1947-92C7-D05C50E3F8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960"/>
          <a:stretch/>
        </p:blipFill>
        <p:spPr>
          <a:xfrm>
            <a:off x="7261366" y="1265246"/>
            <a:ext cx="3406635" cy="432750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60297" y="429613"/>
            <a:ext cx="3576177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MATERIALI UTILI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83" y="1187432"/>
            <a:ext cx="6305538" cy="448313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090546" y="1357928"/>
            <a:ext cx="575313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Scarica la tua «shopper» virtuale sul sito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b="1" dirty="0">
                <a:solidFill>
                  <a:schemeClr val="bg1"/>
                </a:solidFill>
                <a:hlinkClick r:id="rId5"/>
              </a:rPr>
              <a:t>www.unipr.it/welcome-day-2024  </a:t>
            </a:r>
            <a:endParaRPr lang="it-IT" sz="2400" b="1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sz="2000" dirty="0">
                <a:solidFill>
                  <a:schemeClr val="bg1"/>
                </a:solidFill>
              </a:rPr>
              <a:t>Troverai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la </a:t>
            </a:r>
            <a:r>
              <a:rPr lang="it-IT" sz="2000" b="1" dirty="0">
                <a:solidFill>
                  <a:schemeClr val="bg1"/>
                </a:solidFill>
              </a:rPr>
              <a:t>Breve guida dell’Ateneo </a:t>
            </a:r>
            <a:r>
              <a:rPr lang="it-IT" sz="2000" dirty="0">
                <a:solidFill>
                  <a:schemeClr val="bg1"/>
                </a:solidFill>
              </a:rPr>
              <a:t>24-25 con tutti i nostri servizi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bg1"/>
                </a:solidFill>
              </a:rPr>
              <a:t>l’informativa ISEE </a:t>
            </a:r>
            <a:r>
              <a:rPr lang="it-IT" sz="2000" dirty="0">
                <a:solidFill>
                  <a:schemeClr val="bg1"/>
                </a:solidFill>
              </a:rPr>
              <a:t>(informazioni su procedura per riduzione/esenzione delle tasse – </a:t>
            </a:r>
            <a:r>
              <a:rPr lang="it-IT" sz="2000" b="1" dirty="0">
                <a:solidFill>
                  <a:schemeClr val="bg1"/>
                </a:solidFill>
              </a:rPr>
              <a:t>scadenza 4 novembre 2024</a:t>
            </a:r>
            <a:r>
              <a:rPr lang="it-IT" sz="2000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i </a:t>
            </a:r>
            <a:r>
              <a:rPr lang="it-IT" sz="2000" b="1" dirty="0">
                <a:solidFill>
                  <a:schemeClr val="bg1"/>
                </a:solidFill>
              </a:rPr>
              <a:t>dépliant </a:t>
            </a:r>
            <a:r>
              <a:rPr lang="it-IT" sz="2000" dirty="0">
                <a:solidFill>
                  <a:schemeClr val="bg1"/>
                </a:solidFill>
              </a:rPr>
              <a:t>su: </a:t>
            </a:r>
          </a:p>
          <a:p>
            <a:pPr lvl="0"/>
            <a:r>
              <a:rPr lang="it-IT" sz="2000" dirty="0">
                <a:solidFill>
                  <a:schemeClr val="bg1"/>
                </a:solidFill>
              </a:rPr>
              <a:t>	- Opportunità di studio all’estero</a:t>
            </a:r>
          </a:p>
          <a:p>
            <a:pPr lvl="0"/>
            <a:r>
              <a:rPr lang="it-IT" sz="2000" dirty="0">
                <a:solidFill>
                  <a:schemeClr val="bg1"/>
                </a:solidFill>
              </a:rPr>
              <a:t>	- Tirocini formativi</a:t>
            </a:r>
            <a:endParaRPr lang="it-IT" sz="1700" b="1" dirty="0">
              <a:solidFill>
                <a:schemeClr val="bg1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D3E36772-CAA7-8EE8-A005-651CFFC1155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xmlns="" id="{56C05232-E878-2480-CECE-2E3B3DF716EA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xmlns="" id="{CAD163B4-5AE6-25CD-ABDE-36AFDF31F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387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7A17D4AD-4FF0-2B1C-3056-64DA618B1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156" y="1495976"/>
            <a:ext cx="3120173" cy="416023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08225" y="493779"/>
            <a:ext cx="8693743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RESTA SEMPRE IN CONTATTO CON NOI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30" y="1253094"/>
            <a:ext cx="6414491" cy="448313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AE26FFE6-C1BE-794A-A68C-2124061B69A6}"/>
              </a:ext>
            </a:extLst>
          </p:cNvPr>
          <p:cNvSpPr txBox="1"/>
          <p:nvPr/>
        </p:nvSpPr>
        <p:spPr>
          <a:xfrm>
            <a:off x="832022" y="1825255"/>
            <a:ext cx="651544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SITO DELL’UNIVERSITÀ</a:t>
            </a:r>
          </a:p>
          <a:p>
            <a:r>
              <a:rPr lang="it-IT" sz="2400" dirty="0">
                <a:solidFill>
                  <a:schemeClr val="bg1"/>
                </a:solidFill>
              </a:rPr>
              <a:t>www.unipr.it 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SITO DEL DIPARTIMENTO DI </a:t>
            </a:r>
            <a:r>
              <a:rPr lang="it-IT" sz="2400" dirty="0" smtClean="0">
                <a:solidFill>
                  <a:schemeClr val="bg1"/>
                </a:solidFill>
              </a:rPr>
              <a:t>SCIENZE CHIMICHE, DELLA VITA E DELLA SOSTENIBILITA AMBIENTALE</a:t>
            </a:r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 smtClean="0">
                <a:solidFill>
                  <a:schemeClr val="bg1"/>
                </a:solidFill>
                <a:hlinkClick r:id="rId5"/>
              </a:rPr>
              <a:t>https</a:t>
            </a:r>
            <a:r>
              <a:rPr lang="it-IT" sz="2400" dirty="0">
                <a:solidFill>
                  <a:schemeClr val="bg1"/>
                </a:solidFill>
                <a:hlinkClick r:id="rId5"/>
              </a:rPr>
              <a:t>://scvsa.unipr.it/</a:t>
            </a:r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SITO DEL CORSO DI LAUREA </a:t>
            </a:r>
            <a:r>
              <a:rPr lang="it-IT" sz="2400" dirty="0" smtClean="0">
                <a:solidFill>
                  <a:schemeClr val="bg1"/>
                </a:solidFill>
              </a:rPr>
              <a:t>IN SCIENZE DELLA NATURA E DELL’AMBIENTE</a:t>
            </a:r>
            <a:endParaRPr lang="it-IT" sz="2400" dirty="0">
              <a:solidFill>
                <a:schemeClr val="bg1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92104C35-AEFD-CCAE-2EB3-C33ED0E0949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xmlns="" id="{C2F26752-F0D1-EF5F-85CA-8F1A1F8434AE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xmlns="" id="{5E143D0A-1464-32A0-0E3B-205AC999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12" name="Rettangolo 11"/>
          <p:cNvSpPr/>
          <p:nvPr/>
        </p:nvSpPr>
        <p:spPr>
          <a:xfrm>
            <a:off x="849156" y="504988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hlinkClick r:id="rId7"/>
              </a:rPr>
              <a:t>https://corsi.unipr.it/it/cdl-sna</a:t>
            </a:r>
            <a:endParaRPr lang="it-IT" sz="3600" b="0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8809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umetto 1 78"/>
          <p:cNvSpPr/>
          <p:nvPr/>
        </p:nvSpPr>
        <p:spPr>
          <a:xfrm>
            <a:off x="6913515" y="4393339"/>
            <a:ext cx="2981753" cy="1280631"/>
          </a:xfrm>
          <a:prstGeom prst="wedgeRectCallout">
            <a:avLst>
              <a:gd name="adj1" fmla="val -64598"/>
              <a:gd name="adj2" fmla="val -61996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091B4C"/>
                </a:solidFill>
              </a:rPr>
              <a:t>Newsletter di Ateneo            UNIPRESENTE</a:t>
            </a:r>
          </a:p>
          <a:p>
            <a:pPr algn="ctr"/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inviata ogni settimana a studentesse e studenti</a:t>
            </a:r>
            <a:endParaRPr lang="it-IT" sz="2000" dirty="0"/>
          </a:p>
        </p:txBody>
      </p:sp>
      <p:sp>
        <p:nvSpPr>
          <p:cNvPr id="76" name="Fumetto 1 75"/>
          <p:cNvSpPr/>
          <p:nvPr/>
        </p:nvSpPr>
        <p:spPr>
          <a:xfrm>
            <a:off x="7913078" y="1686188"/>
            <a:ext cx="1758461" cy="2330405"/>
          </a:xfrm>
          <a:prstGeom prst="wedgeRectCallout">
            <a:avLst>
              <a:gd name="adj1" fmla="val -114013"/>
              <a:gd name="adj2" fmla="val 1932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88685" y="290111"/>
            <a:ext cx="7598535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RESTA SEMPRE IN CONTATTO CON NOI</a:t>
            </a: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54" y="2966120"/>
            <a:ext cx="2790831" cy="1056898"/>
          </a:xfrm>
          <a:prstGeom prst="rect">
            <a:avLst/>
          </a:prstGeom>
        </p:spPr>
      </p:pic>
      <p:sp>
        <p:nvSpPr>
          <p:cNvPr id="70" name="CasellaDiTesto 69"/>
          <p:cNvSpPr txBox="1"/>
          <p:nvPr/>
        </p:nvSpPr>
        <p:spPr>
          <a:xfrm>
            <a:off x="7980050" y="1765067"/>
            <a:ext cx="169148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091B4C"/>
                </a:solidFill>
              </a:rPr>
              <a:t>SOCIAL UNIPR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Facebook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Instagram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YouTube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rgbClr val="091B4C"/>
                </a:solidFill>
              </a:rPr>
              <a:t>Tik</a:t>
            </a:r>
            <a:r>
              <a:rPr lang="it-IT" sz="2000" b="1" dirty="0">
                <a:solidFill>
                  <a:srgbClr val="091B4C"/>
                </a:solidFill>
              </a:rPr>
              <a:t> </a:t>
            </a:r>
            <a:r>
              <a:rPr lang="it-IT" sz="2000" b="1" dirty="0" err="1">
                <a:solidFill>
                  <a:srgbClr val="091B4C"/>
                </a:solidFill>
              </a:rPr>
              <a:t>Tok</a:t>
            </a:r>
            <a:endParaRPr lang="it-IT" sz="2000" b="1" dirty="0">
              <a:solidFill>
                <a:srgbClr val="091B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LinkedIn</a:t>
            </a:r>
          </a:p>
        </p:txBody>
      </p:sp>
      <p:sp>
        <p:nvSpPr>
          <p:cNvPr id="81" name="Fumetto 1 80"/>
          <p:cNvSpPr/>
          <p:nvPr/>
        </p:nvSpPr>
        <p:spPr>
          <a:xfrm>
            <a:off x="2706849" y="4868960"/>
            <a:ext cx="2189526" cy="836896"/>
          </a:xfrm>
          <a:prstGeom prst="wedgeRectCallout">
            <a:avLst>
              <a:gd name="adj1" fmla="val 52014"/>
              <a:gd name="adj2" fmla="val -13068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CasellaDiTesto 81"/>
          <p:cNvSpPr txBox="1"/>
          <p:nvPr/>
        </p:nvSpPr>
        <p:spPr>
          <a:xfrm>
            <a:off x="2406902" y="4941463"/>
            <a:ext cx="2690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91B4C"/>
                </a:solidFill>
              </a:rPr>
              <a:t>Numero Verde</a:t>
            </a:r>
          </a:p>
          <a:p>
            <a:pPr algn="ctr"/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800 90 40 84</a:t>
            </a:r>
          </a:p>
        </p:txBody>
      </p:sp>
      <p:sp>
        <p:nvSpPr>
          <p:cNvPr id="83" name="Rettangolo 82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>
                <a:solidFill>
                  <a:schemeClr val="bg1"/>
                </a:solidFill>
              </a:rPr>
              <a:t>Day 2024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6" name="Fumetto 1 15"/>
          <p:cNvSpPr/>
          <p:nvPr/>
        </p:nvSpPr>
        <p:spPr>
          <a:xfrm>
            <a:off x="3270514" y="1157815"/>
            <a:ext cx="2830526" cy="1335485"/>
          </a:xfrm>
          <a:prstGeom prst="wedgeRectCallout">
            <a:avLst>
              <a:gd name="adj1" fmla="val 57361"/>
              <a:gd name="adj2" fmla="val 88301"/>
            </a:avLst>
          </a:prstGeom>
          <a:solidFill>
            <a:schemeClr val="bg1"/>
          </a:solidFill>
          <a:ln w="28575">
            <a:solidFill>
              <a:srgbClr val="9C5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270515" y="1231061"/>
            <a:ext cx="2929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b="1" dirty="0">
                <a:solidFill>
                  <a:srgbClr val="091B4C"/>
                </a:solidFill>
              </a:rPr>
              <a:t>URP Ufficio Relazioni </a:t>
            </a:r>
          </a:p>
          <a:p>
            <a:pPr algn="ctr"/>
            <a:r>
              <a:rPr lang="it-IT" sz="2000" b="1" dirty="0">
                <a:solidFill>
                  <a:srgbClr val="091B4C"/>
                </a:solidFill>
              </a:rPr>
              <a:t>con il Pubblico</a:t>
            </a:r>
          </a:p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urp@unipr.it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0521.904006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Fumetto 1 15">
            <a:extLst>
              <a:ext uri="{FF2B5EF4-FFF2-40B4-BE49-F238E27FC236}">
                <a16:creationId xmlns:a16="http://schemas.microsoft.com/office/drawing/2014/main" xmlns="" id="{6949E81B-9714-43AE-A0C8-A78E53B28711}"/>
              </a:ext>
            </a:extLst>
          </p:cNvPr>
          <p:cNvSpPr/>
          <p:nvPr/>
        </p:nvSpPr>
        <p:spPr>
          <a:xfrm>
            <a:off x="1855251" y="2828899"/>
            <a:ext cx="2830526" cy="1335485"/>
          </a:xfrm>
          <a:prstGeom prst="wedgeRectCallout">
            <a:avLst>
              <a:gd name="adj1" fmla="val 87157"/>
              <a:gd name="adj2" fmla="val -20718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rgbClr val="091B4C"/>
                </a:solidFill>
              </a:rPr>
              <a:t>ParmaUniverCity</a:t>
            </a:r>
            <a:r>
              <a:rPr lang="it-IT" b="1" dirty="0">
                <a:solidFill>
                  <a:srgbClr val="091B4C"/>
                </a:solidFill>
              </a:rPr>
              <a:t> Info Point </a:t>
            </a:r>
            <a:r>
              <a:rPr lang="it-IT" dirty="0">
                <a:solidFill>
                  <a:schemeClr val="tx1"/>
                </a:solidFill>
              </a:rPr>
              <a:t>0521-904081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Sottopasso Ponte Romano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xmlns="" id="{64F5E5EA-4982-3906-A400-675CB04BE1A6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xmlns="" id="{34581446-4901-3C95-4DD7-9E84634ABA74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xmlns="" id="{96B0481D-1A59-6EC7-5EB1-0DF9EFA8A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704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6" grpId="0" animBg="1"/>
      <p:bldP spid="70" grpId="0"/>
      <p:bldP spid="81" grpId="0" animBg="1"/>
      <p:bldP spid="82" grpId="0"/>
      <p:bldP spid="16" grpId="0" animBg="1"/>
      <p:bldP spid="17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-166255"/>
            <a:ext cx="12192000" cy="7082871"/>
          </a:xfrm>
          <a:prstGeom prst="rect">
            <a:avLst/>
          </a:prstGeom>
          <a:solidFill>
            <a:srgbClr val="091B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97" y="5110481"/>
            <a:ext cx="2656006" cy="10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6719180" y="4693216"/>
            <a:ext cx="4076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nome.cognome@studenti.unipr.it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95378" y="342578"/>
            <a:ext cx="7690977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91B4C"/>
                </a:solidFill>
              </a:rPr>
              <a:t>CASELLA DI POSTA ELETTRONICA UNIPR</a:t>
            </a:r>
          </a:p>
        </p:txBody>
      </p:sp>
      <p:pic>
        <p:nvPicPr>
          <p:cNvPr id="7" name="Immagine 6" descr="Immagine che contiene testo, logo, Blu elettrico, design&#10;&#10;Descrizione generata automaticamente">
            <a:extLst>
              <a:ext uri="{FF2B5EF4-FFF2-40B4-BE49-F238E27FC236}">
                <a16:creationId xmlns:a16="http://schemas.microsoft.com/office/drawing/2014/main" xmlns="" id="{4A9BD851-DC7E-2DCB-C748-AE01975D3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96" t="12391" r="21966" b="15917"/>
          <a:stretch/>
        </p:blipFill>
        <p:spPr>
          <a:xfrm>
            <a:off x="7068597" y="1251384"/>
            <a:ext cx="3377381" cy="3156155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56308" y="6330756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233C13F5-DDA0-310A-2681-71FB2B25458A}"/>
              </a:ext>
            </a:extLst>
          </p:cNvPr>
          <p:cNvSpPr/>
          <p:nvPr/>
        </p:nvSpPr>
        <p:spPr>
          <a:xfrm>
            <a:off x="1846201" y="1129000"/>
            <a:ext cx="5073445" cy="4916755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2288974" y="1225213"/>
            <a:ext cx="413230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000" b="1" dirty="0">
                <a:solidFill>
                  <a:schemeClr val="bg1"/>
                </a:solidFill>
              </a:rPr>
              <a:t>Controlla regolarmente la tua casella di posta elettronica (nome.cognome@studenti.unipr.it) </a:t>
            </a:r>
            <a:r>
              <a:rPr lang="it-IT" sz="2000" dirty="0">
                <a:solidFill>
                  <a:schemeClr val="bg1"/>
                </a:solidFill>
              </a:rPr>
              <a:t>dove ti invieremo informazioni relative a: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iscrizioni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scadenze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tasse, bandi, premi e agevolazioni</a:t>
            </a:r>
            <a:endParaRPr lang="it-IT" sz="2000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informazioni sul tuo percorso universitario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eventi, congressi e seminari organizzati in ateneo, corsi di </a:t>
            </a:r>
            <a:r>
              <a:rPr lang="it-IT" sz="2000" dirty="0" smtClean="0">
                <a:solidFill>
                  <a:schemeClr val="bg1"/>
                </a:solidFill>
              </a:rPr>
              <a:t>formazione </a:t>
            </a:r>
            <a:r>
              <a:rPr lang="it-IT" sz="2000" dirty="0">
                <a:solidFill>
                  <a:schemeClr val="bg1"/>
                </a:solidFill>
              </a:rPr>
              <a:t>ecc.</a:t>
            </a:r>
            <a:endParaRPr lang="it-IT" dirty="0">
              <a:latin typeface="Century Gothic" panose="020B050202020202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xmlns="" id="{E3FE6A63-5EF1-4243-02B3-AF179C3ECC62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xmlns="" id="{2664AC63-39CF-6F80-FDDD-7EA5C1DE3C93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xmlns="" id="{00592DF0-81BD-DAAC-6AD5-6A89CA7B7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766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2" name="CasellaDiTesto 1"/>
          <p:cNvSpPr txBox="1"/>
          <p:nvPr/>
        </p:nvSpPr>
        <p:spPr>
          <a:xfrm>
            <a:off x="2003570" y="232222"/>
            <a:ext cx="8075612" cy="707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91B4C"/>
                </a:solidFill>
              </a:rPr>
              <a:t>LAUREA TRIENNALE IN</a:t>
            </a:r>
            <a:endParaRPr lang="it-IT" sz="4000" b="1" dirty="0">
              <a:solidFill>
                <a:srgbClr val="091B4C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988171" y="1362305"/>
            <a:ext cx="8075612" cy="230832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091B4C"/>
                </a:solidFill>
              </a:rPr>
              <a:t>SCIENZE DELLA NATURA</a:t>
            </a:r>
          </a:p>
          <a:p>
            <a:pPr algn="ctr"/>
            <a:r>
              <a:rPr lang="it-IT" sz="4800" b="1" dirty="0" smtClean="0">
                <a:solidFill>
                  <a:srgbClr val="091B4C"/>
                </a:solidFill>
              </a:rPr>
              <a:t>E</a:t>
            </a:r>
          </a:p>
          <a:p>
            <a:pPr algn="ctr"/>
            <a:r>
              <a:rPr lang="it-IT" sz="4800" b="1" dirty="0" smtClean="0">
                <a:solidFill>
                  <a:srgbClr val="091B4C"/>
                </a:solidFill>
              </a:rPr>
              <a:t>DELL’AMBIENTE</a:t>
            </a:r>
            <a:endParaRPr lang="it-IT" sz="4800" b="1" dirty="0">
              <a:solidFill>
                <a:srgbClr val="091B4C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219199" y="4003503"/>
            <a:ext cx="96135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91B4C"/>
                </a:solidFill>
              </a:rPr>
              <a:t>Per </a:t>
            </a:r>
            <a:r>
              <a:rPr lang="it-IT" sz="3200" b="1" dirty="0">
                <a:solidFill>
                  <a:srgbClr val="091B4C"/>
                </a:solidFill>
              </a:rPr>
              <a:t>coloro che vogliono fare della conoscenza, valorizzazione, tutela e gestione della natura e dell'ambiente la propria futura professione.</a:t>
            </a:r>
          </a:p>
        </p:txBody>
      </p:sp>
    </p:spTree>
    <p:extLst>
      <p:ext uri="{BB962C8B-B14F-4D97-AF65-F5344CB8AC3E}">
        <p14:creationId xmlns:p14="http://schemas.microsoft.com/office/powerpoint/2010/main" val="95307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E6DC1F08-6457-8072-FA7B-B6EA680EF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740" y="1250770"/>
            <a:ext cx="3369261" cy="448545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92825" y="525454"/>
            <a:ext cx="9481559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DOVE </a:t>
            </a:r>
            <a:r>
              <a:rPr lang="it-IT" sz="3600" b="1" dirty="0" smtClean="0">
                <a:solidFill>
                  <a:schemeClr val="accent1">
                    <a:lumMod val="50000"/>
                  </a:schemeClr>
                </a:solidFill>
              </a:rPr>
              <a:t>SIAMO?</a:t>
            </a:r>
            <a:endParaRPr lang="it-IT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25" y="1342768"/>
            <a:ext cx="6637693" cy="4547286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xmlns="" id="{7B53EED2-F905-7B4D-A08F-46591E0A90D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xmlns="" id="{93002C4C-606D-82F6-CBE3-575669C0AB12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xmlns="" id="{78539784-1E10-ACAB-04BB-1050B13B5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9" name="CasellaDiTesto 8"/>
          <p:cNvSpPr txBox="1"/>
          <p:nvPr/>
        </p:nvSpPr>
        <p:spPr>
          <a:xfrm>
            <a:off x="1005017" y="1526635"/>
            <a:ext cx="7249296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LA </a:t>
            </a:r>
            <a:r>
              <a:rPr lang="it-IT" sz="2800" b="1" dirty="0">
                <a:solidFill>
                  <a:schemeClr val="bg1"/>
                </a:solidFill>
              </a:rPr>
              <a:t>SEDE DEL CORSO DI </a:t>
            </a:r>
            <a:r>
              <a:rPr lang="it-IT" sz="2800" b="1" dirty="0" smtClean="0">
                <a:solidFill>
                  <a:schemeClr val="bg1"/>
                </a:solidFill>
              </a:rPr>
              <a:t>LAUREA IN…?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005017" y="2196441"/>
            <a:ext cx="7249296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SCIENZE DELLA NATURA E DELL’AMBIENTE </a:t>
            </a:r>
            <a:endParaRPr lang="it-IT" sz="2800" b="1" dirty="0">
              <a:solidFill>
                <a:schemeClr val="bg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/>
          <a:srcRect l="20135" t="40601" r="48784" b="19039"/>
          <a:stretch/>
        </p:blipFill>
        <p:spPr>
          <a:xfrm>
            <a:off x="2306595" y="2956865"/>
            <a:ext cx="3789405" cy="276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0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890670" y="482780"/>
            <a:ext cx="869374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chemeClr val="accent1">
                    <a:lumMod val="50000"/>
                  </a:schemeClr>
                </a:solidFill>
              </a:rPr>
              <a:t>IL CALENDARIO ACCADEMICO: LE LEZIONI</a:t>
            </a:r>
            <a:endParaRPr lang="it-IT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56DAC08-AB11-C3CE-8CC1-3F38724EB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382" y="1640898"/>
            <a:ext cx="3100618" cy="413415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536" y="1729528"/>
            <a:ext cx="6915664" cy="3956899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3FA8E1DD-B1F0-153F-5A5B-7DAF6BE9ABD5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xmlns="" id="{63FB0771-FC5B-8AFF-8F85-383A79940E62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xmlns="" id="{5DAD1F7F-FDB9-A9B7-EE17-9593B6E22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5" name="Rettangolo 4"/>
          <p:cNvSpPr/>
          <p:nvPr/>
        </p:nvSpPr>
        <p:spPr>
          <a:xfrm>
            <a:off x="1447800" y="4658292"/>
            <a:ext cx="6343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hlinkClick r:id="rId6"/>
              </a:rPr>
              <a:t>https://corsi.unipr.it/it/cdl-sna/calendario-delle-attivita-didattiche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383957" y="226905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Calendario delle </a:t>
            </a:r>
            <a:r>
              <a:rPr lang="it-IT" b="1" dirty="0" smtClean="0">
                <a:solidFill>
                  <a:schemeClr val="bg1"/>
                </a:solidFill>
              </a:rPr>
              <a:t>lezioni A.A</a:t>
            </a:r>
            <a:r>
              <a:rPr lang="it-IT" b="1" dirty="0">
                <a:solidFill>
                  <a:schemeClr val="bg1"/>
                </a:solidFill>
              </a:rPr>
              <a:t>. </a:t>
            </a:r>
            <a:r>
              <a:rPr lang="it-IT" b="1" dirty="0" smtClean="0">
                <a:solidFill>
                  <a:schemeClr val="bg1"/>
                </a:solidFill>
              </a:rPr>
              <a:t>2024/2025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Primo semestre</a:t>
            </a:r>
            <a:r>
              <a:rPr lang="it-IT" dirty="0">
                <a:solidFill>
                  <a:schemeClr val="bg1"/>
                </a:solidFill>
              </a:rPr>
              <a:t/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dal 23 settembre 2024 al 24 gennaio </a:t>
            </a:r>
            <a:r>
              <a:rPr lang="it-IT" dirty="0" smtClean="0">
                <a:solidFill>
                  <a:schemeClr val="bg1"/>
                </a:solidFill>
              </a:rPr>
              <a:t>2025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Secondo semestre</a:t>
            </a:r>
            <a:r>
              <a:rPr lang="it-IT" dirty="0">
                <a:solidFill>
                  <a:schemeClr val="bg1"/>
                </a:solidFill>
              </a:rPr>
              <a:t/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dal 3 marzo 2025 al 6 giugno 2025</a:t>
            </a:r>
            <a:endParaRPr lang="it-IT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445549" y="5159997"/>
            <a:ext cx="3173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7"/>
              </a:rPr>
              <a:t>https://agendastudenti.unipr.it/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431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890670" y="482780"/>
            <a:ext cx="869374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chemeClr val="accent1">
                    <a:lumMod val="50000"/>
                  </a:schemeClr>
                </a:solidFill>
              </a:rPr>
              <a:t>IL CALENDARIO ACCADEMICO: GLI ESAMI</a:t>
            </a:r>
            <a:endParaRPr lang="it-IT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56DAC08-AB11-C3CE-8CC1-3F38724EB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382" y="1640898"/>
            <a:ext cx="3100618" cy="413415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536" y="1729528"/>
            <a:ext cx="6915664" cy="3956899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3FA8E1DD-B1F0-153F-5A5B-7DAF6BE9ABD5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xmlns="" id="{63FB0771-FC5B-8AFF-8F85-383A79940E62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xmlns="" id="{5DAD1F7F-FDB9-A9B7-EE17-9593B6E22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5" name="Rettangolo 4"/>
          <p:cNvSpPr/>
          <p:nvPr/>
        </p:nvSpPr>
        <p:spPr>
          <a:xfrm>
            <a:off x="1447800" y="5218468"/>
            <a:ext cx="6343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hlinkClick r:id="rId6"/>
              </a:rPr>
              <a:t>https://corsi.unipr.it/it/cdl-sna/calendario-delle-attivita-didattiche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447800" y="1789318"/>
            <a:ext cx="7696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Esami di </a:t>
            </a:r>
            <a:r>
              <a:rPr lang="it-IT" b="1" dirty="0" smtClean="0">
                <a:solidFill>
                  <a:schemeClr val="bg1"/>
                </a:solidFill>
              </a:rPr>
              <a:t>profitto A.A</a:t>
            </a:r>
            <a:r>
              <a:rPr lang="it-IT" b="1" dirty="0">
                <a:solidFill>
                  <a:schemeClr val="bg1"/>
                </a:solidFill>
              </a:rPr>
              <a:t>. 2024/2025</a:t>
            </a:r>
            <a:endParaRPr lang="it-IT" dirty="0">
              <a:solidFill>
                <a:schemeClr val="bg1"/>
              </a:solidFill>
            </a:endParaRPr>
          </a:p>
          <a:p>
            <a:endParaRPr lang="it-IT" b="1" u="sng" dirty="0" smtClean="0">
              <a:solidFill>
                <a:schemeClr val="bg1"/>
              </a:solidFill>
            </a:endParaRPr>
          </a:p>
          <a:p>
            <a:r>
              <a:rPr lang="it-IT" b="1" u="sng" dirty="0" smtClean="0">
                <a:solidFill>
                  <a:schemeClr val="bg1"/>
                </a:solidFill>
              </a:rPr>
              <a:t>Sessioni </a:t>
            </a:r>
            <a:r>
              <a:rPr lang="it-IT" b="1" u="sng" dirty="0">
                <a:solidFill>
                  <a:schemeClr val="bg1"/>
                </a:solidFill>
              </a:rPr>
              <a:t>di esami al termine dei semestri: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u="sng" dirty="0">
                <a:solidFill>
                  <a:schemeClr val="bg1"/>
                </a:solidFill>
              </a:rPr>
              <a:t>Corsi del 1° semestre</a:t>
            </a:r>
            <a:r>
              <a:rPr lang="it-IT" dirty="0">
                <a:solidFill>
                  <a:schemeClr val="bg1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dal 27 Gennaio al 28 Febbraio 2025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dal 9 Giugno al 1 Agosto 2025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dal 25 Agosto al 26 Settembre 2025</a:t>
            </a:r>
          </a:p>
          <a:p>
            <a:r>
              <a:rPr lang="it-IT" u="sng" dirty="0">
                <a:solidFill>
                  <a:schemeClr val="bg1"/>
                </a:solidFill>
              </a:rPr>
              <a:t>Corsi del 2° semestre:</a:t>
            </a:r>
            <a:endParaRPr lang="it-IT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dal 9 Giugno al 1 Agosto 2025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dal 25 Agosto al 26 Settembre 2025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Febbraio 2026</a:t>
            </a:r>
          </a:p>
          <a:p>
            <a:r>
              <a:rPr lang="it-IT" b="1" u="sng" dirty="0">
                <a:solidFill>
                  <a:schemeClr val="bg1"/>
                </a:solidFill>
              </a:rPr>
              <a:t>Sessioni straordinarie per prove in itinere ed </a:t>
            </a:r>
            <a:r>
              <a:rPr lang="it-IT" b="1" u="sng" dirty="0" smtClean="0">
                <a:solidFill>
                  <a:schemeClr val="bg1"/>
                </a:solidFill>
              </a:rPr>
              <a:t>esami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7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639836" y="303858"/>
            <a:ext cx="9746322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091B4C"/>
                </a:solidFill>
              </a:rPr>
              <a:t>LA QUALITÀ </a:t>
            </a:r>
            <a:r>
              <a:rPr lang="it-IT" sz="3600" b="1" dirty="0" smtClean="0">
                <a:solidFill>
                  <a:srgbClr val="091B4C"/>
                </a:solidFill>
              </a:rPr>
              <a:t>DELL’ATENEO DIPENDE ANCHE DA VOI</a:t>
            </a:r>
            <a:endParaRPr lang="it-IT" sz="3600" b="1" dirty="0">
              <a:solidFill>
                <a:srgbClr val="091B4C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88796" y="6338754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D60AC675-C016-8353-B16A-A27A6E889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823" y="1086698"/>
            <a:ext cx="5223080" cy="493209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970673" y="1311838"/>
            <a:ext cx="47973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Il </a:t>
            </a:r>
            <a:r>
              <a:rPr lang="it-IT" sz="2400" b="1" dirty="0">
                <a:solidFill>
                  <a:schemeClr val="bg1"/>
                </a:solidFill>
              </a:rPr>
              <a:t>Questionario sull’opinione </a:t>
            </a:r>
          </a:p>
          <a:p>
            <a:r>
              <a:rPr lang="it-IT" sz="2400" b="1" dirty="0">
                <a:solidFill>
                  <a:schemeClr val="bg1"/>
                </a:solidFill>
              </a:rPr>
              <a:t>di studentesse e studenti </a:t>
            </a:r>
            <a:r>
              <a:rPr lang="it-IT" sz="2400" dirty="0">
                <a:solidFill>
                  <a:schemeClr val="bg1"/>
                </a:solidFill>
              </a:rPr>
              <a:t>è uno strumento </a:t>
            </a:r>
            <a:r>
              <a:rPr lang="it-IT" sz="2400" b="1" dirty="0">
                <a:solidFill>
                  <a:schemeClr val="bg1"/>
                </a:solidFill>
              </a:rPr>
              <a:t>essenziale</a:t>
            </a:r>
            <a:r>
              <a:rPr lang="it-IT" sz="2400" dirty="0">
                <a:solidFill>
                  <a:schemeClr val="bg1"/>
                </a:solidFill>
              </a:rPr>
              <a:t> per migliorare la </a:t>
            </a:r>
            <a:r>
              <a:rPr lang="it-IT" sz="2400" b="1" dirty="0">
                <a:solidFill>
                  <a:schemeClr val="bg1"/>
                </a:solidFill>
              </a:rPr>
              <a:t>qualità</a:t>
            </a:r>
            <a:r>
              <a:rPr lang="it-IT" sz="2400" dirty="0">
                <a:solidFill>
                  <a:schemeClr val="bg1"/>
                </a:solidFill>
              </a:rPr>
              <a:t> della didattica UNIPR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Compilandolo, esprimi </a:t>
            </a:r>
            <a:r>
              <a:rPr lang="it-IT" sz="2400" b="1" dirty="0">
                <a:solidFill>
                  <a:schemeClr val="bg1"/>
                </a:solidFill>
              </a:rPr>
              <a:t>la tua opinione</a:t>
            </a:r>
            <a:r>
              <a:rPr lang="it-IT" sz="2400" dirty="0">
                <a:solidFill>
                  <a:schemeClr val="bg1"/>
                </a:solidFill>
              </a:rPr>
              <a:t> sulle lezioni che hai frequentato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È </a:t>
            </a:r>
            <a:r>
              <a:rPr lang="it-IT" sz="2400" b="1" dirty="0">
                <a:solidFill>
                  <a:schemeClr val="bg1"/>
                </a:solidFill>
              </a:rPr>
              <a:t>obbligatorio compilare il questionario </a:t>
            </a:r>
            <a:r>
              <a:rPr lang="it-IT" sz="2400" dirty="0">
                <a:solidFill>
                  <a:schemeClr val="bg1"/>
                </a:solidFill>
              </a:rPr>
              <a:t>per iscriversi al relativo esame</a:t>
            </a:r>
          </a:p>
        </p:txBody>
      </p:sp>
      <p:pic>
        <p:nvPicPr>
          <p:cNvPr id="12" name="Immagine 11" descr="Immagine che contiene logo, Carattere, Elementi grafici, testo&#10;&#10;Descrizione generata automaticamente">
            <a:extLst>
              <a:ext uri="{FF2B5EF4-FFF2-40B4-BE49-F238E27FC236}">
                <a16:creationId xmlns:a16="http://schemas.microsoft.com/office/drawing/2014/main" xmlns="" id="{B5E11EEA-2106-E7F3-FFC5-1064FE6DA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66" t="22739" r="34436" b="24390"/>
          <a:stretch/>
        </p:blipFill>
        <p:spPr>
          <a:xfrm>
            <a:off x="7121902" y="1526073"/>
            <a:ext cx="3276222" cy="3392130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xmlns="" id="{D6B30050-968F-579F-EAFD-DADCDD1B19F7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xmlns="" id="{C331C242-AE1F-7C18-66E3-C27A9EED7E2F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xmlns="" id="{4AD81139-C292-A15A-C6C5-8FAF1BC60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889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662590" y="361098"/>
            <a:ext cx="5433410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IL CODICE ETICO DI ATENEO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693326" y="5467972"/>
            <a:ext cx="450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91B4C"/>
                </a:solidFill>
                <a:latin typeface="Century Gothic" panose="020B0502020202020204" pitchFamily="34" charset="0"/>
              </a:rPr>
              <a:t>www.unipr.it/codice-etico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4" name="Immagine 3" descr="Immagine che contiene disegno, schizzo, Elementi grafici, logo&#10;&#10;Descrizione generata automaticamente">
            <a:extLst>
              <a:ext uri="{FF2B5EF4-FFF2-40B4-BE49-F238E27FC236}">
                <a16:creationId xmlns:a16="http://schemas.microsoft.com/office/drawing/2014/main" xmlns="" id="{97B3012B-2E85-0FF7-A282-8335AF0FDF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65" t="12337" r="23327" b="21716"/>
          <a:stretch/>
        </p:blipFill>
        <p:spPr>
          <a:xfrm>
            <a:off x="7467251" y="1705291"/>
            <a:ext cx="3083517" cy="283962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F2E564E2-1018-C22E-0CEF-952E7450FC94}"/>
              </a:ext>
            </a:extLst>
          </p:cNvPr>
          <p:cNvSpPr/>
          <p:nvPr/>
        </p:nvSpPr>
        <p:spPr>
          <a:xfrm>
            <a:off x="1740940" y="1134931"/>
            <a:ext cx="5299940" cy="4768787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929598" y="1389934"/>
            <a:ext cx="4763729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100" dirty="0">
                <a:solidFill>
                  <a:schemeClr val="bg1"/>
                </a:solidFill>
              </a:rPr>
              <a:t>Per la </a:t>
            </a:r>
            <a:r>
              <a:rPr lang="it-IT" sz="2100" b="1" dirty="0">
                <a:solidFill>
                  <a:schemeClr val="bg1"/>
                </a:solidFill>
              </a:rPr>
              <a:t>tutela della dignità </a:t>
            </a:r>
            <a:r>
              <a:rPr lang="it-IT" sz="2100" dirty="0">
                <a:solidFill>
                  <a:schemeClr val="bg1"/>
                </a:solidFill>
              </a:rPr>
              <a:t>delle lavoratrici e dei lavoratori, delle studentesse e degli studenti, il Codice stabilisce: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bg1"/>
                </a:solidFill>
              </a:rPr>
              <a:t>correttezza, lealtà e rispetto reciproco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bg1"/>
                </a:solidFill>
              </a:rPr>
              <a:t>utilizzo adeguato degli spazi universitari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bg1"/>
                </a:solidFill>
              </a:rPr>
              <a:t>astensione da comportamenti discriminatori, vessatori, molestie</a:t>
            </a:r>
          </a:p>
          <a:p>
            <a:pPr>
              <a:spcBef>
                <a:spcPts val="1200"/>
              </a:spcBef>
            </a:pPr>
            <a:r>
              <a:rPr lang="it-IT" sz="2100" b="1" dirty="0">
                <a:solidFill>
                  <a:schemeClr val="bg1"/>
                </a:solidFill>
              </a:rPr>
              <a:t>Se tali principi vengono violati puoi rivolgerti alla Consigliera di fiducia </a:t>
            </a:r>
            <a:r>
              <a:rPr lang="it-IT" sz="2100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consiglieradifiducia@unipr.it</a:t>
            </a:r>
            <a:endParaRPr lang="it-IT" sz="2100" dirty="0">
              <a:solidFill>
                <a:schemeClr val="bg1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CF84BBCF-1178-E582-76AE-A00DB2669A4C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xmlns="" id="{E062BE04-29C3-EBF3-BAA3-8FD8028E3BFC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xmlns="" id="{732BC64D-FB49-B160-27C1-467841D92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89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4716</TotalTime>
  <Words>1346</Words>
  <Application>Microsoft Office PowerPoint</Application>
  <PresentationFormat>Widescreen</PresentationFormat>
  <Paragraphs>272</Paragraphs>
  <Slides>25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_</cp:lastModifiedBy>
  <cp:revision>294</cp:revision>
  <cp:lastPrinted>2018-01-17T12:16:18Z</cp:lastPrinted>
  <dcterms:created xsi:type="dcterms:W3CDTF">2016-12-13T13:19:46Z</dcterms:created>
  <dcterms:modified xsi:type="dcterms:W3CDTF">2024-09-16T13:01:07Z</dcterms:modified>
</cp:coreProperties>
</file>