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8_49ABE03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5F_26C0194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35E_527DFB21.xml" ContentType="application/vnd.ms-powerpoint.comments+xml"/>
  <Override PartName="/ppt/comments/modernComment_361_5C34DEB9.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F_B1EA97DA.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358_E3146F5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275" r:id="rId3"/>
    <p:sldId id="281" r:id="rId4"/>
    <p:sldId id="297" r:id="rId5"/>
    <p:sldId id="274" r:id="rId6"/>
    <p:sldId id="273" r:id="rId7"/>
    <p:sldId id="312" r:id="rId8"/>
    <p:sldId id="288" r:id="rId9"/>
    <p:sldId id="314" r:id="rId10"/>
    <p:sldId id="315" r:id="rId11"/>
    <p:sldId id="296" r:id="rId12"/>
    <p:sldId id="304" r:id="rId13"/>
    <p:sldId id="316" r:id="rId14"/>
    <p:sldId id="303" r:id="rId15"/>
    <p:sldId id="282" r:id="rId16"/>
    <p:sldId id="285" r:id="rId17"/>
    <p:sldId id="317" r:id="rId18"/>
    <p:sldId id="320" r:id="rId19"/>
    <p:sldId id="874" r:id="rId20"/>
    <p:sldId id="259" r:id="rId21"/>
    <p:sldId id="863" r:id="rId22"/>
    <p:sldId id="855" r:id="rId23"/>
    <p:sldId id="872" r:id="rId24"/>
    <p:sldId id="862" r:id="rId25"/>
    <p:sldId id="865" r:id="rId26"/>
    <p:sldId id="866" r:id="rId27"/>
    <p:sldId id="319" r:id="rId28"/>
    <p:sldId id="867" r:id="rId29"/>
    <p:sldId id="868" r:id="rId30"/>
    <p:sldId id="869" r:id="rId31"/>
    <p:sldId id="859" r:id="rId32"/>
    <p:sldId id="861" r:id="rId33"/>
    <p:sldId id="870" r:id="rId34"/>
    <p:sldId id="856" r:id="rId35"/>
    <p:sldId id="318" r:id="rId36"/>
    <p:sldId id="293" r:id="rId37"/>
    <p:sldId id="258" r:id="rId38"/>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5DE0B-72E9-CD54-9513-BC53EFB0BC1B}" name="Monia SAVI" initials="MS" userId="S::monia.savi@unipr.it::932f2d28-77fd-4a91-aafb-4b3fd1096b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4C4"/>
    <a:srgbClr val="091B4C"/>
    <a:srgbClr val="091B4D"/>
    <a:srgbClr val="FB2919"/>
    <a:srgbClr val="9C56E8"/>
    <a:srgbClr val="B582EE"/>
    <a:srgbClr val="C63E5B"/>
    <a:srgbClr val="F0654E"/>
    <a:srgbClr val="898383"/>
    <a:srgbClr val="669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autoAdjust="0"/>
    <p:restoredTop sz="86369" autoAdjust="0"/>
  </p:normalViewPr>
  <p:slideViewPr>
    <p:cSldViewPr snapToGrid="0" snapToObjects="1">
      <p:cViewPr varScale="1">
        <p:scale>
          <a:sx n="72" d="100"/>
          <a:sy n="72" d="100"/>
        </p:scale>
        <p:origin x="1982" y="43"/>
      </p:cViewPr>
      <p:guideLst>
        <p:guide orient="horz" pos="2115"/>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maria BUSCHINI" userId="bbef4dba-2ab1-4403-a119-3e02436dfb05" providerId="ADAL" clId="{BBD59487-1D29-401A-A05A-FE3ADE267679}"/>
    <pc:docChg chg="undo custSel addSld delSld modSld sldOrd">
      <pc:chgData name="Annamaria BUSCHINI" userId="bbef4dba-2ab1-4403-a119-3e02436dfb05" providerId="ADAL" clId="{BBD59487-1D29-401A-A05A-FE3ADE267679}" dt="2024-09-23T10:17:37.796" v="168"/>
      <pc:docMkLst>
        <pc:docMk/>
      </pc:docMkLst>
      <pc:sldChg chg="ord">
        <pc:chgData name="Annamaria BUSCHINI" userId="bbef4dba-2ab1-4403-a119-3e02436dfb05" providerId="ADAL" clId="{BBD59487-1D29-401A-A05A-FE3ADE267679}" dt="2024-09-22T16:56:45.291" v="2"/>
        <pc:sldMkLst>
          <pc:docMk/>
          <pc:sldMk cId="1736381438" sldId="258"/>
        </pc:sldMkLst>
      </pc:sldChg>
      <pc:sldChg chg="add">
        <pc:chgData name="Annamaria BUSCHINI" userId="bbef4dba-2ab1-4403-a119-3e02436dfb05" providerId="ADAL" clId="{BBD59487-1D29-401A-A05A-FE3ADE267679}" dt="2024-09-22T17:09:21.230" v="23"/>
        <pc:sldMkLst>
          <pc:docMk/>
          <pc:sldMk cId="3749576196" sldId="259"/>
        </pc:sldMkLst>
      </pc:sldChg>
      <pc:sldChg chg="addSp delSp modSp mod delAnim modAnim">
        <pc:chgData name="Annamaria BUSCHINI" userId="bbef4dba-2ab1-4403-a119-3e02436dfb05" providerId="ADAL" clId="{BBD59487-1D29-401A-A05A-FE3ADE267679}" dt="2024-09-23T10:17:37.796" v="168"/>
        <pc:sldMkLst>
          <pc:docMk/>
          <pc:sldMk cId="112562585" sldId="274"/>
        </pc:sldMkLst>
        <pc:spChg chg="add del mod">
          <ac:chgData name="Annamaria BUSCHINI" userId="bbef4dba-2ab1-4403-a119-3e02436dfb05" providerId="ADAL" clId="{BBD59487-1D29-401A-A05A-FE3ADE267679}" dt="2024-09-23T10:16:17.825" v="159" actId="478"/>
          <ac:spMkLst>
            <pc:docMk/>
            <pc:sldMk cId="112562585" sldId="274"/>
            <ac:spMk id="6" creationId="{B8F09AEE-376C-45A7-6E58-4E95A5B23A3D}"/>
          </ac:spMkLst>
        </pc:spChg>
        <pc:spChg chg="add del mod">
          <ac:chgData name="Annamaria BUSCHINI" userId="bbef4dba-2ab1-4403-a119-3e02436dfb05" providerId="ADAL" clId="{BBD59487-1D29-401A-A05A-FE3ADE267679}" dt="2024-09-23T10:16:26.432" v="160" actId="478"/>
          <ac:spMkLst>
            <pc:docMk/>
            <pc:sldMk cId="112562585" sldId="274"/>
            <ac:spMk id="10" creationId="{EE3304F7-BB7F-038B-BA63-A7E03F3A08CF}"/>
          </ac:spMkLst>
        </pc:spChg>
        <pc:spChg chg="add del mod">
          <ac:chgData name="Annamaria BUSCHINI" userId="bbef4dba-2ab1-4403-a119-3e02436dfb05" providerId="ADAL" clId="{BBD59487-1D29-401A-A05A-FE3ADE267679}" dt="2024-09-23T10:16:12.483" v="157" actId="478"/>
          <ac:spMkLst>
            <pc:docMk/>
            <pc:sldMk cId="112562585" sldId="274"/>
            <ac:spMk id="11" creationId="{F4A0190F-949B-1369-5B69-24C7805251DD}"/>
          </ac:spMkLst>
        </pc:spChg>
        <pc:spChg chg="add del mod">
          <ac:chgData name="Annamaria BUSCHINI" userId="bbef4dba-2ab1-4403-a119-3e02436dfb05" providerId="ADAL" clId="{BBD59487-1D29-401A-A05A-FE3ADE267679}" dt="2024-09-23T10:16:05.400" v="155" actId="478"/>
          <ac:spMkLst>
            <pc:docMk/>
            <pc:sldMk cId="112562585" sldId="274"/>
            <ac:spMk id="12" creationId="{F4B20EB6-7272-2033-F00D-BB2723DDCCCF}"/>
          </ac:spMkLst>
        </pc:spChg>
        <pc:spChg chg="add del mod">
          <ac:chgData name="Annamaria BUSCHINI" userId="bbef4dba-2ab1-4403-a119-3e02436dfb05" providerId="ADAL" clId="{BBD59487-1D29-401A-A05A-FE3ADE267679}" dt="2024-09-23T10:16:08.640" v="156" actId="478"/>
          <ac:spMkLst>
            <pc:docMk/>
            <pc:sldMk cId="112562585" sldId="274"/>
            <ac:spMk id="27" creationId="{46487CD2-9FA2-0FC9-6426-8EC4F82CAFA1}"/>
          </ac:spMkLst>
        </pc:spChg>
      </pc:sldChg>
      <pc:sldChg chg="delSp modSp mod">
        <pc:chgData name="Annamaria BUSCHINI" userId="bbef4dba-2ab1-4403-a119-3e02436dfb05" providerId="ADAL" clId="{BBD59487-1D29-401A-A05A-FE3ADE267679}" dt="2024-09-22T18:38:26.219" v="39" actId="1076"/>
        <pc:sldMkLst>
          <pc:docMk/>
          <pc:sldMk cId="3088187959" sldId="317"/>
        </pc:sldMkLst>
        <pc:spChg chg="mod">
          <ac:chgData name="Annamaria BUSCHINI" userId="bbef4dba-2ab1-4403-a119-3e02436dfb05" providerId="ADAL" clId="{BBD59487-1D29-401A-A05A-FE3ADE267679}" dt="2024-09-22T18:38:26.219" v="39" actId="1076"/>
          <ac:spMkLst>
            <pc:docMk/>
            <pc:sldMk cId="3088187959" sldId="317"/>
            <ac:spMk id="15" creationId="{065D5874-BA93-20F2-6251-D64203DF0114}"/>
          </ac:spMkLst>
        </pc:spChg>
        <pc:grpChg chg="mod">
          <ac:chgData name="Annamaria BUSCHINI" userId="bbef4dba-2ab1-4403-a119-3e02436dfb05" providerId="ADAL" clId="{BBD59487-1D29-401A-A05A-FE3ADE267679}" dt="2024-09-22T18:38:14.083" v="36" actId="1076"/>
          <ac:grpSpMkLst>
            <pc:docMk/>
            <pc:sldMk cId="3088187959" sldId="317"/>
            <ac:grpSpMk id="7" creationId="{A7E35B4D-740B-7F7C-868C-FB980963024C}"/>
          </ac:grpSpMkLst>
        </pc:grpChg>
        <pc:picChg chg="mod">
          <ac:chgData name="Annamaria BUSCHINI" userId="bbef4dba-2ab1-4403-a119-3e02436dfb05" providerId="ADAL" clId="{BBD59487-1D29-401A-A05A-FE3ADE267679}" dt="2024-09-22T18:38:21.674" v="38" actId="1076"/>
          <ac:picMkLst>
            <pc:docMk/>
            <pc:sldMk cId="3088187959" sldId="317"/>
            <ac:picMk id="2" creationId="{DF1A3D53-11ED-EEC8-819F-B7554AA75EAE}"/>
          </ac:picMkLst>
        </pc:picChg>
        <pc:picChg chg="del">
          <ac:chgData name="Annamaria BUSCHINI" userId="bbef4dba-2ab1-4403-a119-3e02436dfb05" providerId="ADAL" clId="{BBD59487-1D29-401A-A05A-FE3ADE267679}" dt="2024-09-22T18:38:01.718" v="34" actId="478"/>
          <ac:picMkLst>
            <pc:docMk/>
            <pc:sldMk cId="3088187959" sldId="317"/>
            <ac:picMk id="4" creationId="{F837FF1E-7558-A1A6-7E20-C6E36DBE0B03}"/>
          </ac:picMkLst>
        </pc:picChg>
        <pc:picChg chg="del">
          <ac:chgData name="Annamaria BUSCHINI" userId="bbef4dba-2ab1-4403-a119-3e02436dfb05" providerId="ADAL" clId="{BBD59487-1D29-401A-A05A-FE3ADE267679}" dt="2024-09-22T18:38:05.093" v="35" actId="478"/>
          <ac:picMkLst>
            <pc:docMk/>
            <pc:sldMk cId="3088187959" sldId="317"/>
            <ac:picMk id="6" creationId="{E23F3068-53AA-FB87-81F6-1F2998B7AE9C}"/>
          </ac:picMkLst>
        </pc:picChg>
        <pc:picChg chg="mod">
          <ac:chgData name="Annamaria BUSCHINI" userId="bbef4dba-2ab1-4403-a119-3e02436dfb05" providerId="ADAL" clId="{BBD59487-1D29-401A-A05A-FE3ADE267679}" dt="2024-09-22T18:38:16.442" v="37" actId="1076"/>
          <ac:picMkLst>
            <pc:docMk/>
            <pc:sldMk cId="3088187959" sldId="317"/>
            <ac:picMk id="14" creationId="{A2C8C08E-C991-036E-FD4D-2EA775E8A6AB}"/>
          </ac:picMkLst>
        </pc:picChg>
      </pc:sldChg>
      <pc:sldChg chg="modSp mod">
        <pc:chgData name="Annamaria BUSCHINI" userId="bbef4dba-2ab1-4403-a119-3e02436dfb05" providerId="ADAL" clId="{BBD59487-1D29-401A-A05A-FE3ADE267679}" dt="2024-09-22T18:57:25.346" v="150" actId="1076"/>
        <pc:sldMkLst>
          <pc:docMk/>
          <pc:sldMk cId="3809767261" sldId="856"/>
        </pc:sldMkLst>
        <pc:spChg chg="mod">
          <ac:chgData name="Annamaria BUSCHINI" userId="bbef4dba-2ab1-4403-a119-3e02436dfb05" providerId="ADAL" clId="{BBD59487-1D29-401A-A05A-FE3ADE267679}" dt="2024-09-22T18:57:25.346" v="150" actId="1076"/>
          <ac:spMkLst>
            <pc:docMk/>
            <pc:sldMk cId="3809767261" sldId="856"/>
            <ac:spMk id="6" creationId="{0804044E-C023-97CF-91E1-EE4BF751FA61}"/>
          </ac:spMkLst>
        </pc:spChg>
        <pc:spChg chg="mod">
          <ac:chgData name="Annamaria BUSCHINI" userId="bbef4dba-2ab1-4403-a119-3e02436dfb05" providerId="ADAL" clId="{BBD59487-1D29-401A-A05A-FE3ADE267679}" dt="2024-09-22T18:57:18.578" v="149" actId="1076"/>
          <ac:spMkLst>
            <pc:docMk/>
            <pc:sldMk cId="3809767261" sldId="856"/>
            <ac:spMk id="7" creationId="{4620D41A-CD6E-563C-4424-66D5480CE243}"/>
          </ac:spMkLst>
        </pc:spChg>
        <pc:grpChg chg="mod">
          <ac:chgData name="Annamaria BUSCHINI" userId="bbef4dba-2ab1-4403-a119-3e02436dfb05" providerId="ADAL" clId="{BBD59487-1D29-401A-A05A-FE3ADE267679}" dt="2024-09-22T18:57:10.147" v="148" actId="14100"/>
          <ac:grpSpMkLst>
            <pc:docMk/>
            <pc:sldMk cId="3809767261" sldId="856"/>
            <ac:grpSpMk id="2" creationId="{1DA0D585-4C73-EF7D-6838-00EE9DE46F0D}"/>
          </ac:grpSpMkLst>
        </pc:grpChg>
      </pc:sldChg>
      <pc:sldChg chg="ord">
        <pc:chgData name="Annamaria BUSCHINI" userId="bbef4dba-2ab1-4403-a119-3e02436dfb05" providerId="ADAL" clId="{BBD59487-1D29-401A-A05A-FE3ADE267679}" dt="2024-09-22T17:10:33.788" v="31"/>
        <pc:sldMkLst>
          <pc:docMk/>
          <pc:sldMk cId="1383988001" sldId="862"/>
        </pc:sldMkLst>
      </pc:sldChg>
      <pc:sldChg chg="modSp mod ord">
        <pc:chgData name="Annamaria BUSCHINI" userId="bbef4dba-2ab1-4403-a119-3e02436dfb05" providerId="ADAL" clId="{BBD59487-1D29-401A-A05A-FE3ADE267679}" dt="2024-09-22T18:50:05.897" v="93" actId="1076"/>
        <pc:sldMkLst>
          <pc:docMk/>
          <pc:sldMk cId="650123599" sldId="863"/>
        </pc:sldMkLst>
        <pc:spChg chg="mod">
          <ac:chgData name="Annamaria BUSCHINI" userId="bbef4dba-2ab1-4403-a119-3e02436dfb05" providerId="ADAL" clId="{BBD59487-1D29-401A-A05A-FE3ADE267679}" dt="2024-09-22T18:50:01.962" v="92" actId="1076"/>
          <ac:spMkLst>
            <pc:docMk/>
            <pc:sldMk cId="650123599" sldId="863"/>
            <ac:spMk id="22" creationId="{808F4650-8DC7-0D66-E6EA-8F3DB5383984}"/>
          </ac:spMkLst>
        </pc:spChg>
        <pc:spChg chg="mod">
          <ac:chgData name="Annamaria BUSCHINI" userId="bbef4dba-2ab1-4403-a119-3e02436dfb05" providerId="ADAL" clId="{BBD59487-1D29-401A-A05A-FE3ADE267679}" dt="2024-09-22T18:48:12.459" v="91" actId="14100"/>
          <ac:spMkLst>
            <pc:docMk/>
            <pc:sldMk cId="650123599" sldId="863"/>
            <ac:spMk id="23" creationId="{4BAD35C6-F9DA-980E-5970-B57EC61B5C15}"/>
          </ac:spMkLst>
        </pc:spChg>
        <pc:grpChg chg="mod">
          <ac:chgData name="Annamaria BUSCHINI" userId="bbef4dba-2ab1-4403-a119-3e02436dfb05" providerId="ADAL" clId="{BBD59487-1D29-401A-A05A-FE3ADE267679}" dt="2024-09-22T18:50:05.897" v="93" actId="1076"/>
          <ac:grpSpMkLst>
            <pc:docMk/>
            <pc:sldMk cId="650123599" sldId="863"/>
            <ac:grpSpMk id="19" creationId="{F3A436B1-A9CD-31E3-61C8-C5EDC22123A2}"/>
          </ac:grpSpMkLst>
        </pc:grpChg>
      </pc:sldChg>
      <pc:sldChg chg="ord">
        <pc:chgData name="Annamaria BUSCHINI" userId="bbef4dba-2ab1-4403-a119-3e02436dfb05" providerId="ADAL" clId="{BBD59487-1D29-401A-A05A-FE3ADE267679}" dt="2024-09-22T17:10:10.253" v="25"/>
        <pc:sldMkLst>
          <pc:docMk/>
          <pc:sldMk cId="1546968761" sldId="865"/>
        </pc:sldMkLst>
      </pc:sldChg>
      <pc:sldChg chg="ord">
        <pc:chgData name="Annamaria BUSCHINI" userId="bbef4dba-2ab1-4403-a119-3e02436dfb05" providerId="ADAL" clId="{BBD59487-1D29-401A-A05A-FE3ADE267679}" dt="2024-09-22T17:10:24.813" v="29"/>
        <pc:sldMkLst>
          <pc:docMk/>
          <pc:sldMk cId="2511423336" sldId="866"/>
        </pc:sldMkLst>
      </pc:sldChg>
      <pc:sldChg chg="modSp mod">
        <pc:chgData name="Annamaria BUSCHINI" userId="bbef4dba-2ab1-4403-a119-3e02436dfb05" providerId="ADAL" clId="{BBD59487-1D29-401A-A05A-FE3ADE267679}" dt="2024-09-22T18:53:54.836" v="100" actId="14100"/>
        <pc:sldMkLst>
          <pc:docMk/>
          <pc:sldMk cId="427299667" sldId="869"/>
        </pc:sldMkLst>
        <pc:spChg chg="mod">
          <ac:chgData name="Annamaria BUSCHINI" userId="bbef4dba-2ab1-4403-a119-3e02436dfb05" providerId="ADAL" clId="{BBD59487-1D29-401A-A05A-FE3ADE267679}" dt="2024-09-22T18:53:54.836" v="100" actId="14100"/>
          <ac:spMkLst>
            <pc:docMk/>
            <pc:sldMk cId="427299667" sldId="869"/>
            <ac:spMk id="8" creationId="{00000000-0000-0000-0000-000000000000}"/>
          </ac:spMkLst>
        </pc:spChg>
      </pc:sldChg>
      <pc:sldChg chg="add del">
        <pc:chgData name="Annamaria BUSCHINI" userId="bbef4dba-2ab1-4403-a119-3e02436dfb05" providerId="ADAL" clId="{BBD59487-1D29-401A-A05A-FE3ADE267679}" dt="2024-09-22T16:58:42.797" v="14" actId="47"/>
        <pc:sldMkLst>
          <pc:docMk/>
          <pc:sldMk cId="3850421831" sldId="871"/>
        </pc:sldMkLst>
      </pc:sldChg>
      <pc:sldChg chg="modSp add mod ord">
        <pc:chgData name="Annamaria BUSCHINI" userId="bbef4dba-2ab1-4403-a119-3e02436dfb05" providerId="ADAL" clId="{BBD59487-1D29-401A-A05A-FE3ADE267679}" dt="2024-09-22T18:53:03.350" v="99"/>
        <pc:sldMkLst>
          <pc:docMk/>
          <pc:sldMk cId="1204531270" sldId="872"/>
        </pc:sldMkLst>
        <pc:spChg chg="mod">
          <ac:chgData name="Annamaria BUSCHINI" userId="bbef4dba-2ab1-4403-a119-3e02436dfb05" providerId="ADAL" clId="{BBD59487-1D29-401A-A05A-FE3ADE267679}" dt="2024-09-22T16:58:17.124" v="11" actId="20577"/>
          <ac:spMkLst>
            <pc:docMk/>
            <pc:sldMk cId="1204531270" sldId="872"/>
            <ac:spMk id="10" creationId="{D96D3EB9-7AC5-5B62-7BCD-E40DCEE01756}"/>
          </ac:spMkLst>
        </pc:spChg>
        <pc:picChg chg="mod ord">
          <ac:chgData name="Annamaria BUSCHINI" userId="bbef4dba-2ab1-4403-a119-3e02436dfb05" providerId="ADAL" clId="{BBD59487-1D29-401A-A05A-FE3ADE267679}" dt="2024-09-22T16:58:33.451" v="13" actId="171"/>
          <ac:picMkLst>
            <pc:docMk/>
            <pc:sldMk cId="1204531270" sldId="872"/>
            <ac:picMk id="9" creationId="{671CDDB2-F4D0-DBF0-4435-F95DFEEE6D76}"/>
          </ac:picMkLst>
        </pc:picChg>
      </pc:sldChg>
      <pc:sldChg chg="addSp delSp modSp new mod">
        <pc:chgData name="Annamaria BUSCHINI" userId="bbef4dba-2ab1-4403-a119-3e02436dfb05" providerId="ADAL" clId="{BBD59487-1D29-401A-A05A-FE3ADE267679}" dt="2024-09-22T17:00:48.832" v="22" actId="1076"/>
        <pc:sldMkLst>
          <pc:docMk/>
          <pc:sldMk cId="3255956150" sldId="873"/>
        </pc:sldMkLst>
        <pc:spChg chg="del">
          <ac:chgData name="Annamaria BUSCHINI" userId="bbef4dba-2ab1-4403-a119-3e02436dfb05" providerId="ADAL" clId="{BBD59487-1D29-401A-A05A-FE3ADE267679}" dt="2024-09-22T17:00:24.628" v="16" actId="478"/>
          <ac:spMkLst>
            <pc:docMk/>
            <pc:sldMk cId="3255956150" sldId="873"/>
            <ac:spMk id="2" creationId="{43E8E49D-D916-77DE-952B-CAD8B783DE00}"/>
          </ac:spMkLst>
        </pc:spChg>
        <pc:spChg chg="del">
          <ac:chgData name="Annamaria BUSCHINI" userId="bbef4dba-2ab1-4403-a119-3e02436dfb05" providerId="ADAL" clId="{BBD59487-1D29-401A-A05A-FE3ADE267679}" dt="2024-09-22T17:00:26.194" v="17" actId="478"/>
          <ac:spMkLst>
            <pc:docMk/>
            <pc:sldMk cId="3255956150" sldId="873"/>
            <ac:spMk id="3" creationId="{B4D29B73-313D-1E05-E4EA-C17D5FE655CF}"/>
          </ac:spMkLst>
        </pc:spChg>
        <pc:picChg chg="add mod">
          <ac:chgData name="Annamaria BUSCHINI" userId="bbef4dba-2ab1-4403-a119-3e02436dfb05" providerId="ADAL" clId="{BBD59487-1D29-401A-A05A-FE3ADE267679}" dt="2024-09-22T17:00:48.832" v="22" actId="1076"/>
          <ac:picMkLst>
            <pc:docMk/>
            <pc:sldMk cId="3255956150" sldId="873"/>
            <ac:picMk id="5" creationId="{66F68606-5478-2DE9-5EF3-C602A319CC63}"/>
          </ac:picMkLst>
        </pc:picChg>
      </pc:sldChg>
      <pc:sldChg chg="modSp add mod">
        <pc:chgData name="Annamaria BUSCHINI" userId="bbef4dba-2ab1-4403-a119-3e02436dfb05" providerId="ADAL" clId="{BBD59487-1D29-401A-A05A-FE3ADE267679}" dt="2024-09-22T18:46:26.507" v="85" actId="1076"/>
        <pc:sldMkLst>
          <pc:docMk/>
          <pc:sldMk cId="1179218965" sldId="874"/>
        </pc:sldMkLst>
        <pc:spChg chg="mod">
          <ac:chgData name="Annamaria BUSCHINI" userId="bbef4dba-2ab1-4403-a119-3e02436dfb05" providerId="ADAL" clId="{BBD59487-1D29-401A-A05A-FE3ADE267679}" dt="2024-09-22T18:40:53.317" v="46" actId="1076"/>
          <ac:spMkLst>
            <pc:docMk/>
            <pc:sldMk cId="1179218965" sldId="874"/>
            <ac:spMk id="9" creationId="{03958C04-91CB-32DD-9844-DC75CEB459B6}"/>
          </ac:spMkLst>
        </pc:spChg>
        <pc:spChg chg="mod">
          <ac:chgData name="Annamaria BUSCHINI" userId="bbef4dba-2ab1-4403-a119-3e02436dfb05" providerId="ADAL" clId="{BBD59487-1D29-401A-A05A-FE3ADE267679}" dt="2024-09-22T18:45:44.043" v="82" actId="14100"/>
          <ac:spMkLst>
            <pc:docMk/>
            <pc:sldMk cId="1179218965" sldId="874"/>
            <ac:spMk id="12" creationId="{233C13F5-DDA0-310A-2681-71FB2B25458A}"/>
          </ac:spMkLst>
        </pc:spChg>
        <pc:spChg chg="mod">
          <ac:chgData name="Annamaria BUSCHINI" userId="bbef4dba-2ab1-4403-a119-3e02436dfb05" providerId="ADAL" clId="{BBD59487-1D29-401A-A05A-FE3ADE267679}" dt="2024-09-22T18:44:58.427" v="76" actId="14100"/>
          <ac:spMkLst>
            <pc:docMk/>
            <pc:sldMk cId="1179218965" sldId="874"/>
            <ac:spMk id="13" creationId="{8B23A087-12C1-546C-E64B-937D2A242C96}"/>
          </ac:spMkLst>
        </pc:spChg>
        <pc:spChg chg="mod">
          <ac:chgData name="Annamaria BUSCHINI" userId="bbef4dba-2ab1-4403-a119-3e02436dfb05" providerId="ADAL" clId="{BBD59487-1D29-401A-A05A-FE3ADE267679}" dt="2024-09-22T18:46:03.123" v="84" actId="207"/>
          <ac:spMkLst>
            <pc:docMk/>
            <pc:sldMk cId="1179218965" sldId="874"/>
            <ac:spMk id="15" creationId="{6F2252F1-3F07-B88B-E3DC-D1D86DE4F2C3}"/>
          </ac:spMkLst>
        </pc:spChg>
        <pc:picChg chg="mod">
          <ac:chgData name="Annamaria BUSCHINI" userId="bbef4dba-2ab1-4403-a119-3e02436dfb05" providerId="ADAL" clId="{BBD59487-1D29-401A-A05A-FE3ADE267679}" dt="2024-09-22T18:46:26.507" v="85" actId="1076"/>
          <ac:picMkLst>
            <pc:docMk/>
            <pc:sldMk cId="1179218965" sldId="874"/>
            <ac:picMk id="16" creationId="{AD119A25-F364-2474-ECEE-D307BDA4CBEF}"/>
          </ac:picMkLst>
        </pc:picChg>
      </pc:sldChg>
    </pc:docChg>
  </pc:docChgLst>
  <pc:docChgLst>
    <pc:chgData name="Annamaria BUSCHINI" userId="bbef4dba-2ab1-4403-a119-3e02436dfb05" providerId="ADAL" clId="{D75D5D1B-DDF0-4498-AD0D-1A5980826324}"/>
    <pc:docChg chg="delSld">
      <pc:chgData name="Annamaria BUSCHINI" userId="bbef4dba-2ab1-4403-a119-3e02436dfb05" providerId="ADAL" clId="{D75D5D1B-DDF0-4498-AD0D-1A5980826324}" dt="2024-10-23T13:49:41.027" v="0" actId="47"/>
      <pc:docMkLst>
        <pc:docMk/>
      </pc:docMkLst>
      <pc:sldChg chg="del">
        <pc:chgData name="Annamaria BUSCHINI" userId="bbef4dba-2ab1-4403-a119-3e02436dfb05" providerId="ADAL" clId="{D75D5D1B-DDF0-4498-AD0D-1A5980826324}" dt="2024-10-23T13:49:41.027" v="0" actId="47"/>
        <pc:sldMkLst>
          <pc:docMk/>
          <pc:sldMk cId="3255956150" sldId="873"/>
        </pc:sldMkLst>
      </pc:sldChg>
    </pc:docChg>
  </pc:docChgLst>
</pc:chgInfo>
</file>

<file path=ppt/comments/modernComment_138_49ABE03F.xml><?xml version="1.0" encoding="utf-8"?>
<p188:cmLst xmlns:a="http://schemas.openxmlformats.org/drawingml/2006/main" xmlns:r="http://schemas.openxmlformats.org/officeDocument/2006/relationships" xmlns:p188="http://schemas.microsoft.com/office/powerpoint/2018/8/main">
  <p188:cm id="{89E59DDC-9CAA-4A85-BA28-7EFC3C58A7DA}" authorId="{3285DE0B-72E9-CD54-9513-BC53EFB0BC1B}" created="2024-09-04T10:32:54.701">
    <pc:sldMkLst xmlns:pc="http://schemas.microsoft.com/office/powerpoint/2013/main/command">
      <pc:docMk/>
      <pc:sldMk cId="1236000831" sldId="312"/>
    </pc:sldMkLst>
    <p188:txBody>
      <a:bodyPr/>
      <a:lstStyle/>
      <a:p>
        <a:r>
          <a:rPr lang="it-IT"/>
          <a:t>Io avevo aggiunto questa slide per spiegare nel dettaglio come è strutturata la scheda sottolineando la domanda n.8 e quanto valgono i punteggio in trentesimi che loro ci danno</a:t>
        </a:r>
      </a:p>
    </p188:txBody>
  </p188:cm>
</p188:cmLst>
</file>

<file path=ppt/comments/modernComment_13F_B1EA97DA.xml><?xml version="1.0" encoding="utf-8"?>
<p188:cmLst xmlns:a="http://schemas.openxmlformats.org/drawingml/2006/main" xmlns:r="http://schemas.openxmlformats.org/officeDocument/2006/relationships" xmlns:p188="http://schemas.microsoft.com/office/powerpoint/2018/8/main">
  <p188:cm id="{EA97D533-882E-4456-85CA-8DD90B5E0D67}" authorId="{3285DE0B-72E9-CD54-9513-BC53EFB0BC1B}" created="2024-09-04T11:17:21.284">
    <ac:txMkLst xmlns:ac="http://schemas.microsoft.com/office/drawing/2013/main/command">
      <pc:docMk xmlns:pc="http://schemas.microsoft.com/office/powerpoint/2013/main/command"/>
      <pc:sldMk xmlns:pc="http://schemas.microsoft.com/office/powerpoint/2013/main/command" cId="2984941530" sldId="319"/>
      <ac:spMk id="8" creationId="{00000000-0000-0000-0000-000000000000}"/>
      <ac:txMk cp="0" len="59">
        <ac:context len="60" hash="2636455301"/>
      </ac:txMk>
    </ac:txMkLst>
    <p188:pos x="8136454" y="281110"/>
    <p188:txBody>
      <a:bodyPr/>
      <a:lstStyle/>
      <a:p>
        <a:r>
          <a:rPr lang="it-IT"/>
          <a:t>Non so se ce ne sono di più recenti....</a:t>
        </a:r>
      </a:p>
    </p188:txBody>
  </p188:cm>
</p188:cmLst>
</file>

<file path=ppt/comments/modernComment_358_E3146F5D.xml><?xml version="1.0" encoding="utf-8"?>
<p188:cmLst xmlns:a="http://schemas.openxmlformats.org/drawingml/2006/main" xmlns:r="http://schemas.openxmlformats.org/officeDocument/2006/relationships" xmlns:p188="http://schemas.microsoft.com/office/powerpoint/2018/8/main">
  <p188:cm id="{21F2D876-3C41-4B6E-9A10-AF61EF6CA1F2}" authorId="{3285DE0B-72E9-CD54-9513-BC53EFB0BC1B}" created="2024-09-04T12:46:04.138">
    <ac:txMkLst xmlns:ac="http://schemas.microsoft.com/office/drawing/2013/main/command">
      <pc:docMk xmlns:pc="http://schemas.microsoft.com/office/powerpoint/2013/main/command"/>
      <pc:sldMk xmlns:pc="http://schemas.microsoft.com/office/powerpoint/2013/main/command" cId="3809767261" sldId="856"/>
      <ac:spMk id="8" creationId="{BD075737-75E9-A85E-33BB-0CF3DB65B67C}"/>
      <ac:txMk cp="0" len="16">
        <ac:context len="17" hash="1678365288"/>
      </ac:txMk>
    </ac:txMkLst>
    <p188:pos x="3234098" y="283924"/>
    <p188:txBody>
      <a:bodyPr/>
      <a:lstStyle/>
      <a:p>
        <a:r>
          <a:rPr lang="it-IT"/>
          <a:t>DA CONTROLLARE</a:t>
        </a:r>
      </a:p>
    </p188:txBody>
  </p188:cm>
</p188:cmLst>
</file>

<file path=ppt/comments/modernComment_35E_527DFB21.xml><?xml version="1.0" encoding="utf-8"?>
<p188:cmLst xmlns:a="http://schemas.openxmlformats.org/drawingml/2006/main" xmlns:r="http://schemas.openxmlformats.org/officeDocument/2006/relationships" xmlns:p188="http://schemas.microsoft.com/office/powerpoint/2018/8/main">
  <p188:cm id="{C11BF1EB-EABB-49EA-835A-E2E82803AF68}" authorId="{3285DE0B-72E9-CD54-9513-BC53EFB0BC1B}" created="2024-09-04T11:15:20.964">
    <ac:txMkLst xmlns:ac="http://schemas.microsoft.com/office/drawing/2013/main/command">
      <pc:docMk xmlns:pc="http://schemas.microsoft.com/office/powerpoint/2013/main/command"/>
      <pc:sldMk xmlns:pc="http://schemas.microsoft.com/office/powerpoint/2013/main/command" cId="1383988001" sldId="862"/>
      <ac:spMk id="6" creationId="{81BCF3C3-06CA-7E65-A897-2AF2CB60EE25}"/>
      <ac:txMk cp="0" len="22">
        <ac:context len="23" hash="75258542"/>
      </ac:txMk>
    </ac:txMkLst>
    <p188:pos x="4803431" y="283924"/>
    <p188:txBody>
      <a:bodyPr/>
      <a:lstStyle/>
      <a:p>
        <a:r>
          <a:rPr lang="it-IT"/>
          <a:t>Da controllare se vuoi inserire l'INTERNAZIONALIZZAZIONE che io avevo inserito.</a:t>
        </a:r>
      </a:p>
    </p188:txBody>
  </p188:cm>
</p188:cmLst>
</file>

<file path=ppt/comments/modernComment_35F_26C0194F.xml><?xml version="1.0" encoding="utf-8"?>
<p188:cmLst xmlns:a="http://schemas.openxmlformats.org/drawingml/2006/main" xmlns:r="http://schemas.openxmlformats.org/officeDocument/2006/relationships" xmlns:p188="http://schemas.microsoft.com/office/powerpoint/2018/8/main">
  <p188:cm id="{E7226887-EFAD-4D19-87B4-1998D6A3B1BC}" authorId="{3285DE0B-72E9-CD54-9513-BC53EFB0BC1B}" created="2024-09-04T11:15:37.202">
    <ac:txMkLst xmlns:ac="http://schemas.microsoft.com/office/drawing/2013/main/command">
      <pc:docMk xmlns:pc="http://schemas.microsoft.com/office/powerpoint/2013/main/command"/>
      <pc:sldMk xmlns:pc="http://schemas.microsoft.com/office/powerpoint/2013/main/command" cId="650123599" sldId="863"/>
      <ac:spMk id="9" creationId="{F8B58EA5-C298-775F-48AD-7E526785ABE5}"/>
      <ac:txMk cp="0" len="22">
        <ac:context len="23" hash="75258542"/>
      </ac:txMk>
    </ac:txMkLst>
    <p188:pos x="4803431" y="283924"/>
    <p188:txBody>
      <a:bodyPr/>
      <a:lstStyle/>
      <a:p>
        <a:r>
          <a:rPr lang="it-IT"/>
          <a:t>COME LA PRECEDENTE</a:t>
        </a:r>
      </a:p>
    </p188:txBody>
  </p188:cm>
</p188:cmLst>
</file>

<file path=ppt/comments/modernComment_361_5C34DEB9.xml><?xml version="1.0" encoding="utf-8"?>
<p188:cmLst xmlns:a="http://schemas.openxmlformats.org/drawingml/2006/main" xmlns:r="http://schemas.openxmlformats.org/officeDocument/2006/relationships" xmlns:p188="http://schemas.microsoft.com/office/powerpoint/2018/8/main">
  <p188:cm id="{BCB42C15-FC9F-42D2-8429-346CC52CFDB7}" authorId="{3285DE0B-72E9-CD54-9513-BC53EFB0BC1B}" created="2024-09-04T11:16:53.827">
    <ac:txMkLst xmlns:ac="http://schemas.microsoft.com/office/drawing/2013/main/command">
      <pc:docMk xmlns:pc="http://schemas.microsoft.com/office/powerpoint/2013/main/command"/>
      <pc:sldMk xmlns:pc="http://schemas.microsoft.com/office/powerpoint/2013/main/command" cId="1546968761" sldId="865"/>
      <ac:spMk id="6" creationId="{E01DEAB0-3BAA-8E07-B691-8081ED40034D}"/>
      <ac:txMk cp="0" len="9">
        <ac:context len="10" hash="2598464765"/>
      </ac:txMk>
    </ac:txMkLst>
    <p188:pos x="2013675" y="283924"/>
    <p188:txBody>
      <a:bodyPr/>
      <a:lstStyle/>
      <a:p>
        <a:r>
          <a:rPr lang="it-IT"/>
          <a:t>Da controllare se è cambiato qualcosa dallo scorso AA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093D22-5E59-6345-BAEE-97E74818A753}" type="datetimeFigureOut">
              <a:rPr lang="it-IT" smtClean="0"/>
              <a:t>23/10/2024</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09A7F0-6D8E-B34C-8D35-E84AE3A68D04}" type="slidenum">
              <a:rPr lang="it-IT" smtClean="0"/>
              <a:t>‹N›</a:t>
            </a:fld>
            <a:endParaRPr lang="it-IT"/>
          </a:p>
        </p:txBody>
      </p:sp>
    </p:spTree>
    <p:extLst>
      <p:ext uri="{BB962C8B-B14F-4D97-AF65-F5344CB8AC3E}">
        <p14:creationId xmlns:p14="http://schemas.microsoft.com/office/powerpoint/2010/main" val="152137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lly2023.scvsa.unipr.i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cvsa-servizi.campusnet.unipr.it/do/organi.pl/Show?_id=lpv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erasmusplus.i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Calibri" panose="020F0502020204030204" pitchFamily="34" charset="0"/>
                <a:ea typeface="Calibri" panose="020F0502020204030204" pitchFamily="34" charset="0"/>
                <a:cs typeface="Times New Roman" panose="02020603050405020304" pitchFamily="18" charset="0"/>
              </a:rPr>
              <a:t>Buongiorno…innanzitutto mi presento: sono XXXXX docente di XXXX, materia che avrete nel XXX semestre. Oggi, a nome di tutti i Docenti, vi do il benvenuto come matricole del corso di laurea magistrale in SBT. Qui con me la vostra collega rappresentante XXX (io l’avevo invitata) e la Prof.ssa Cristina </a:t>
            </a:r>
            <a:r>
              <a:rPr lang="it-IT" sz="1200" dirty="0" err="1">
                <a:effectLst/>
                <a:latin typeface="Calibri" panose="020F0502020204030204" pitchFamily="34" charset="0"/>
                <a:ea typeface="Calibri" panose="020F0502020204030204" pitchFamily="34" charset="0"/>
                <a:cs typeface="Times New Roman" panose="02020603050405020304" pitchFamily="18" charset="0"/>
              </a:rPr>
              <a:t>Dallabona</a:t>
            </a:r>
            <a:r>
              <a:rPr lang="it-IT" sz="1200" dirty="0">
                <a:effectLst/>
                <a:latin typeface="Calibri" panose="020F0502020204030204" pitchFamily="34" charset="0"/>
                <a:ea typeface="Calibri" panose="020F0502020204030204" pitchFamily="34" charset="0"/>
                <a:cs typeface="Times New Roman" panose="02020603050405020304" pitchFamily="18" charset="0"/>
              </a:rPr>
              <a:t> vostra Docente e referente per i tirocini insieme alla Prof.ssa Laura Giovati. La presentazione è divisa in due parti. La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prima</a:t>
            </a:r>
            <a:r>
              <a:rPr lang="it-IT" sz="1200" dirty="0">
                <a:effectLst/>
                <a:latin typeface="Calibri" panose="020F0502020204030204" pitchFamily="34" charset="0"/>
                <a:ea typeface="Calibri" panose="020F0502020204030204" pitchFamily="34" charset="0"/>
                <a:cs typeface="Times New Roman" panose="02020603050405020304" pitchFamily="18" charset="0"/>
              </a:rPr>
              <a:t> è dedicata ad illustrare l’organizzazione dell’Ateneo e le attività dei principali organi accademici, in particolare quelli in cui avete i vostri rappresentanti. È importante che conosciate l’organizzazione dell’ateneo di cui fate parte affinché possiate partecipare attivamente alla vita universitaria, in un lavoro che deve essere collaborativo per raggiungere gli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obiettivi formativi </a:t>
            </a:r>
            <a:r>
              <a:rPr lang="it-IT" sz="1200" dirty="0">
                <a:effectLst/>
                <a:latin typeface="Calibri" panose="020F0502020204030204" pitchFamily="34" charset="0"/>
                <a:ea typeface="Calibri" panose="020F0502020204030204" pitchFamily="34" charset="0"/>
                <a:cs typeface="Times New Roman" panose="02020603050405020304" pitchFamily="18" charset="0"/>
              </a:rPr>
              <a:t>che l’ateneo si propone. Nella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seconda parte</a:t>
            </a:r>
            <a:r>
              <a:rPr lang="it-IT" sz="1200" dirty="0">
                <a:effectLst/>
                <a:latin typeface="Calibri" panose="020F0502020204030204" pitchFamily="34" charset="0"/>
                <a:ea typeface="Calibri" panose="020F0502020204030204" pitchFamily="34" charset="0"/>
                <a:cs typeface="Times New Roman" panose="02020603050405020304" pitchFamily="18" charset="0"/>
              </a:rPr>
              <a:t> sono esposti alcuni aspetti del vostro corso di laurea in termini di calendario accademico, esami e piani di studi, internazionalizzazione, tirocini, risultati occupazionali, siti in cui reperire tutte le informazioni e contatti di referenti. </a:t>
            </a:r>
            <a:endParaRPr lang="it-IT" dirty="0"/>
          </a:p>
          <a:p>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1</a:t>
            </a:fld>
            <a:endParaRPr lang="it-IT"/>
          </a:p>
        </p:txBody>
      </p:sp>
    </p:spTree>
    <p:extLst>
      <p:ext uri="{BB962C8B-B14F-4D97-AF65-F5344CB8AC3E}">
        <p14:creationId xmlns:p14="http://schemas.microsoft.com/office/powerpoint/2010/main" val="3506847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Centro linguistico organizza anche corsi extracurriculari di diverse lingue e livelli che gli studenti possono frequentare gratuitamente. L’offerta è rinnovata periodicamente sul sito del CLA e qui sotto trovate il link alla pagina contente le informazioni del caso. </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 corsi di inglese, francese, tedesco, spagnolo e portoghese sono utili anche in preparazione al Test di Ateneo per la mobilità internazionale. Sono anche offerti, frequentemente, corsi di russo, cinese, giapponese e arabo.</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10</a:t>
            </a:fld>
            <a:endParaRPr lang="it-IT"/>
          </a:p>
        </p:txBody>
      </p:sp>
    </p:spTree>
    <p:extLst>
      <p:ext uri="{BB962C8B-B14F-4D97-AF65-F5344CB8AC3E}">
        <p14:creationId xmlns:p14="http://schemas.microsoft.com/office/powerpoint/2010/main" val="233443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L’Ateneo riconosce, agli studenti che ne fanno richiesta, un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massimo di 6 CFU </a:t>
            </a:r>
            <a:r>
              <a:rPr lang="it-IT" sz="1800" dirty="0">
                <a:effectLst/>
                <a:latin typeface="Calibri" panose="020F0502020204030204" pitchFamily="34" charset="0"/>
                <a:ea typeface="Calibri" panose="020F0502020204030204" pitchFamily="34" charset="0"/>
                <a:cs typeface="Times New Roman" panose="02020603050405020304" pitchFamily="18" charset="0"/>
              </a:rPr>
              <a:t>per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attività di libera scelta </a:t>
            </a:r>
            <a:r>
              <a:rPr lang="it-IT" sz="1800" dirty="0">
                <a:effectLst/>
                <a:latin typeface="Calibri" panose="020F0502020204030204" pitchFamily="34" charset="0"/>
                <a:ea typeface="Calibri" panose="020F0502020204030204" pitchFamily="34" charset="0"/>
                <a:cs typeface="Times New Roman" panose="02020603050405020304" pitchFamily="18" charset="0"/>
              </a:rPr>
              <a:t>svolte in ambito SPORTIVO, CULTURALE e SOCIALE. Per informazioni sui crediti in ambito sportivo bisogna rivolgersi al CUS Parma, sui crediti in ambito artistico/culturale, al CAPAS (Centro per le Attività e le Professioni delle Arti e dello Spettacolo) e per i crediti in ambito sociale il CSV Emilia. </a:t>
            </a:r>
          </a:p>
          <a:p>
            <a:endParaRPr lang="it-IT" dirty="0"/>
          </a:p>
          <a:p>
            <a:r>
              <a:rPr lang="it-IT" sz="1200" b="0" i="0" kern="1200" dirty="0">
                <a:solidFill>
                  <a:schemeClr val="tx1"/>
                </a:solidFill>
                <a:effectLst/>
                <a:latin typeface="+mn-lt"/>
                <a:ea typeface="+mn-ea"/>
                <a:cs typeface="+mn-cs"/>
              </a:rPr>
              <a:t>Tale attività formativa, a scelta, potrà essere inserita nel piano degli studi sia come </a:t>
            </a:r>
            <a:r>
              <a:rPr lang="it-IT" sz="1200" b="1" i="0" kern="1200" dirty="0">
                <a:solidFill>
                  <a:schemeClr val="tx1"/>
                </a:solidFill>
                <a:effectLst/>
                <a:latin typeface="+mn-lt"/>
                <a:ea typeface="+mn-ea"/>
                <a:cs typeface="+mn-cs"/>
              </a:rPr>
              <a:t>crediti formativi curriculari tra gli insegnamenti a scelta</a:t>
            </a:r>
            <a:r>
              <a:rPr lang="it-IT" sz="1200" b="0" i="0" kern="1200" dirty="0">
                <a:solidFill>
                  <a:schemeClr val="tx1"/>
                </a:solidFill>
                <a:effectLst/>
                <a:latin typeface="+mn-lt"/>
                <a:ea typeface="+mn-ea"/>
                <a:cs typeface="+mn-cs"/>
              </a:rPr>
              <a:t> (TAF D), sia come </a:t>
            </a:r>
            <a:r>
              <a:rPr lang="it-IT" sz="1200" b="1" i="0" kern="1200" dirty="0">
                <a:solidFill>
                  <a:schemeClr val="tx1"/>
                </a:solidFill>
                <a:effectLst/>
                <a:latin typeface="+mn-lt"/>
                <a:ea typeface="+mn-ea"/>
                <a:cs typeface="+mn-cs"/>
              </a:rPr>
              <a:t>crediti formativi soprannumerari</a:t>
            </a:r>
            <a:r>
              <a:rPr lang="it-IT" sz="1200" b="0" i="0" kern="1200" dirty="0">
                <a:solidFill>
                  <a:schemeClr val="tx1"/>
                </a:solidFill>
                <a:effectLst/>
                <a:latin typeface="+mn-lt"/>
                <a:ea typeface="+mn-ea"/>
                <a:cs typeface="+mn-cs"/>
              </a:rPr>
              <a:t> (studentesse e studenti interessate/i dovranno presentare domanda presso la propria Segreteria Studenti che provvederà all'inserimento dell’insegnamento nella carriera; l’attività formativa sarà caricata sul libretto dello studente e sul </a:t>
            </a:r>
            <a:r>
              <a:rPr lang="it-IT" sz="1200" b="0" i="1" kern="1200" dirty="0">
                <a:solidFill>
                  <a:schemeClr val="tx1"/>
                </a:solidFill>
                <a:effectLst/>
                <a:latin typeface="+mn-lt"/>
                <a:ea typeface="+mn-ea"/>
                <a:cs typeface="+mn-cs"/>
              </a:rPr>
              <a:t>Diploma </a:t>
            </a:r>
            <a:r>
              <a:rPr lang="it-IT" sz="1200" b="0" i="1" kern="1200" dirty="0" err="1">
                <a:solidFill>
                  <a:schemeClr val="tx1"/>
                </a:solidFill>
                <a:effectLst/>
                <a:latin typeface="+mn-lt"/>
                <a:ea typeface="+mn-ea"/>
                <a:cs typeface="+mn-cs"/>
              </a:rPr>
              <a:t>Supplement</a:t>
            </a:r>
            <a:r>
              <a:rPr lang="it-IT" sz="1200" b="0" i="0" kern="1200" dirty="0">
                <a:solidFill>
                  <a:schemeClr val="tx1"/>
                </a:solidFill>
                <a:effectLst/>
                <a:latin typeface="+mn-lt"/>
                <a:ea typeface="+mn-ea"/>
                <a:cs typeface="+mn-cs"/>
              </a:rPr>
              <a:t>).</a:t>
            </a:r>
            <a:endParaRPr lang="it-IT" dirty="0"/>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11</a:t>
            </a:fld>
            <a:endParaRPr lang="it-IT"/>
          </a:p>
        </p:txBody>
      </p:sp>
    </p:spTree>
    <p:extLst>
      <p:ext uri="{BB962C8B-B14F-4D97-AF65-F5344CB8AC3E}">
        <p14:creationId xmlns:p14="http://schemas.microsoft.com/office/powerpoint/2010/main" val="222239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12</a:t>
            </a:fld>
            <a:endParaRPr lang="it-IT"/>
          </a:p>
        </p:txBody>
      </p:sp>
    </p:spTree>
    <p:extLst>
      <p:ext uri="{BB962C8B-B14F-4D97-AF65-F5344CB8AC3E}">
        <p14:creationId xmlns:p14="http://schemas.microsoft.com/office/powerpoint/2010/main" val="241277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13</a:t>
            </a:fld>
            <a:endParaRPr lang="it-IT"/>
          </a:p>
        </p:txBody>
      </p:sp>
    </p:spTree>
    <p:extLst>
      <p:ext uri="{BB962C8B-B14F-4D97-AF65-F5344CB8AC3E}">
        <p14:creationId xmlns:p14="http://schemas.microsoft.com/office/powerpoint/2010/main" val="3936728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Calibri" panose="020F0502020204030204" pitchFamily="34" charset="0"/>
                <a:ea typeface="Calibri" panose="020F0502020204030204" pitchFamily="34" charset="0"/>
                <a:cs typeface="Times New Roman" panose="02020603050405020304" pitchFamily="18" charset="0"/>
              </a:rPr>
              <a:t>In questa slide sono elencati tre siti in cui trovate informazioni su agevolazioni per la mobilità urbana (abbonamenti bus), convenzioni per musica e teatri e convenzioni con esercizi commerciali.</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14</a:t>
            </a:fld>
            <a:endParaRPr lang="it-IT"/>
          </a:p>
        </p:txBody>
      </p:sp>
    </p:spTree>
    <p:extLst>
      <p:ext uri="{BB962C8B-B14F-4D97-AF65-F5344CB8AC3E}">
        <p14:creationId xmlns:p14="http://schemas.microsoft.com/office/powerpoint/2010/main" val="380777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durante il vostro percorso di studi riscontrate problemi:</a:t>
            </a:r>
          </a:p>
          <a:p>
            <a:pPr marL="171450" indent="-171450">
              <a:buFontTx/>
              <a:buChar char="-"/>
            </a:pPr>
            <a:r>
              <a:rPr lang="it-IT" dirty="0"/>
              <a:t>Di natura didattica, potrete rivolgervi al tutor, al Presidente del </a:t>
            </a:r>
            <a:r>
              <a:rPr lang="it-IT" dirty="0" err="1"/>
              <a:t>CdS</a:t>
            </a:r>
            <a:r>
              <a:rPr lang="it-IT" dirty="0"/>
              <a:t> o al/alla responsabile della qualità del </a:t>
            </a:r>
            <a:r>
              <a:rPr lang="it-IT" dirty="0" err="1"/>
              <a:t>CdS</a:t>
            </a:r>
            <a:r>
              <a:rPr lang="it-IT" dirty="0"/>
              <a:t>;</a:t>
            </a:r>
          </a:p>
          <a:p>
            <a:pPr marL="171450" indent="-171450">
              <a:buFontTx/>
              <a:buChar char="-"/>
            </a:pPr>
            <a:r>
              <a:rPr lang="it-IT" dirty="0"/>
              <a:t>Di natura didattica organizzativa, potrete rivolgervi alla segreteria didattica del Dipartimento;</a:t>
            </a:r>
          </a:p>
          <a:p>
            <a:pPr marL="171450" indent="-171450">
              <a:buFontTx/>
              <a:buChar char="-"/>
            </a:pPr>
            <a:r>
              <a:rPr lang="it-IT" dirty="0"/>
              <a:t>Di natura relazionale, potrete rivolgervi alla/al tutor docente o tutor studente o al servizio di counseling all’interno del Centro Accoglienza e Inclusione.   </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15</a:t>
            </a:fld>
            <a:endParaRPr lang="it-IT"/>
          </a:p>
        </p:txBody>
      </p:sp>
    </p:spTree>
    <p:extLst>
      <p:ext uri="{BB962C8B-B14F-4D97-AF65-F5344CB8AC3E}">
        <p14:creationId xmlns:p14="http://schemas.microsoft.com/office/powerpoint/2010/main" val="352939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Calibri" panose="020F0502020204030204" pitchFamily="34" charset="0"/>
                <a:ea typeface="Calibri" panose="020F0502020204030204" pitchFamily="34" charset="0"/>
                <a:cs typeface="Times New Roman" panose="02020603050405020304" pitchFamily="18" charset="0"/>
              </a:rPr>
              <a:t>Per il Welcome day è stata preparata una “shopper” virtuale scaricabile sul sito qui indicato in cui trovate la breve guida dell’Ateneo con i servizi, la mappa delle sedi universitarie, l’informativa ISEE e </a:t>
            </a:r>
            <a:r>
              <a:rPr lang="it-IT" sz="1200" dirty="0" err="1">
                <a:effectLst/>
                <a:latin typeface="Calibri" panose="020F0502020204030204" pitchFamily="34" charset="0"/>
                <a:ea typeface="Calibri" panose="020F0502020204030204" pitchFamily="34" charset="0"/>
                <a:cs typeface="Times New Roman" panose="02020603050405020304" pitchFamily="18" charset="0"/>
              </a:rPr>
              <a:t>depliant</a:t>
            </a:r>
            <a:r>
              <a:rPr lang="it-IT" sz="1200" dirty="0">
                <a:effectLst/>
                <a:latin typeface="Calibri" panose="020F0502020204030204" pitchFamily="34" charset="0"/>
                <a:ea typeface="Calibri" panose="020F0502020204030204" pitchFamily="34" charset="0"/>
                <a:cs typeface="Times New Roman" panose="02020603050405020304" pitchFamily="18" charset="0"/>
              </a:rPr>
              <a:t> su opportunità di studio all’estero (nell’ottica dell’internazionalizzazione) e tirocini formativi. </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16</a:t>
            </a:fld>
            <a:endParaRPr lang="it-IT"/>
          </a:p>
        </p:txBody>
      </p:sp>
    </p:spTree>
    <p:extLst>
      <p:ext uri="{BB962C8B-B14F-4D97-AF65-F5344CB8AC3E}">
        <p14:creationId xmlns:p14="http://schemas.microsoft.com/office/powerpoint/2010/main" val="391104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rPr>
              <a:t>Il corso SBT è incardinato nel Dip. di SCVSA, selezionato dal MIUR come "Dipartimento di Eccellenza" e sostenuto con un finanziamento straordinario che garantisce risorse economiche aggiuntive che andranno anche a vantaggio degli studenti, ad esempio in termini di acquisizione di strumentazione aggiornata e di arruolamento di giovani ricercatori. </a:t>
            </a:r>
          </a:p>
          <a:p>
            <a:r>
              <a:rPr lang="it-IT" dirty="0">
                <a:effectLst/>
              </a:rPr>
              <a:t>Coerentemente con i tre curricula previsti dall’offerta formativa, al corso di studi insegnano anche docenti di altri dipartimenti, in particolare del dip di medicina e chirurgia e  di scienze degli alimenti e del farmaco.</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17</a:t>
            </a:fld>
            <a:endParaRPr lang="it-IT"/>
          </a:p>
        </p:txBody>
      </p:sp>
    </p:spTree>
    <p:extLst>
      <p:ext uri="{BB962C8B-B14F-4D97-AF65-F5344CB8AC3E}">
        <p14:creationId xmlns:p14="http://schemas.microsoft.com/office/powerpoint/2010/main" val="207524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latin typeface="Calibri" panose="020F0502020204030204" pitchFamily="34" charset="0"/>
                <a:ea typeface="Calibri" panose="020F0502020204030204" pitchFamily="34" charset="0"/>
                <a:cs typeface="Times New Roman" panose="02020603050405020304" pitchFamily="18" charset="0"/>
              </a:rPr>
              <a:t>APPELLI </a:t>
            </a:r>
            <a:r>
              <a:rPr lang="it-IT" sz="1200" dirty="0">
                <a:effectLst/>
                <a:latin typeface="Calibri" panose="020F0502020204030204" pitchFamily="34" charset="0"/>
                <a:ea typeface="Calibri" panose="020F0502020204030204" pitchFamily="34" charset="0"/>
                <a:cs typeface="Times New Roman" panose="02020603050405020304" pitchFamily="18" charset="0"/>
              </a:rPr>
              <a:t>visibili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SOLO sulla </a:t>
            </a:r>
            <a:r>
              <a:rPr lang="it-IT" sz="1200" b="1" u="sng" dirty="0">
                <a:effectLst/>
                <a:latin typeface="Calibri" panose="020F0502020204030204" pitchFamily="34" charset="0"/>
                <a:ea typeface="Calibri" panose="020F0502020204030204" pitchFamily="34" charset="0"/>
                <a:cs typeface="Times New Roman" panose="02020603050405020304" pitchFamily="18" charset="0"/>
              </a:rPr>
              <a:t>Bacheca appelli di Esse3</a:t>
            </a:r>
            <a:r>
              <a:rPr lang="it-IT" sz="1200" b="1" dirty="0">
                <a:effectLst/>
                <a:latin typeface="Calibri" panose="020F0502020204030204" pitchFamily="34" charset="0"/>
                <a:ea typeface="Calibri" panose="020F0502020204030204" pitchFamily="34" charset="0"/>
                <a:cs typeface="Times New Roman" panose="02020603050405020304" pitchFamily="18" charset="0"/>
              </a:rPr>
              <a:t>, NON sull’Agenda studenti</a:t>
            </a:r>
            <a:br>
              <a:rPr lang="it-IT" sz="1200" dirty="0">
                <a:effectLst/>
                <a:latin typeface="Calibri" panose="020F0502020204030204" pitchFamily="34" charset="0"/>
                <a:ea typeface="Calibri" panose="020F0502020204030204" pitchFamily="34" charset="0"/>
                <a:cs typeface="Times New Roman" panose="02020603050405020304" pitchFamily="18" charset="0"/>
              </a:rPr>
            </a:br>
            <a:r>
              <a:rPr lang="it-IT" sz="1200" dirty="0">
                <a:effectLst/>
                <a:latin typeface="Calibri" panose="020F0502020204030204" pitchFamily="34" charset="0"/>
                <a:ea typeface="Calibri" panose="020F0502020204030204" pitchFamily="34" charset="0"/>
                <a:cs typeface="Times New Roman" panose="02020603050405020304" pitchFamily="18" charset="0"/>
              </a:rPr>
              <a:t>Le date degli appelli saranno disponibili da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metà ottobre</a:t>
            </a:r>
            <a:r>
              <a:rPr lang="it-IT" sz="1200" dirty="0">
                <a:effectLst/>
                <a:latin typeface="Calibri" panose="020F0502020204030204" pitchFamily="34" charset="0"/>
                <a:ea typeface="Calibri" panose="020F0502020204030204" pitchFamily="34" charset="0"/>
                <a:cs typeface="Times New Roman" panose="02020603050405020304" pitchFamily="18" charset="0"/>
              </a:rPr>
              <a:t>. </a:t>
            </a:r>
            <a:br>
              <a:rPr lang="it-IT" sz="1200" dirty="0">
                <a:effectLst/>
                <a:latin typeface="Calibri" panose="020F0502020204030204" pitchFamily="34" charset="0"/>
                <a:ea typeface="Calibri" panose="020F0502020204030204" pitchFamily="34" charset="0"/>
                <a:cs typeface="Times New Roman" panose="02020603050405020304" pitchFamily="18" charset="0"/>
              </a:rPr>
            </a:br>
            <a:r>
              <a:rPr lang="it-IT" sz="1200" dirty="0">
                <a:effectLst/>
                <a:latin typeface="Calibri" panose="020F0502020204030204" pitchFamily="34" charset="0"/>
                <a:ea typeface="Calibri" panose="020F0502020204030204" pitchFamily="34" charset="0"/>
                <a:cs typeface="Times New Roman" panose="02020603050405020304" pitchFamily="18" charset="0"/>
              </a:rPr>
              <a:t>(E’ possibile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iscriversi agli appelli circa da un mese prima a 3-5 giorni prima della data indicata</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PORTALE ELLY</a:t>
            </a:r>
            <a:r>
              <a:rPr lang="it-IT" sz="1200" b="1" dirty="0">
                <a:effectLst/>
                <a:latin typeface="Calibri" panose="020F0502020204030204" pitchFamily="34" charset="0"/>
                <a:ea typeface="Calibri" panose="020F0502020204030204" pitchFamily="34" charset="0"/>
                <a:cs typeface="Times New Roman" panose="02020603050405020304" pitchFamily="18" charset="0"/>
              </a:rPr>
              <a:t> – materiale didattico </a:t>
            </a:r>
            <a:r>
              <a:rPr lang="it-IT"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https://elly2023.scvsa.unipr.it/</a:t>
            </a:r>
            <a:r>
              <a:rPr lang="it-IT"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per problematiche scrivere a : supporto.elly@unipr.it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u="sng" dirty="0">
                <a:solidFill>
                  <a:srgbClr val="0563C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Le modalità e riferimenti per il supporto a eventuali problematiche</a:t>
            </a:r>
            <a:r>
              <a:rPr lang="it-IT" sz="1200" u="sng" dirty="0">
                <a:solidFill>
                  <a:srgbClr val="0563C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connesse con le </a:t>
            </a:r>
            <a:r>
              <a:rPr lang="it-IT"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piattaforme informatiche </a:t>
            </a:r>
            <a:r>
              <a:rPr lang="it-IT"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https://selma.unipr.it/attivita-e-servizi/guide-per-la-didattica-online/159/</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18</a:t>
            </a:fld>
            <a:endParaRPr lang="it-IT"/>
          </a:p>
        </p:txBody>
      </p:sp>
    </p:spTree>
    <p:extLst>
      <p:ext uri="{BB962C8B-B14F-4D97-AF65-F5344CB8AC3E}">
        <p14:creationId xmlns:p14="http://schemas.microsoft.com/office/powerpoint/2010/main" val="296145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compilazione del piano di studi è obbligatoria per TUTTI gli studenti regolari (in corso e che abbiano pagato le tasse), anche se non sono previste scelte o modifiche, in quanto è propedeutica a successive attività o atti di carriera (questionario di valutazione della didattica, iscrizione agli appelli, verbalizzazione degli esami, </a:t>
            </a:r>
            <a:r>
              <a:rPr lang="it-IT" sz="1200" kern="1200" dirty="0" err="1">
                <a:solidFill>
                  <a:schemeClr val="tx1"/>
                </a:solidFill>
                <a:effectLst/>
                <a:latin typeface="+mn-lt"/>
                <a:ea typeface="+mn-ea"/>
                <a:cs typeface="+mn-cs"/>
              </a:rPr>
              <a:t>ecc</a:t>
            </a:r>
            <a:r>
              <a:rPr lang="it-IT" sz="1200" kern="1200" dirty="0">
                <a:solidFill>
                  <a:schemeClr val="tx1"/>
                </a:solidFill>
                <a:effectLst/>
                <a:latin typeface="+mn-lt"/>
                <a:ea typeface="+mn-ea"/>
                <a:cs typeface="+mn-cs"/>
              </a:rPr>
              <a:t>): senza piano compilato non sarà possibile iscriversi agli appelli.</a:t>
            </a:r>
          </a:p>
          <a:p>
            <a:r>
              <a:rPr lang="it-IT" sz="1200" u="sng" kern="1200" dirty="0">
                <a:solidFill>
                  <a:schemeClr val="tx1"/>
                </a:solidFill>
                <a:effectLst/>
                <a:latin typeface="+mn-lt"/>
                <a:ea typeface="+mn-ea"/>
                <a:cs typeface="+mn-cs"/>
              </a:rPr>
              <a:t>Sequenza:</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1-Piano di studio </a:t>
            </a:r>
          </a:p>
          <a:p>
            <a:r>
              <a:rPr lang="it-IT" sz="1200" kern="1200" dirty="0">
                <a:solidFill>
                  <a:schemeClr val="tx1"/>
                </a:solidFill>
                <a:effectLst/>
                <a:latin typeface="+mn-lt"/>
                <a:ea typeface="+mn-ea"/>
                <a:cs typeface="+mn-cs"/>
              </a:rPr>
              <a:t>2-Questionario di valutazione della didattica (compilabili dal primo dicembre 23 per gli insegnamenti del 1°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dal primo maggio 24 per gli insegnamenti del 2°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annuali)</a:t>
            </a:r>
          </a:p>
          <a:p>
            <a:r>
              <a:rPr lang="it-IT" sz="1200" kern="1200" dirty="0">
                <a:solidFill>
                  <a:schemeClr val="tx1"/>
                </a:solidFill>
                <a:effectLst/>
                <a:latin typeface="+mn-lt"/>
                <a:ea typeface="+mn-ea"/>
                <a:cs typeface="+mn-cs"/>
              </a:rPr>
              <a:t>3-Iscrizione esame</a:t>
            </a:r>
          </a:p>
          <a:p>
            <a:pPr algn="l" fontAlgn="base"/>
            <a:endParaRPr lang="it-IT" b="0" i="0" dirty="0">
              <a:solidFill>
                <a:srgbClr val="333333"/>
              </a:solidFill>
              <a:effectLst/>
              <a:latin typeface="Helvetica Neue"/>
            </a:endParaRPr>
          </a:p>
          <a:p>
            <a:pPr algn="l" fontAlgn="base"/>
            <a:r>
              <a:rPr lang="it-IT" b="0" i="0" dirty="0">
                <a:solidFill>
                  <a:srgbClr val="333333"/>
                </a:solidFill>
                <a:effectLst/>
                <a:latin typeface="Helvetica Neue"/>
              </a:rPr>
              <a:t>Lo studente dovrà effettuare la scelta di almeno </a:t>
            </a:r>
            <a:r>
              <a:rPr lang="it-IT" b="1" i="0" dirty="0">
                <a:solidFill>
                  <a:srgbClr val="333333"/>
                </a:solidFill>
                <a:effectLst/>
                <a:latin typeface="Helvetica Neue"/>
              </a:rPr>
              <a:t>12 CFU </a:t>
            </a:r>
            <a:r>
              <a:rPr lang="it-IT" b="0" i="0" dirty="0">
                <a:solidFill>
                  <a:srgbClr val="333333"/>
                </a:solidFill>
                <a:effectLst/>
                <a:latin typeface="Helvetica Neue"/>
              </a:rPr>
              <a:t>per i corsi a scelta o come indicato nel Regolamento Didattico del Corso di Studio. </a:t>
            </a:r>
          </a:p>
          <a:p>
            <a:pPr algn="l" fontAlgn="base"/>
            <a:r>
              <a:rPr lang="it-IT" b="0" i="0" dirty="0">
                <a:solidFill>
                  <a:srgbClr val="333333"/>
                </a:solidFill>
                <a:effectLst/>
                <a:latin typeface="Helvetica Neue"/>
              </a:rPr>
              <a:t>Il Corso di Studio attiva degli insegnamenti opzionali, la cui scelta è consigliata a completamento della formazione dello studente.</a:t>
            </a:r>
          </a:p>
          <a:p>
            <a:pPr algn="l" fontAlgn="base"/>
            <a:r>
              <a:rPr lang="it-IT" b="0" i="0" dirty="0">
                <a:solidFill>
                  <a:srgbClr val="333333"/>
                </a:solidFill>
                <a:effectLst/>
                <a:latin typeface="Helvetica Neue"/>
              </a:rPr>
              <a:t>Lo studente può tuttavia scegliere insegnamenti </a:t>
            </a:r>
            <a:r>
              <a:rPr lang="it-IT" b="1" i="0" dirty="0">
                <a:solidFill>
                  <a:srgbClr val="333333"/>
                </a:solidFill>
                <a:effectLst/>
                <a:latin typeface="Helvetica Neue"/>
              </a:rPr>
              <a:t>offerti dagli altri Corsi di Studio dell'Ateneo di Parma, come indicato dal Regolamento Didattico (con eventuali limitazioni). Tuttavia non è consentito scegliere insegnamenti già sostenuti nella laurea triennale di provenienza o il cui contenuto sia simile a quello di altri insegnamenti facenti parte del piano degli studi adottato o della carriera pregressa dello studente. Il Consiglio di Corso di Studio auspica scelte coerenti con il progetto formativo.</a:t>
            </a:r>
          </a:p>
          <a:p>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22</a:t>
            </a:fld>
            <a:endParaRPr lang="it-IT"/>
          </a:p>
        </p:txBody>
      </p:sp>
    </p:spTree>
    <p:extLst>
      <p:ext uri="{BB962C8B-B14F-4D97-AF65-F5344CB8AC3E}">
        <p14:creationId xmlns:p14="http://schemas.microsoft.com/office/powerpoint/2010/main" val="88030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L’Università di Parma è un Ateneo pubblico di tradizione millenaria (</a:t>
            </a:r>
            <a:r>
              <a:rPr lang="it-IT" sz="12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affonda le proprie radici prima dell'anno mille</a:t>
            </a:r>
            <a:r>
              <a:rPr lang="it-IT" sz="1200" dirty="0">
                <a:effectLst/>
                <a:latin typeface="Calibri" panose="020F0502020204030204" pitchFamily="34" charset="0"/>
                <a:ea typeface="Calibri" panose="020F0502020204030204" pitchFamily="34" charset="0"/>
                <a:cs typeface="Times New Roman" panose="02020603050405020304" pitchFamily="18" charset="0"/>
              </a:rPr>
              <a:t>), multidisciplinare,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proiettata verso l’innovazione </a:t>
            </a:r>
            <a:r>
              <a:rPr lang="it-IT" sz="1200" dirty="0">
                <a:effectLst/>
                <a:latin typeface="Calibri" panose="020F0502020204030204" pitchFamily="34" charset="0"/>
                <a:ea typeface="Calibri" panose="020F0502020204030204" pitchFamily="34" charset="0"/>
                <a:cs typeface="Times New Roman" panose="02020603050405020304" pitchFamily="18" charset="0"/>
              </a:rPr>
              <a:t>e l’</a:t>
            </a:r>
            <a:r>
              <a:rPr lang="it-IT" sz="1200" b="1" dirty="0">
                <a:effectLst/>
                <a:latin typeface="Calibri" panose="020F0502020204030204" pitchFamily="34" charset="0"/>
                <a:ea typeface="Calibri" panose="020F0502020204030204" pitchFamily="34" charset="0"/>
                <a:cs typeface="Times New Roman" panose="02020603050405020304" pitchFamily="18" charset="0"/>
              </a:rPr>
              <a:t>internazionalizzazione</a:t>
            </a:r>
            <a:r>
              <a:rPr lang="it-IT" sz="1200" dirty="0">
                <a:effectLst/>
                <a:latin typeface="Calibri" panose="020F0502020204030204" pitchFamily="34" charset="0"/>
                <a:ea typeface="Calibri" panose="020F0502020204030204" pitchFamily="34" charset="0"/>
                <a:cs typeface="Times New Roman" panose="02020603050405020304" pitchFamily="18" charset="0"/>
              </a:rPr>
              <a:t>. La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qualità della didattica</a:t>
            </a:r>
            <a:r>
              <a:rPr lang="it-IT" sz="1200" dirty="0">
                <a:effectLst/>
                <a:latin typeface="Calibri" panose="020F0502020204030204" pitchFamily="34" charset="0"/>
                <a:ea typeface="Calibri" panose="020F0502020204030204" pitchFamily="34" charset="0"/>
                <a:cs typeface="Times New Roman" panose="02020603050405020304" pitchFamily="18" charset="0"/>
              </a:rPr>
              <a:t>, della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ricerca</a:t>
            </a:r>
            <a:r>
              <a:rPr lang="it-IT" sz="1200" dirty="0">
                <a:effectLst/>
                <a:latin typeface="Calibri" panose="020F0502020204030204" pitchFamily="34" charset="0"/>
                <a:ea typeface="Calibri" panose="020F0502020204030204" pitchFamily="34" charset="0"/>
                <a:cs typeface="Times New Roman" panose="02020603050405020304" pitchFamily="18" charset="0"/>
              </a:rPr>
              <a:t>, e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l’attenzione all’innovazione</a:t>
            </a:r>
            <a:r>
              <a:rPr lang="it-IT" sz="1200" dirty="0">
                <a:effectLst/>
                <a:latin typeface="Calibri" panose="020F0502020204030204" pitchFamily="34" charset="0"/>
                <a:ea typeface="Calibri" panose="020F0502020204030204" pitchFamily="34" charset="0"/>
                <a:cs typeface="Times New Roman" panose="02020603050405020304" pitchFamily="18" charset="0"/>
              </a:rPr>
              <a:t> sono le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parole chiave </a:t>
            </a:r>
            <a:r>
              <a:rPr lang="it-IT" sz="1200" dirty="0">
                <a:effectLst/>
                <a:latin typeface="Calibri" panose="020F0502020204030204" pitchFamily="34" charset="0"/>
                <a:ea typeface="Calibri" panose="020F0502020204030204" pitchFamily="34" charset="0"/>
                <a:cs typeface="Times New Roman" panose="02020603050405020304" pitchFamily="18" charset="0"/>
              </a:rPr>
              <a:t>su cui si basa la missione dell’Università di Parma. L’obiettivo della nostra attività è di garantire a tutti gli studenti un’esperienza completa in termini di sviluppo delle proprie potenzialità e di crescita intellettuale e professionale, oltre che umana.  L'Università di Parma è uno dei pochi Atenei in Italia ad avere un vero e proprio campus, dove hanno sede i dipartimenti di area scientifica: denominato "Parco area delle scienze", si estende su un'area di settantasette ettari nella zona sud della città di Parma. Oltre alle strutture per l'attività didattica e di ricerca (aule, laboratori, spazi studio e biblioteche), il campus ospita mense per il personale e per gli studenti dell'Ateneo, centri congressi, la sede del Centro Linguistico di Ateneo, l'Istituto IMEM-CNR e gli impianti sportivi gestiti dal Centro Universitario Sportivo (CUS).</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Lo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studente al centro</a:t>
            </a:r>
            <a:r>
              <a:rPr lang="it-IT" sz="1200" dirty="0">
                <a:effectLst/>
                <a:latin typeface="Calibri" panose="020F0502020204030204" pitchFamily="34" charset="0"/>
                <a:ea typeface="Calibri" panose="020F0502020204030204" pitchFamily="34" charset="0"/>
                <a:cs typeface="Times New Roman" panose="02020603050405020304" pitchFamily="18" charset="0"/>
              </a:rPr>
              <a:t>: voi siete sicuramente al centro delle nostre azioni ma siete anche voi che collaborando con il corpo docente, gli organi accademici e il PTA, contribuite attivamente alla crescita dell’Ateneo e al raggiungimento degli obiettivi.</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a:t>
            </a:fld>
            <a:endParaRPr lang="it-IT"/>
          </a:p>
        </p:txBody>
      </p:sp>
    </p:spTree>
    <p:extLst>
      <p:ext uri="{BB962C8B-B14F-4D97-AF65-F5344CB8AC3E}">
        <p14:creationId xmlns:p14="http://schemas.microsoft.com/office/powerpoint/2010/main" val="173572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compilazione del piano di studi è obbligatoria per TUTTI gli studenti regolari (in corso e che abbiano pagato le tasse), anche se non sono previste scelte o modifiche, in quanto è propedeutica a successive attività o atti di carriera (questionario di valutazione della didattica, iscrizione agli appelli, verbalizzazione degli esami, </a:t>
            </a:r>
            <a:r>
              <a:rPr lang="it-IT" sz="1200" kern="1200" dirty="0" err="1">
                <a:solidFill>
                  <a:schemeClr val="tx1"/>
                </a:solidFill>
                <a:effectLst/>
                <a:latin typeface="+mn-lt"/>
                <a:ea typeface="+mn-ea"/>
                <a:cs typeface="+mn-cs"/>
              </a:rPr>
              <a:t>ecc</a:t>
            </a:r>
            <a:r>
              <a:rPr lang="it-IT" sz="1200" kern="1200" dirty="0">
                <a:solidFill>
                  <a:schemeClr val="tx1"/>
                </a:solidFill>
                <a:effectLst/>
                <a:latin typeface="+mn-lt"/>
                <a:ea typeface="+mn-ea"/>
                <a:cs typeface="+mn-cs"/>
              </a:rPr>
              <a:t>): senza piano compilato non sarà possibile iscriversi agli appelli.</a:t>
            </a:r>
          </a:p>
          <a:p>
            <a:r>
              <a:rPr lang="it-IT" sz="1200" u="sng" kern="1200" dirty="0">
                <a:solidFill>
                  <a:schemeClr val="tx1"/>
                </a:solidFill>
                <a:effectLst/>
                <a:latin typeface="+mn-lt"/>
                <a:ea typeface="+mn-ea"/>
                <a:cs typeface="+mn-cs"/>
              </a:rPr>
              <a:t>Sequenza:</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1-Piano di studio </a:t>
            </a:r>
          </a:p>
          <a:p>
            <a:r>
              <a:rPr lang="it-IT" sz="1200" kern="1200" dirty="0">
                <a:solidFill>
                  <a:schemeClr val="tx1"/>
                </a:solidFill>
                <a:effectLst/>
                <a:latin typeface="+mn-lt"/>
                <a:ea typeface="+mn-ea"/>
                <a:cs typeface="+mn-cs"/>
              </a:rPr>
              <a:t>2-Questionario di valutazione della didattica (compilabili dal primo dicembre 23 per gli insegnamenti del 1°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dal primo maggio 24 per gli insegnamenti del 2°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annuali)</a:t>
            </a:r>
          </a:p>
          <a:p>
            <a:r>
              <a:rPr lang="it-IT" sz="1200" kern="1200" dirty="0">
                <a:solidFill>
                  <a:schemeClr val="tx1"/>
                </a:solidFill>
                <a:effectLst/>
                <a:latin typeface="+mn-lt"/>
                <a:ea typeface="+mn-ea"/>
                <a:cs typeface="+mn-cs"/>
              </a:rPr>
              <a:t>3-Iscrizione esame</a:t>
            </a:r>
          </a:p>
          <a:p>
            <a:pPr algn="l" fontAlgn="base"/>
            <a:endParaRPr lang="it-IT" b="0" i="0" dirty="0">
              <a:solidFill>
                <a:srgbClr val="333333"/>
              </a:solidFill>
              <a:effectLst/>
              <a:latin typeface="Helvetica Neue"/>
            </a:endParaRPr>
          </a:p>
          <a:p>
            <a:pPr algn="l" fontAlgn="base"/>
            <a:r>
              <a:rPr lang="it-IT" b="0" i="0" dirty="0">
                <a:solidFill>
                  <a:srgbClr val="333333"/>
                </a:solidFill>
                <a:effectLst/>
                <a:latin typeface="Helvetica Neue"/>
              </a:rPr>
              <a:t>Lo studente dovrà effettuare la scelta di almeno </a:t>
            </a:r>
            <a:r>
              <a:rPr lang="it-IT" b="1" i="0" dirty="0">
                <a:solidFill>
                  <a:srgbClr val="333333"/>
                </a:solidFill>
                <a:effectLst/>
                <a:latin typeface="Helvetica Neue"/>
              </a:rPr>
              <a:t>12 CFU </a:t>
            </a:r>
            <a:r>
              <a:rPr lang="it-IT" b="0" i="0" dirty="0">
                <a:solidFill>
                  <a:srgbClr val="333333"/>
                </a:solidFill>
                <a:effectLst/>
                <a:latin typeface="Helvetica Neue"/>
              </a:rPr>
              <a:t>per i corsi a scelta o come indicato nel Regolamento Didattico del Corso di Studio. </a:t>
            </a:r>
          </a:p>
          <a:p>
            <a:pPr algn="l" fontAlgn="base"/>
            <a:r>
              <a:rPr lang="it-IT" b="0" i="0" dirty="0">
                <a:solidFill>
                  <a:srgbClr val="333333"/>
                </a:solidFill>
                <a:effectLst/>
                <a:latin typeface="Helvetica Neue"/>
              </a:rPr>
              <a:t>Il Corso di Studio attiva degli insegnamenti opzionali, la cui scelta è consigliata a completamento della formazione dello studente.</a:t>
            </a:r>
          </a:p>
          <a:p>
            <a:pPr algn="l" fontAlgn="base"/>
            <a:r>
              <a:rPr lang="it-IT" b="0" i="0" dirty="0">
                <a:solidFill>
                  <a:srgbClr val="333333"/>
                </a:solidFill>
                <a:effectLst/>
                <a:latin typeface="Helvetica Neue"/>
              </a:rPr>
              <a:t>Lo studente può tuttavia scegliere insegnamenti </a:t>
            </a:r>
            <a:r>
              <a:rPr lang="it-IT" b="1" i="0" dirty="0">
                <a:solidFill>
                  <a:srgbClr val="333333"/>
                </a:solidFill>
                <a:effectLst/>
                <a:latin typeface="Helvetica Neue"/>
              </a:rPr>
              <a:t>offerti dagli altri Corsi di Studio dell'Ateneo di Parma, come indicato dal Regolamento Didattico (con eventuali limitazioni). Tuttavia non è consentito scegliere insegnamenti già sostenuti nella laurea triennale di provenienza o il cui contenuto sia simile a quello di altri insegnamenti facenti parte del piano degli studi adottato o della carriera pregressa dello studente. Il Consiglio di Corso di Studio auspica scelte coerenti con il progetto formativo.</a:t>
            </a:r>
          </a:p>
          <a:p>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23</a:t>
            </a:fld>
            <a:endParaRPr lang="it-IT"/>
          </a:p>
        </p:txBody>
      </p:sp>
    </p:spTree>
    <p:extLst>
      <p:ext uri="{BB962C8B-B14F-4D97-AF65-F5344CB8AC3E}">
        <p14:creationId xmlns:p14="http://schemas.microsoft.com/office/powerpoint/2010/main" val="360810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0" dirty="0">
                <a:solidFill>
                  <a:srgbClr val="333333"/>
                </a:solidFill>
                <a:effectLst/>
                <a:latin typeface="Helvetica Neue"/>
              </a:rPr>
              <a:t>Gli studenti e i docenti dei corsi di studio che afferiscono al Dipartimento di Scienze Chimiche, della Vita e della Sostenibilità Ambientale possono partecipare ai bandi Erasmus</a:t>
            </a:r>
            <a:r>
              <a:rPr lang="it-IT" b="0" i="0" dirty="0">
                <a:solidFill>
                  <a:srgbClr val="333333"/>
                </a:solidFill>
                <a:effectLst/>
                <a:latin typeface="Helvetica Neue"/>
              </a:rPr>
              <a:t>. Abbiamo accordi con molti Dipartimenti di diversi paesi europei tra cui Belgio, Repubblica Ceca, Germania, Danimarca, Francia, Spagna, Ungheria, Irlanda, Lettonia, Lituania, Paesi Bassi, Portogallo, Polonia, Finlandia, Regno unito e altri.</a:t>
            </a:r>
            <a:br>
              <a:rPr lang="it-IT" dirty="0"/>
            </a:br>
            <a:r>
              <a:rPr lang="it-IT" b="0" i="0" dirty="0">
                <a:solidFill>
                  <a:srgbClr val="333333"/>
                </a:solidFill>
                <a:effectLst/>
                <a:latin typeface="Helvetica Neue"/>
              </a:rPr>
              <a:t>Il programma consente agli studenti di svolgere all’estero un periodo di studio e/o di tirocinio, fino a un massimo di dodici mesi per ciascun ciclo di studi e di ricevere un contributo finanziario per le relative spese di viaggio e di sussistenza. Il programma si articola in:</a:t>
            </a:r>
            <a:endParaRPr lang="it-IT" b="1" i="0" dirty="0">
              <a:solidFill>
                <a:srgbClr val="333333"/>
              </a:solidFill>
              <a:effectLst/>
              <a:latin typeface="Helvetica Neue"/>
            </a:endParaRPr>
          </a:p>
          <a:p>
            <a:r>
              <a:rPr lang="it-IT" b="1" i="0" dirty="0">
                <a:solidFill>
                  <a:srgbClr val="333333"/>
                </a:solidFill>
                <a:effectLst/>
                <a:latin typeface="Helvetica Neue"/>
              </a:rPr>
              <a:t>1) Erasmus+ Studio (SMS = </a:t>
            </a:r>
            <a:r>
              <a:rPr lang="it-IT" b="1" i="0" dirty="0" err="1">
                <a:solidFill>
                  <a:srgbClr val="333333"/>
                </a:solidFill>
                <a:effectLst/>
                <a:latin typeface="Helvetica Neue"/>
              </a:rPr>
              <a:t>Student</a:t>
            </a:r>
            <a:r>
              <a:rPr lang="it-IT" b="1" i="0" dirty="0">
                <a:solidFill>
                  <a:srgbClr val="333333"/>
                </a:solidFill>
                <a:effectLst/>
                <a:latin typeface="Helvetica Neue"/>
              </a:rPr>
              <a:t> </a:t>
            </a:r>
            <a:r>
              <a:rPr lang="it-IT" b="1" i="0" dirty="0" err="1">
                <a:solidFill>
                  <a:srgbClr val="333333"/>
                </a:solidFill>
                <a:effectLst/>
                <a:latin typeface="Helvetica Neue"/>
              </a:rPr>
              <a:t>Mobility</a:t>
            </a:r>
            <a:r>
              <a:rPr lang="it-IT" b="1" i="0" dirty="0">
                <a:solidFill>
                  <a:srgbClr val="333333"/>
                </a:solidFill>
                <a:effectLst/>
                <a:latin typeface="Helvetica Neue"/>
              </a:rPr>
              <a:t> for Study) </a:t>
            </a:r>
            <a:r>
              <a:rPr lang="it-IT" b="0" i="0" dirty="0">
                <a:solidFill>
                  <a:srgbClr val="333333"/>
                </a:solidFill>
                <a:effectLst/>
                <a:latin typeface="Helvetica Neue"/>
              </a:rPr>
              <a:t>permette agli studenti di svolgere parte dei propri studi all’estero. La mobilità studentesca si svolge nel quadro di accordi conclusi con Atenei di Paesi ammessi al programma. Il Dipartimento garantisce il pieno riconoscimento delle attività formative (frequenza di corsi, esami, ricerca) svolte all’estero con profitto e secondo quanto concordato nell’Accordo didattico (</a:t>
            </a:r>
            <a:r>
              <a:rPr lang="it-IT" b="0" i="1" dirty="0">
                <a:solidFill>
                  <a:srgbClr val="333333"/>
                </a:solidFill>
                <a:effectLst/>
                <a:latin typeface="Helvetica Neue"/>
              </a:rPr>
              <a:t>learning agreement</a:t>
            </a:r>
            <a:r>
              <a:rPr lang="it-IT" b="0" i="0" dirty="0">
                <a:solidFill>
                  <a:srgbClr val="333333"/>
                </a:solidFill>
                <a:effectLst/>
                <a:latin typeface="Helvetica Neue"/>
              </a:rPr>
              <a:t>), mediante il ricorso al sistema europeo di trasferimento dei crediti formativi (ECTS). Il bando Erasmus+ SMS viene pubblicato in genere durante il mese di dicembre e le candidature vanno presentate entro febbraio/marzo. Sono previsti bandi suppletivi che vengono pubblicati in genere nel mese di settembre. Le domande sono vagliate dalla </a:t>
            </a:r>
            <a:r>
              <a:rPr lang="it-IT" b="0" i="0" u="sng" dirty="0">
                <a:solidFill>
                  <a:srgbClr val="B60E0B"/>
                </a:solidFill>
                <a:effectLst/>
                <a:latin typeface="Helvetica Neue"/>
                <a:hlinkClick r:id="rId3"/>
              </a:rPr>
              <a:t>Commissione Mobilità Internazionale di Dipartimento Commissione Mobilità Internazionale - SCVSA servizi - Università degli Studi di Parma (unipr.it)</a:t>
            </a:r>
            <a:r>
              <a:rPr lang="it-IT" b="0" i="0" dirty="0">
                <a:solidFill>
                  <a:srgbClr val="333333"/>
                </a:solidFill>
                <a:effectLst/>
                <a:latin typeface="Helvetica Neue"/>
              </a:rPr>
              <a:t> che effettua una selezione in base a criteri precedentemente segnalati nel bando.</a:t>
            </a:r>
          </a:p>
          <a:p>
            <a:endParaRPr lang="it-IT" b="0" i="0" dirty="0">
              <a:solidFill>
                <a:srgbClr val="333333"/>
              </a:solidFill>
              <a:effectLst/>
              <a:latin typeface="Helvetica Neue"/>
            </a:endParaRPr>
          </a:p>
          <a:p>
            <a:r>
              <a:rPr lang="it-IT" b="1" i="0" dirty="0">
                <a:solidFill>
                  <a:srgbClr val="333333"/>
                </a:solidFill>
                <a:effectLst/>
                <a:latin typeface="Helvetica Neue"/>
              </a:rPr>
              <a:t>2) Erasmus+ Tirocinio (SMT = </a:t>
            </a:r>
            <a:r>
              <a:rPr lang="it-IT" b="1" i="0" dirty="0" err="1">
                <a:solidFill>
                  <a:srgbClr val="333333"/>
                </a:solidFill>
                <a:effectLst/>
                <a:latin typeface="Helvetica Neue"/>
              </a:rPr>
              <a:t>Student</a:t>
            </a:r>
            <a:r>
              <a:rPr lang="it-IT" b="1" i="0" dirty="0">
                <a:solidFill>
                  <a:srgbClr val="333333"/>
                </a:solidFill>
                <a:effectLst/>
                <a:latin typeface="Helvetica Neue"/>
              </a:rPr>
              <a:t> </a:t>
            </a:r>
            <a:r>
              <a:rPr lang="it-IT" b="1" i="0" dirty="0" err="1">
                <a:solidFill>
                  <a:srgbClr val="333333"/>
                </a:solidFill>
                <a:effectLst/>
                <a:latin typeface="Helvetica Neue"/>
              </a:rPr>
              <a:t>Mobility</a:t>
            </a:r>
            <a:r>
              <a:rPr lang="it-IT" b="1" i="0" dirty="0">
                <a:solidFill>
                  <a:srgbClr val="333333"/>
                </a:solidFill>
                <a:effectLst/>
                <a:latin typeface="Helvetica Neue"/>
              </a:rPr>
              <a:t> for </a:t>
            </a:r>
            <a:r>
              <a:rPr lang="it-IT" b="1" i="0" dirty="0" err="1">
                <a:solidFill>
                  <a:srgbClr val="333333"/>
                </a:solidFill>
                <a:effectLst/>
                <a:latin typeface="Helvetica Neue"/>
              </a:rPr>
              <a:t>Traineeship</a:t>
            </a:r>
            <a:r>
              <a:rPr lang="it-IT" b="1" i="0" dirty="0">
                <a:solidFill>
                  <a:srgbClr val="333333"/>
                </a:solidFill>
                <a:effectLst/>
                <a:latin typeface="Helvetica Neue"/>
              </a:rPr>
              <a:t>)</a:t>
            </a:r>
            <a:r>
              <a:rPr lang="it-IT" b="0" i="0" dirty="0">
                <a:solidFill>
                  <a:srgbClr val="333333"/>
                </a:solidFill>
                <a:effectLst/>
                <a:latin typeface="Helvetica Neue"/>
              </a:rPr>
              <a:t> consente agli studenti universitari di tutti i livelli (primo, secondo e terzo ciclo di studi) di svolgere uno stage o un tirocinio della durata variabile da 2 a 12 mesi, presso imprese attive nel mercato del lavoro o in settori quali l’istruzione, la formazione e la gioventù̀, presenti in uno dei Paesi Partecipanti al Programma Erasmus Plus. Possono fare domanda anche studenti in procinto di laurearsi e il periodo di tirocinio si può protrarre fino ad un massimo di un anno dopo la laurea. Il bando Erasmus+ SMT viene pubblicato sul sito di ateneo (vedi “Internazionale – opportunità per studenti italiani – Programma Erasmus+”</a:t>
            </a:r>
          </a:p>
          <a:p>
            <a:endParaRPr lang="it-IT"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3) Programma </a:t>
            </a:r>
            <a:r>
              <a:rPr lang="it-IT" b="1" dirty="0" err="1"/>
              <a:t>Overworld</a:t>
            </a:r>
            <a:r>
              <a:rPr lang="it-IT" b="1" dirty="0"/>
              <a:t>. </a:t>
            </a:r>
            <a:r>
              <a:rPr lang="it-IT" dirty="0"/>
              <a:t>È un programma di Ateneo finalizzato all’ampliamento delle opportunità di studio e di mobilità </a:t>
            </a:r>
            <a:r>
              <a:rPr lang="it-IT" i="1" dirty="0"/>
              <a:t>verso gli Atenei non europei</a:t>
            </a:r>
            <a:r>
              <a:rPr lang="it-IT" dirty="0"/>
              <a:t>, aventi un protocollo di collaborazione internazionale attivo con l’Università di Parma.</a:t>
            </a:r>
          </a:p>
          <a:p>
            <a:pPr algn="l"/>
            <a:r>
              <a:rPr lang="it-IT" b="0" i="0" dirty="0">
                <a:solidFill>
                  <a:srgbClr val="19191A"/>
                </a:solidFill>
                <a:effectLst/>
                <a:latin typeface="Lato" panose="020F0502020204030203" pitchFamily="34" charset="0"/>
              </a:rPr>
              <a:t>Per facilitare l’accesso alla mobilità ad un numero sempre crescente di iscritti, a partire dall’anno accademico 2022-2023, il nuovo Bando Unico per la Mobilità Europea e Internazionale</a:t>
            </a:r>
            <a:r>
              <a:rPr lang="it-IT" b="1" i="0" dirty="0">
                <a:solidFill>
                  <a:srgbClr val="19191A"/>
                </a:solidFill>
                <a:effectLst/>
                <a:latin typeface="Lato" panose="020F0502020204030203" pitchFamily="34" charset="0"/>
              </a:rPr>
              <a:t> integra in un solo bando le opportunità del </a:t>
            </a:r>
            <a:r>
              <a:rPr lang="it-IT" b="1" i="0" u="sng" dirty="0">
                <a:solidFill>
                  <a:srgbClr val="005FB8"/>
                </a:solidFill>
                <a:effectLst/>
                <a:latin typeface="Lato" panose="020F0502020204030203" pitchFamily="34" charset="0"/>
                <a:hlinkClick r:id="rId4"/>
              </a:rPr>
              <a:t>Programma Europeo ERASMUS+</a:t>
            </a:r>
            <a:r>
              <a:rPr lang="it-IT" b="1" i="0" dirty="0">
                <a:solidFill>
                  <a:srgbClr val="19191A"/>
                </a:solidFill>
                <a:effectLst/>
                <a:latin typeface="Lato" panose="020F0502020204030203" pitchFamily="34" charset="0"/>
              </a:rPr>
              <a:t> e del Programma di Ateneo OVERWORLD.</a:t>
            </a:r>
            <a:endParaRPr lang="it-IT" b="0" i="0" dirty="0">
              <a:solidFill>
                <a:srgbClr val="19191A"/>
              </a:solidFill>
              <a:effectLst/>
              <a:latin typeface="Lato" panose="020F0502020204030203" pitchFamily="34" charset="0"/>
            </a:endParaRPr>
          </a:p>
          <a:p>
            <a:pPr algn="l"/>
            <a:r>
              <a:rPr lang="it-IT" b="0" i="0" dirty="0">
                <a:solidFill>
                  <a:srgbClr val="19191A"/>
                </a:solidFill>
                <a:effectLst/>
                <a:latin typeface="Lato" panose="020F0502020204030203" pitchFamily="34" charset="0"/>
              </a:rPr>
              <a:t>All’interno del nuovo Bando Unico sarà possibile trovare tutte le informazioni necessarie per partecipare ad una mobilità verso università europee ed extra-europee, per:</a:t>
            </a:r>
          </a:p>
          <a:p>
            <a:endParaRPr lang="it-IT" b="0" i="0" dirty="0">
              <a:solidFill>
                <a:srgbClr val="333333"/>
              </a:solidFill>
              <a:effectLst/>
              <a:latin typeface="Helvetica Neue"/>
            </a:endParaRPr>
          </a:p>
          <a:p>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24</a:t>
            </a:fld>
            <a:endParaRPr lang="it-IT"/>
          </a:p>
        </p:txBody>
      </p:sp>
    </p:spTree>
    <p:extLst>
      <p:ext uri="{BB962C8B-B14F-4D97-AF65-F5344CB8AC3E}">
        <p14:creationId xmlns:p14="http://schemas.microsoft.com/office/powerpoint/2010/main" val="1340110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0" i="0" u="none" strike="noStrike" baseline="0" dirty="0">
                <a:solidFill>
                  <a:srgbClr val="333333"/>
                </a:solidFill>
                <a:latin typeface="ArialMT"/>
              </a:rPr>
              <a:t>Un buon numero di studenti del corso di studio in Scienze Biomediche Traslazionali ha svolto il tirocinio, previsto dal piano degli studi, presso enti esterni pubblici o privati, nazionali o internazionali. Questo </a:t>
            </a:r>
            <a:r>
              <a:rPr lang="it-IT" sz="1800" b="0" i="0" u="none" strike="noStrike" baseline="0" dirty="0" err="1">
                <a:solidFill>
                  <a:srgbClr val="333333"/>
                </a:solidFill>
                <a:latin typeface="ArialMT"/>
              </a:rPr>
              <a:t>e'</a:t>
            </a:r>
            <a:r>
              <a:rPr lang="it-IT" sz="1800" b="0" i="0" u="none" strike="noStrike" baseline="0" dirty="0">
                <a:solidFill>
                  <a:srgbClr val="333333"/>
                </a:solidFill>
                <a:latin typeface="ArialMT"/>
              </a:rPr>
              <a:t> stato reso possibile grazie alle </a:t>
            </a:r>
            <a:r>
              <a:rPr lang="it-IT" sz="1800" b="1" i="0" u="none" strike="noStrike" baseline="0" dirty="0">
                <a:solidFill>
                  <a:srgbClr val="333333"/>
                </a:solidFill>
                <a:latin typeface="ArialMT"/>
              </a:rPr>
              <a:t>convenzioni </a:t>
            </a:r>
            <a:r>
              <a:rPr lang="it-IT" sz="1800" b="0" i="0" u="none" strike="noStrike" baseline="0" dirty="0">
                <a:solidFill>
                  <a:srgbClr val="333333"/>
                </a:solidFill>
                <a:latin typeface="ArialMT"/>
              </a:rPr>
              <a:t>realizzate con altre università europee nel Progetto Erasmus e con </a:t>
            </a:r>
            <a:r>
              <a:rPr lang="it-IT" sz="1800" b="0" i="0" u="none" strike="noStrike" baseline="0" dirty="0" err="1">
                <a:solidFill>
                  <a:srgbClr val="333333"/>
                </a:solidFill>
                <a:latin typeface="ArialMT"/>
              </a:rPr>
              <a:t>con</a:t>
            </a:r>
            <a:r>
              <a:rPr lang="it-IT" sz="1800" b="0" i="0" u="none" strike="noStrike" baseline="0" dirty="0">
                <a:solidFill>
                  <a:srgbClr val="333333"/>
                </a:solidFill>
                <a:latin typeface="ArialMT"/>
              </a:rPr>
              <a:t> enti/aziende del territorio nazionale</a:t>
            </a:r>
          </a:p>
          <a:p>
            <a:pPr algn="l"/>
            <a:r>
              <a:rPr lang="it-IT" sz="1800" b="0" i="0" u="none" strike="noStrike" baseline="0" dirty="0">
                <a:solidFill>
                  <a:srgbClr val="333333"/>
                </a:solidFill>
                <a:latin typeface="ArialMT"/>
              </a:rPr>
              <a:t>potenzialmente ricettive dei laureati del </a:t>
            </a:r>
            <a:r>
              <a:rPr lang="it-IT" sz="1800" b="0" i="0" u="none" strike="noStrike" baseline="0" dirty="0" err="1">
                <a:solidFill>
                  <a:srgbClr val="333333"/>
                </a:solidFill>
                <a:latin typeface="ArialMT"/>
              </a:rPr>
              <a:t>CdS</a:t>
            </a:r>
            <a:r>
              <a:rPr lang="it-IT" sz="1800" b="0" i="0" u="none" strike="noStrike" baseline="0" dirty="0">
                <a:solidFill>
                  <a:srgbClr val="333333"/>
                </a:solidFill>
                <a:latin typeface="ArialMT"/>
              </a:rPr>
              <a:t>. Di seguito, la lista delle strutture che hanno accolto il maggior numero di studenti/tirocinanti:</a:t>
            </a:r>
          </a:p>
          <a:p>
            <a:pPr algn="l"/>
            <a:r>
              <a:rPr lang="it-IT" sz="1800" b="0" i="0" u="none" strike="noStrike" baseline="0" dirty="0">
                <a:solidFill>
                  <a:srgbClr val="333333"/>
                </a:solidFill>
                <a:latin typeface="ArialMT"/>
              </a:rPr>
              <a:t>Policlinico </a:t>
            </a:r>
            <a:r>
              <a:rPr lang="it-IT" sz="1800" b="0" i="0" u="none" strike="noStrike" baseline="0" dirty="0" err="1">
                <a:solidFill>
                  <a:srgbClr val="333333"/>
                </a:solidFill>
                <a:latin typeface="ArialMT"/>
              </a:rPr>
              <a:t>S.Orsola</a:t>
            </a:r>
            <a:r>
              <a:rPr lang="it-IT" sz="1800" b="0" i="0" u="none" strike="noStrike" baseline="0" dirty="0">
                <a:solidFill>
                  <a:srgbClr val="333333"/>
                </a:solidFill>
                <a:latin typeface="ArialMT"/>
              </a:rPr>
              <a:t> (Bologna); </a:t>
            </a:r>
          </a:p>
          <a:p>
            <a:pPr algn="l"/>
            <a:r>
              <a:rPr lang="it-IT" sz="1800" b="0" i="0" u="none" strike="noStrike" baseline="0" dirty="0">
                <a:solidFill>
                  <a:srgbClr val="333333"/>
                </a:solidFill>
                <a:latin typeface="ArialMT"/>
              </a:rPr>
              <a:t>DNA Alimenti &amp; Ambiente s.r.l. Traversetolo (PR);</a:t>
            </a:r>
          </a:p>
          <a:p>
            <a:pPr algn="l"/>
            <a:r>
              <a:rPr lang="it-IT" sz="1800" b="0" i="0" u="none" strike="noStrike" baseline="0" dirty="0">
                <a:solidFill>
                  <a:srgbClr val="333333"/>
                </a:solidFill>
                <a:latin typeface="ArialMT"/>
              </a:rPr>
              <a:t>USL Piacenza - Dip. Patologia Clinica;</a:t>
            </a:r>
          </a:p>
          <a:p>
            <a:pPr algn="l"/>
            <a:r>
              <a:rPr lang="it-IT" sz="1800" b="0" i="0" u="none" strike="noStrike" baseline="0" dirty="0">
                <a:solidFill>
                  <a:srgbClr val="333333"/>
                </a:solidFill>
                <a:latin typeface="ArialMT"/>
              </a:rPr>
              <a:t>Ospedale di Vaio (Fidenza);</a:t>
            </a:r>
          </a:p>
          <a:p>
            <a:pPr algn="l"/>
            <a:r>
              <a:rPr lang="it-IT" sz="1800" b="0" i="0" u="none" strike="noStrike" baseline="0" dirty="0">
                <a:solidFill>
                  <a:srgbClr val="333333"/>
                </a:solidFill>
                <a:latin typeface="ArialMT"/>
              </a:rPr>
              <a:t>Istituto Mario Negri (Bergamo);</a:t>
            </a:r>
          </a:p>
          <a:p>
            <a:pPr algn="l"/>
            <a:r>
              <a:rPr lang="it-IT" sz="1800" b="0" i="0" u="none" strike="noStrike" baseline="0" dirty="0">
                <a:solidFill>
                  <a:srgbClr val="333333"/>
                </a:solidFill>
                <a:latin typeface="ArialMT"/>
              </a:rPr>
              <a:t>Istituto di Tecnologie Biomediche del CNR (ITB; Milano);</a:t>
            </a:r>
          </a:p>
          <a:p>
            <a:pPr algn="l"/>
            <a:r>
              <a:rPr lang="it-IT" sz="1800" b="0" i="0" u="none" strike="noStrike" baseline="0" dirty="0">
                <a:solidFill>
                  <a:srgbClr val="333333"/>
                </a:solidFill>
                <a:latin typeface="ArialMT"/>
              </a:rPr>
              <a:t>Istituto Clinico Humanitas Mirasole (Milano);</a:t>
            </a:r>
          </a:p>
          <a:p>
            <a:pPr algn="l"/>
            <a:r>
              <a:rPr lang="it-IT" sz="1800" b="0" i="0" u="none" strike="noStrike" baseline="0" dirty="0">
                <a:solidFill>
                  <a:srgbClr val="333333"/>
                </a:solidFill>
                <a:latin typeface="ArialMT"/>
              </a:rPr>
              <a:t>Poliambulatorio Analysis, Busseto-Parma;</a:t>
            </a:r>
          </a:p>
          <a:p>
            <a:pPr algn="l"/>
            <a:r>
              <a:rPr lang="it-IT" sz="1800" b="0" i="0" u="none" strike="noStrike" baseline="0" dirty="0">
                <a:solidFill>
                  <a:srgbClr val="333333"/>
                </a:solidFill>
                <a:latin typeface="ArialMT"/>
              </a:rPr>
              <a:t>Azienda Ospedaliera di Parma: Dip. Medicina Nucleare e </a:t>
            </a:r>
            <a:r>
              <a:rPr lang="it-IT" sz="1800" b="0" i="0" u="none" strike="noStrike" baseline="0" dirty="0" err="1">
                <a:solidFill>
                  <a:srgbClr val="333333"/>
                </a:solidFill>
                <a:latin typeface="ArialMT"/>
              </a:rPr>
              <a:t>s.s.d</a:t>
            </a:r>
            <a:r>
              <a:rPr lang="it-IT" sz="1800" b="0" i="0" u="none" strike="noStrike" baseline="0" dirty="0">
                <a:solidFill>
                  <a:srgbClr val="333333"/>
                </a:solidFill>
                <a:latin typeface="ArialMT"/>
              </a:rPr>
              <a:t>. Biochimica ad Elevata Automazione;</a:t>
            </a:r>
          </a:p>
          <a:p>
            <a:pPr algn="l"/>
            <a:r>
              <a:rPr lang="it-IT" sz="1800" b="0" i="0" u="none" strike="noStrike" baseline="0" dirty="0">
                <a:solidFill>
                  <a:srgbClr val="333333"/>
                </a:solidFill>
                <a:latin typeface="ArialMT"/>
              </a:rPr>
              <a:t>Ospedale di Cremona: Laboratorio di Anatomia Patologica;</a:t>
            </a:r>
          </a:p>
          <a:p>
            <a:pPr algn="l"/>
            <a:r>
              <a:rPr lang="it-IT" sz="1800" b="0" i="0" u="none" strike="noStrike" baseline="0" dirty="0">
                <a:solidFill>
                  <a:srgbClr val="333333"/>
                </a:solidFill>
                <a:latin typeface="ArialMT"/>
              </a:rPr>
              <a:t>Ospedale di Reggio Emilia Santa Maria Nuova;</a:t>
            </a:r>
          </a:p>
          <a:p>
            <a:pPr algn="l"/>
            <a:r>
              <a:rPr lang="it-IT" sz="1800" b="0" i="0" u="none" strike="noStrike" baseline="0" dirty="0">
                <a:solidFill>
                  <a:srgbClr val="333333"/>
                </a:solidFill>
                <a:latin typeface="ArialMT"/>
              </a:rPr>
              <a:t>Fondazione Opera San Camillo, Milano;</a:t>
            </a:r>
          </a:p>
          <a:p>
            <a:pPr algn="l"/>
            <a:r>
              <a:rPr lang="it-IT" sz="1800" b="0" i="0" u="none" strike="noStrike" baseline="0" dirty="0">
                <a:solidFill>
                  <a:srgbClr val="333333"/>
                </a:solidFill>
                <a:latin typeface="ArialMT"/>
              </a:rPr>
              <a:t>Chiesi Farmaceutici (Parma);</a:t>
            </a:r>
          </a:p>
          <a:p>
            <a:pPr algn="l"/>
            <a:r>
              <a:rPr lang="it-IT" sz="1800" b="0" i="0" u="none" strike="noStrike" baseline="0" dirty="0">
                <a:solidFill>
                  <a:srgbClr val="333333"/>
                </a:solidFill>
                <a:latin typeface="ArialMT"/>
              </a:rPr>
              <a:t>Glaxo/Smith/Kline (Sede di Parma);</a:t>
            </a:r>
          </a:p>
          <a:p>
            <a:pPr algn="l"/>
            <a:r>
              <a:rPr lang="it-IT" sz="1800" b="0" i="0" u="none" strike="noStrike" baseline="0" dirty="0">
                <a:solidFill>
                  <a:srgbClr val="333333"/>
                </a:solidFill>
                <a:latin typeface="ArialMT"/>
              </a:rPr>
              <a:t>ASP 9 -Trapani; Azienda Ospedaliera - Ospedali Riuniti Villa Sofia, Palermo;</a:t>
            </a:r>
          </a:p>
          <a:p>
            <a:pPr algn="l"/>
            <a:r>
              <a:rPr lang="it-IT" sz="1800" b="0" i="0" u="none" strike="noStrike" baseline="0" dirty="0">
                <a:solidFill>
                  <a:srgbClr val="333333"/>
                </a:solidFill>
                <a:latin typeface="ArialMT"/>
              </a:rPr>
              <a:t>Fondazione Istituto Insubrico Ricerca per la Vita (FIIRV, Varese);</a:t>
            </a:r>
          </a:p>
          <a:p>
            <a:pPr algn="l"/>
            <a:r>
              <a:rPr lang="it-IT" sz="1800" b="0" i="0" u="none" strike="noStrike" baseline="0" dirty="0">
                <a:solidFill>
                  <a:srgbClr val="333333"/>
                </a:solidFill>
                <a:latin typeface="ArialMT"/>
              </a:rPr>
              <a:t>INM </a:t>
            </a:r>
            <a:r>
              <a:rPr lang="it-IT" sz="1800" b="0" i="0" u="none" strike="noStrike" baseline="0" dirty="0" err="1">
                <a:solidFill>
                  <a:srgbClr val="333333"/>
                </a:solidFill>
                <a:latin typeface="ArialMT"/>
              </a:rPr>
              <a:t>Neuromed</a:t>
            </a:r>
            <a:r>
              <a:rPr lang="it-IT" sz="1800" b="0" i="0" u="none" strike="noStrike" baseline="0" dirty="0">
                <a:solidFill>
                  <a:srgbClr val="333333"/>
                </a:solidFill>
                <a:latin typeface="ArialMT"/>
              </a:rPr>
              <a:t> </a:t>
            </a:r>
            <a:r>
              <a:rPr lang="it-IT" sz="1800" b="0" i="0" u="none" strike="noStrike" baseline="0" dirty="0" err="1">
                <a:solidFill>
                  <a:srgbClr val="333333"/>
                </a:solidFill>
                <a:latin typeface="ArialMT"/>
              </a:rPr>
              <a:t>srl</a:t>
            </a:r>
            <a:r>
              <a:rPr lang="it-IT" sz="1800" b="0" i="0" u="none" strike="noStrike" baseline="0" dirty="0">
                <a:solidFill>
                  <a:srgbClr val="333333"/>
                </a:solidFill>
                <a:latin typeface="ArialMT"/>
              </a:rPr>
              <a:t> (IRCCS), Pozzilli (Isernia);</a:t>
            </a:r>
          </a:p>
          <a:p>
            <a:pPr algn="l"/>
            <a:r>
              <a:rPr lang="it-IT" sz="1800" b="0" i="0" u="none" strike="noStrike" baseline="0" dirty="0">
                <a:solidFill>
                  <a:srgbClr val="333333"/>
                </a:solidFill>
                <a:latin typeface="ArialMT"/>
              </a:rPr>
              <a:t>Università di Catania, Dip. Scienze Biomediche;</a:t>
            </a:r>
          </a:p>
          <a:p>
            <a:pPr algn="l"/>
            <a:r>
              <a:rPr lang="it-IT" sz="1800" b="0" i="0" u="none" strike="noStrike" baseline="0" dirty="0">
                <a:solidFill>
                  <a:srgbClr val="333333"/>
                </a:solidFill>
                <a:latin typeface="ArialMT"/>
              </a:rPr>
              <a:t>Stazione Sperimentale per l’Industria delle Conserve Alimentari (SSICA), Parma</a:t>
            </a:r>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26</a:t>
            </a:fld>
            <a:endParaRPr lang="it-IT"/>
          </a:p>
        </p:txBody>
      </p:sp>
    </p:spTree>
    <p:extLst>
      <p:ext uri="{BB962C8B-B14F-4D97-AF65-F5344CB8AC3E}">
        <p14:creationId xmlns:p14="http://schemas.microsoft.com/office/powerpoint/2010/main" val="2946270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27</a:t>
            </a:fld>
            <a:endParaRPr lang="it-IT"/>
          </a:p>
        </p:txBody>
      </p:sp>
    </p:spTree>
    <p:extLst>
      <p:ext uri="{BB962C8B-B14F-4D97-AF65-F5344CB8AC3E}">
        <p14:creationId xmlns:p14="http://schemas.microsoft.com/office/powerpoint/2010/main" val="2606684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Esperienze di lavoro post-laurea:</a:t>
            </a:r>
            <a:r>
              <a:rPr lang="it-IT" b="0" dirty="0"/>
              <a:t> calcolata sul complesso degli intervistati. Non è riportata la quota di coloro che sono occupati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Ricerca del lavoro: </a:t>
            </a:r>
            <a:r>
              <a:rPr lang="it-IT" b="0" dirty="0"/>
              <a:t>calcolata sul complesso degli intervistati. Non è riportata la quota di coloro che sono occupati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Tasso di disoccupazione: </a:t>
            </a:r>
            <a:r>
              <a:rPr lang="it-IT" b="0" dirty="0"/>
              <a:t>rapporto tra le persone in cerca di occupazione e le forze di lavoro. I disoccupati sono tutti i non occupati che dichiarano di essere alla ricerca di un lavoro, di aver effettuato almeno un’azione di ricerca di lavoro attiva nei 30 gg prima dell’intervista e di essere immediatamente disponibili (entro 2 settimane) ad accettare un lavoro qualora venga offerto. A questi si aggiungono anche coloro che dichiarano di aver già trovato un lavoro, che inizieranno però in futuro, ma sono cmq disposti ad accettare un nuovo lavoro entro 2 settimane, qualora venga loro offerto (anticipando di fatto l’inizio dell’attività lavorativa). La forza lavoro=persone in cerca di </a:t>
            </a:r>
            <a:r>
              <a:rPr lang="it-IT" b="0" dirty="0" err="1"/>
              <a:t>occupazione+occupati</a:t>
            </a:r>
            <a:endParaRPr lang="it-IT" b="0" dirty="0"/>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28</a:t>
            </a:fld>
            <a:endParaRPr lang="it-IT"/>
          </a:p>
        </p:txBody>
      </p:sp>
    </p:spTree>
    <p:extLst>
      <p:ext uri="{BB962C8B-B14F-4D97-AF65-F5344CB8AC3E}">
        <p14:creationId xmlns:p14="http://schemas.microsoft.com/office/powerpoint/2010/main" val="365378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Tasso di occupazione:</a:t>
            </a:r>
            <a:r>
              <a:rPr lang="it-IT" dirty="0"/>
              <a:t> è ottenuto dal rapporto tra gli occupati e gli intervistati. Si considerano occupati tutti coloro che dichiarano di svolgere un’attività, anche di formazione, purché retribuita.</a:t>
            </a:r>
          </a:p>
          <a:p>
            <a:r>
              <a:rPr lang="it-IT" b="1" dirty="0"/>
              <a:t>Quota che non lavora, non cerca ma è impegnata…..:  </a:t>
            </a:r>
            <a:r>
              <a:rPr lang="it-IT" b="0" dirty="0"/>
              <a:t>tirocini, praticantati, master universitari (primo o secondo livello), dottorati, scuole di specializzazione.</a:t>
            </a:r>
          </a:p>
          <a:p>
            <a:r>
              <a:rPr lang="it-IT" b="1" dirty="0"/>
              <a:t>Esperienze di lavoro post-laurea:</a:t>
            </a:r>
            <a:r>
              <a:rPr lang="it-IT" b="0" dirty="0"/>
              <a:t> calcolata sul complesso degli intervistati. Non è riportata la quota di coloro che sono occupati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Ricerca del lavoro: </a:t>
            </a:r>
            <a:r>
              <a:rPr lang="it-IT" b="0" dirty="0"/>
              <a:t>calcolata sul complesso degli intervistati. Non è riportata la quota di coloro che sono occupati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Tasso di disoccupazione: </a:t>
            </a:r>
            <a:r>
              <a:rPr lang="it-IT" b="0" dirty="0"/>
              <a:t>rapporto tra le persone in cerca di occupazione e le forze di lavoro. I disoccupati sono tutti i non occupati che dichiarano di essere alla ricerca di un lavoro, di aver effettuato almeno un’azione di ricerca di lavoro attiva nei 30 gg prima dell’intervista e di essere immediatamente disponibili (entro 2 settimane) ad accettare un lavoro qualora venga offerto. A questi si aggiungono anche coloro che dichiarano di aver già trovato un lavoro, che inizieranno però in futuro, ma sono cmq disposti ad accettare un nuovo lavoro entro 2 settimane, qualora venga loro offerto (anticipando di fatto l’inizio dell’attività lavorativa). La forza lavoro=persone in cerca di </a:t>
            </a:r>
            <a:r>
              <a:rPr lang="it-IT" b="0" dirty="0" err="1"/>
              <a:t>occupazione+occupati</a:t>
            </a:r>
            <a:endParaRPr lang="it-IT" b="0" dirty="0"/>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29</a:t>
            </a:fld>
            <a:endParaRPr lang="it-IT"/>
          </a:p>
        </p:txBody>
      </p:sp>
    </p:spTree>
    <p:extLst>
      <p:ext uri="{BB962C8B-B14F-4D97-AF65-F5344CB8AC3E}">
        <p14:creationId xmlns:p14="http://schemas.microsoft.com/office/powerpoint/2010/main" val="497742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Professione svolta: </a:t>
            </a:r>
            <a:r>
              <a:rPr lang="it-IT" dirty="0"/>
              <a:t>i solo laureati occupati che hanno risposto alla domanda relativa alla professione svolta. Escluse le mancate risposte</a:t>
            </a:r>
          </a:p>
          <a:p>
            <a:r>
              <a:rPr lang="it-IT" b="1" dirty="0"/>
              <a:t>Altre professioni: </a:t>
            </a:r>
            <a:r>
              <a:rPr lang="it-IT" dirty="0"/>
              <a:t>professioni qualificate nelle attività commerciali e nei servizi, artigiani, operai specializzati e agricoltori, conduttori di impianti, operai di macchinari fissi e mobili e conducenti di veicoli, nonché professioni non qualificate e forza armate.</a:t>
            </a:r>
          </a:p>
          <a:p>
            <a:r>
              <a:rPr lang="it-IT" b="1" dirty="0"/>
              <a:t>Altro: </a:t>
            </a:r>
            <a:r>
              <a:rPr lang="it-IT" b="0" dirty="0"/>
              <a:t>comprende coloro che svolgono un’attività retribuita tra tirocinio/praticantato, dottorato di ricerca, scuola di specializzazione, master, stage, corso di formazione professionale o altra attività sostenuta da borsa di studio.</a:t>
            </a:r>
          </a:p>
          <a:p>
            <a:r>
              <a:rPr lang="it-IT" b="0" dirty="0"/>
              <a:t>Contratti formativi: apprendistato, formazione lavoro, inserimento professionale, tirocinio/praticantato, scuola di specializzazione, stage…</a:t>
            </a:r>
          </a:p>
          <a:p>
            <a:r>
              <a:rPr lang="it-IT" b="1" dirty="0"/>
              <a:t>Altre forme contrattuali</a:t>
            </a:r>
            <a:r>
              <a:rPr lang="it-IT" b="0" dirty="0"/>
              <a:t>: collaborazione occasionale, prestazione d’opera, ex interinale, lavoro socialmente utile, co.co.co…</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30</a:t>
            </a:fld>
            <a:endParaRPr lang="it-IT"/>
          </a:p>
        </p:txBody>
      </p:sp>
    </p:spTree>
    <p:extLst>
      <p:ext uri="{BB962C8B-B14F-4D97-AF65-F5344CB8AC3E}">
        <p14:creationId xmlns:p14="http://schemas.microsoft.com/office/powerpoint/2010/main" val="597607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33</a:t>
            </a:fld>
            <a:endParaRPr lang="it-IT"/>
          </a:p>
        </p:txBody>
      </p:sp>
    </p:spTree>
    <p:extLst>
      <p:ext uri="{BB962C8B-B14F-4D97-AF65-F5344CB8AC3E}">
        <p14:creationId xmlns:p14="http://schemas.microsoft.com/office/powerpoint/2010/main" val="3105469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35</a:t>
            </a:fld>
            <a:endParaRPr lang="it-IT"/>
          </a:p>
        </p:txBody>
      </p:sp>
    </p:spTree>
    <p:extLst>
      <p:ext uri="{BB962C8B-B14F-4D97-AF65-F5344CB8AC3E}">
        <p14:creationId xmlns:p14="http://schemas.microsoft.com/office/powerpoint/2010/main" val="108037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36</a:t>
            </a:fld>
            <a:endParaRPr lang="it-IT"/>
          </a:p>
        </p:txBody>
      </p:sp>
    </p:spTree>
    <p:extLst>
      <p:ext uri="{BB962C8B-B14F-4D97-AF65-F5344CB8AC3E}">
        <p14:creationId xmlns:p14="http://schemas.microsoft.com/office/powerpoint/2010/main" val="358992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 </a:t>
            </a:r>
            <a:r>
              <a:rPr lang="it-IT" b="1" dirty="0"/>
              <a:t>momento</a:t>
            </a:r>
            <a:r>
              <a:rPr lang="it-IT" dirty="0"/>
              <a:t> della </a:t>
            </a:r>
            <a:r>
              <a:rPr lang="it-IT" b="1" dirty="0"/>
              <a:t>immatricolazione</a:t>
            </a:r>
            <a:r>
              <a:rPr lang="it-IT" dirty="0"/>
              <a:t> definitiva vi viene attribuito una casella di posta elettronica: uguale per tutti </a:t>
            </a:r>
            <a:r>
              <a:rPr lang="it-IT" b="1" dirty="0"/>
              <a:t>nome.cognome@studenti.unipr.it</a:t>
            </a:r>
            <a:r>
              <a:rPr lang="it-IT" dirty="0"/>
              <a:t>, ed è questa che dovrete sempre utilizzare per ogni </a:t>
            </a:r>
            <a:r>
              <a:rPr lang="it-IT" b="1" dirty="0"/>
              <a:t>comunicazione ufficiale </a:t>
            </a:r>
            <a:r>
              <a:rPr lang="it-IT" dirty="0"/>
              <a:t>con i docenti o altre strutture dell’Università.</a:t>
            </a:r>
          </a:p>
          <a:p>
            <a:r>
              <a:rPr lang="it-IT" dirty="0"/>
              <a:t>Controllate spesso la vostra casella di posta elettronica ufficiale perché tutte le informazioni relative a </a:t>
            </a:r>
            <a:r>
              <a:rPr lang="it-IT" sz="1800" dirty="0">
                <a:effectLst/>
                <a:latin typeface="Calibri" panose="020F0502020204030204" pitchFamily="34" charset="0"/>
                <a:ea typeface="Calibri" panose="020F0502020204030204" pitchFamily="34" charset="0"/>
                <a:cs typeface="Times New Roman" panose="02020603050405020304" pitchFamily="18" charset="0"/>
              </a:rPr>
              <a:t>iscrizioni, scadenze, tasse, bandi, premi, agevolazioni, eventi, congressi,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ecc</a:t>
            </a:r>
            <a:r>
              <a:rPr lang="it-IT" sz="1800" dirty="0">
                <a:effectLst/>
                <a:latin typeface="Calibri" panose="020F0502020204030204" pitchFamily="34" charset="0"/>
                <a:ea typeface="Calibri" panose="020F0502020204030204" pitchFamily="34" charset="0"/>
                <a:cs typeface="Times New Roman" panose="02020603050405020304" pitchFamily="18" charset="0"/>
              </a:rPr>
              <a:t>…, l</a:t>
            </a:r>
            <a:r>
              <a:rPr lang="it-IT" dirty="0"/>
              <a:t>e riceverete su questo indirizzo.</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a:t>
            </a:fld>
            <a:endParaRPr lang="it-IT"/>
          </a:p>
        </p:txBody>
      </p:sp>
    </p:spTree>
    <p:extLst>
      <p:ext uri="{BB962C8B-B14F-4D97-AF65-F5344CB8AC3E}">
        <p14:creationId xmlns:p14="http://schemas.microsoft.com/office/powerpoint/2010/main" val="419560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Calibri" panose="020F0502020204030204" pitchFamily="34" charset="0"/>
                <a:cs typeface="Times New Roman" panose="02020603050405020304" pitchFamily="18" charset="0"/>
              </a:rPr>
              <a:t>La </a:t>
            </a:r>
            <a:r>
              <a:rPr lang="it-IT" sz="1200" kern="1200" dirty="0" err="1">
                <a:solidFill>
                  <a:schemeClr val="tx1"/>
                </a:solidFill>
                <a:effectLst/>
                <a:latin typeface="Calibri" panose="020F0502020204030204" pitchFamily="34" charset="0"/>
                <a:cs typeface="Times New Roman" panose="02020603050405020304" pitchFamily="18" charset="0"/>
              </a:rPr>
              <a:t>Student</a:t>
            </a:r>
            <a:r>
              <a:rPr lang="it-IT" sz="1200" kern="1200" dirty="0">
                <a:solidFill>
                  <a:schemeClr val="tx1"/>
                </a:solidFill>
                <a:effectLst/>
                <a:latin typeface="Calibri" panose="020F0502020204030204" pitchFamily="34" charset="0"/>
                <a:cs typeface="Times New Roman" panose="02020603050405020304" pitchFamily="18" charset="0"/>
              </a:rPr>
              <a:t> Card è la Carta Multiservizi, nata dalla collaborazione con Crédit Agricole Italia, dedicata agli studenti dell’Università di Parma che permette di…..leggere</a:t>
            </a: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4</a:t>
            </a:fld>
            <a:endParaRPr lang="it-IT"/>
          </a:p>
        </p:txBody>
      </p:sp>
    </p:spTree>
    <p:extLst>
      <p:ext uri="{BB962C8B-B14F-4D97-AF65-F5344CB8AC3E}">
        <p14:creationId xmlns:p14="http://schemas.microsoft.com/office/powerpoint/2010/main" val="210847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Come si traduce di fatto la collaborazione  di cui parlavamo prima e questo essere al centro di ogni azione dell’ateneo, come studenti?</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Questa slide riassume come è strutturato l’Ateneo, gli organi in cui sono presenti rappresentanti degli studenti e quindi in cui potete far valere le vostre idee, discutere le vostre proposte e quindi svolgere con senso di responsabilità un ruolo attivo. </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Consiglio di amministrazione </a:t>
            </a:r>
            <a:r>
              <a:rPr lang="it-IT" sz="1200" dirty="0">
                <a:effectLst/>
                <a:latin typeface="Calibri" panose="020F0502020204030204" pitchFamily="34" charset="0"/>
                <a:ea typeface="Calibri" panose="020F0502020204030204" pitchFamily="34" charset="0"/>
                <a:cs typeface="Times New Roman" panose="02020603050405020304" pitchFamily="18" charset="0"/>
              </a:rPr>
              <a:t>è costituito da 11 componenti, inclusi il Rettore e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2</a:t>
            </a:r>
            <a:r>
              <a:rPr lang="it-IT" sz="1200" i="1" dirty="0">
                <a:effectLst/>
                <a:latin typeface="Calibri" panose="020F0502020204030204" pitchFamily="34" charset="0"/>
                <a:ea typeface="Calibri" panose="020F0502020204030204" pitchFamily="34" charset="0"/>
                <a:cs typeface="Times New Roman" panose="02020603050405020304" pitchFamily="18" charset="0"/>
              </a:rPr>
              <a:t> 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 e ha funzione di indirizzo strategico, di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approvazione della programmazione finanziaria  annuale e triennale e del personale</a:t>
            </a:r>
            <a:r>
              <a:rPr lang="it-IT" sz="1200" dirty="0">
                <a:effectLst/>
                <a:latin typeface="Calibri" panose="020F0502020204030204" pitchFamily="34" charset="0"/>
                <a:ea typeface="Calibri" panose="020F0502020204030204" pitchFamily="34" charset="0"/>
                <a:cs typeface="Times New Roman" panose="02020603050405020304" pitchFamily="18" charset="0"/>
              </a:rPr>
              <a:t>, nonché di vigilanza sulla sostenibilità economico-finanziaria delle attività.</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Senato Accademico </a:t>
            </a:r>
            <a:r>
              <a:rPr lang="it-IT" sz="1200" dirty="0">
                <a:effectLst/>
                <a:latin typeface="Calibri" panose="020F0502020204030204" pitchFamily="34" charset="0"/>
                <a:ea typeface="Calibri" panose="020F0502020204030204" pitchFamily="34" charset="0"/>
                <a:cs typeface="Times New Roman" panose="02020603050405020304" pitchFamily="18" charset="0"/>
              </a:rPr>
              <a:t>è composto da 27 membri tra cui il Rettore e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6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 funzione: opera per lo sviluppo dell'Ateneo, esercitando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funzioni di coordinamento </a:t>
            </a:r>
            <a:r>
              <a:rPr lang="it-IT" sz="1200" dirty="0">
                <a:effectLst/>
                <a:latin typeface="Calibri" panose="020F0502020204030204" pitchFamily="34" charset="0"/>
                <a:ea typeface="Calibri" panose="020F0502020204030204" pitchFamily="34" charset="0"/>
                <a:cs typeface="Times New Roman" panose="02020603050405020304" pitchFamily="18" charset="0"/>
              </a:rPr>
              <a:t>e formulando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proposte e pareri obbligatori in materia di didattica, di ricerca e di servizi agli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Nucleo di Valutazione </a:t>
            </a:r>
            <a:r>
              <a:rPr lang="it-IT" sz="1200" dirty="0">
                <a:effectLst/>
                <a:latin typeface="Calibri" panose="020F0502020204030204" pitchFamily="34" charset="0"/>
                <a:ea typeface="Calibri" panose="020F0502020204030204" pitchFamily="34" charset="0"/>
                <a:cs typeface="Times New Roman" panose="02020603050405020304" pitchFamily="18" charset="0"/>
              </a:rPr>
              <a:t>è un organo collegiale rinnovato ogni quattro anni, costituito da 9 componenti, in prevalenza esterni all’Ateneo, individuati tra soggetti di elevata qualificazione professionale ed esperti in campo della valutazione, e integrato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da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2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Presidio della Qualità di Ateneo (PQA</a:t>
            </a:r>
            <a:r>
              <a:rPr lang="it-IT" sz="1200" dirty="0">
                <a:effectLst/>
                <a:latin typeface="Calibri" panose="020F0502020204030204" pitchFamily="34" charset="0"/>
                <a:ea typeface="Calibri" panose="020F0502020204030204" pitchFamily="34" charset="0"/>
                <a:cs typeface="Times New Roman" panose="02020603050405020304" pitchFamily="18" charset="0"/>
              </a:rPr>
              <a:t>) svolge funzioni di promozione, sorveglianza e monitoraggio del miglioramento continuo della qualità e definisce processi e procedure per l’Assicurazione della Qualità, è composto da 3 prorettori e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2</a:t>
            </a:r>
            <a:r>
              <a:rPr lang="it-IT" sz="1200" i="1" dirty="0">
                <a:effectLst/>
                <a:latin typeface="Calibri" panose="020F0502020204030204" pitchFamily="34" charset="0"/>
                <a:ea typeface="Calibri" panose="020F0502020204030204" pitchFamily="34" charset="0"/>
                <a:cs typeface="Times New Roman" panose="02020603050405020304" pitchFamily="18" charset="0"/>
              </a:rPr>
              <a:t> 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Consiglio di Dipartimento </a:t>
            </a:r>
            <a:r>
              <a:rPr lang="it-IT" sz="1200" dirty="0">
                <a:effectLst/>
                <a:latin typeface="Calibri" panose="020F0502020204030204" pitchFamily="34" charset="0"/>
                <a:ea typeface="Calibri" panose="020F0502020204030204" pitchFamily="34" charset="0"/>
                <a:cs typeface="Times New Roman" panose="02020603050405020304" pitchFamily="18" charset="0"/>
              </a:rPr>
              <a:t>è l'organo che definisce la </a:t>
            </a:r>
            <a:r>
              <a:rPr lang="it-IT" sz="1200" u="sng" dirty="0">
                <a:effectLst/>
                <a:latin typeface="Calibri" panose="020F0502020204030204" pitchFamily="34" charset="0"/>
                <a:ea typeface="Calibri" panose="020F0502020204030204" pitchFamily="34" charset="0"/>
                <a:cs typeface="Times New Roman" panose="02020603050405020304" pitchFamily="18" charset="0"/>
              </a:rPr>
              <a:t>missione del Dipartimento</a:t>
            </a:r>
            <a:r>
              <a:rPr lang="it-IT" sz="1200" dirty="0">
                <a:effectLst/>
                <a:latin typeface="Calibri" panose="020F0502020204030204" pitchFamily="34" charset="0"/>
                <a:ea typeface="Calibri" panose="020F0502020204030204" pitchFamily="34" charset="0"/>
                <a:cs typeface="Times New Roman" panose="02020603050405020304" pitchFamily="18" charset="0"/>
              </a:rPr>
              <a:t> e ne delibera la programmazione e la gestione delle attività, è formato da tutti i docenti del dipartimento e da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5</a:t>
            </a:r>
            <a:r>
              <a:rPr lang="it-IT" sz="1200" i="1" dirty="0">
                <a:effectLst/>
                <a:latin typeface="Calibri" panose="020F0502020204030204" pitchFamily="34" charset="0"/>
                <a:ea typeface="Calibri" panose="020F0502020204030204" pitchFamily="34" charset="0"/>
                <a:cs typeface="Times New Roman" panose="02020603050405020304" pitchFamily="18" charset="0"/>
              </a:rPr>
              <a:t> 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Consiglio di Corso di Studio </a:t>
            </a:r>
            <a:r>
              <a:rPr lang="it-IT" sz="1200" dirty="0">
                <a:effectLst/>
                <a:latin typeface="Calibri" panose="020F0502020204030204" pitchFamily="34" charset="0"/>
                <a:ea typeface="Calibri" panose="020F0502020204030204" pitchFamily="34" charset="0"/>
                <a:cs typeface="Times New Roman" panose="02020603050405020304" pitchFamily="18" charset="0"/>
              </a:rPr>
              <a:t>opera all’interno del proprio corso di studio, i componenti sono i docenti che ne fanno parte e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da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2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a </a:t>
            </a:r>
            <a:r>
              <a:rPr lang="it-IT" sz="1200" b="1" i="1" dirty="0">
                <a:effectLst/>
                <a:latin typeface="Calibri" panose="020F0502020204030204" pitchFamily="34" charset="0"/>
                <a:ea typeface="Calibri" panose="020F0502020204030204" pitchFamily="34" charset="0"/>
                <a:cs typeface="Times New Roman" panose="02020603050405020304" pitchFamily="18" charset="0"/>
              </a:rPr>
              <a:t>4</a:t>
            </a:r>
            <a:r>
              <a:rPr lang="it-IT" sz="1200" i="1" dirty="0">
                <a:effectLst/>
                <a:latin typeface="Calibri" panose="020F0502020204030204" pitchFamily="34" charset="0"/>
                <a:ea typeface="Calibri" panose="020F0502020204030204" pitchFamily="34" charset="0"/>
                <a:cs typeface="Times New Roman" panose="02020603050405020304" pitchFamily="18" charset="0"/>
              </a:rPr>
              <a:t> 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La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commissione paritetica</a:t>
            </a:r>
            <a:r>
              <a:rPr lang="it-IT" sz="1200" dirty="0">
                <a:effectLst/>
                <a:latin typeface="Calibri" panose="020F0502020204030204" pitchFamily="34" charset="0"/>
                <a:ea typeface="Calibri" panose="020F0502020204030204" pitchFamily="34" charset="0"/>
                <a:cs typeface="Times New Roman" panose="02020603050405020304" pitchFamily="18" charset="0"/>
              </a:rPr>
              <a:t> ha il compito di svolgere attività di monitoraggio dell’offerta formativa e della qualità della didattica nonché attività di servizio agli studenti da parte dei professori e dei ricercatori; a individuare indicatori per la valutazione dei risultati delle stesse; a formulare pareri sull’attivazione e la soppressione di corsi di studio. È composta da una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parità delle componenti Docenti/Studenti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 ed una equa rappresentatività di tutti i Corsi di Studio del Dipartimento.</a:t>
            </a:r>
          </a:p>
          <a:p>
            <a:pPr algn="just">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comitato per lo sport</a:t>
            </a:r>
            <a:r>
              <a:rPr lang="it-IT" sz="1200" dirty="0">
                <a:effectLst/>
                <a:latin typeface="Calibri" panose="020F0502020204030204" pitchFamily="34" charset="0"/>
                <a:ea typeface="Calibri" panose="020F0502020204030204" pitchFamily="34" charset="0"/>
                <a:cs typeface="Times New Roman" panose="02020603050405020304" pitchFamily="18" charset="0"/>
              </a:rPr>
              <a:t> possiede lo scopo di sovraintendere agli indirizzi di gestione degli impianti sportivi ed ai programmi di sviluppo delle relative attività ed è composto da 6 membri di cui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due rappresentanti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a:t>
            </a:r>
          </a:p>
          <a:p>
            <a:r>
              <a:rPr lang="it-IT" sz="1200" dirty="0">
                <a:effectLst/>
                <a:latin typeface="Calibri" panose="020F0502020204030204" pitchFamily="34" charset="0"/>
                <a:ea typeface="Calibri" panose="020F0502020204030204" pitchFamily="34" charset="0"/>
                <a:cs typeface="Times New Roman" panose="02020603050405020304" pitchFamily="18" charset="0"/>
              </a:rPr>
              <a:t>Il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Consiglio degli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 composto </a:t>
            </a:r>
            <a:r>
              <a:rPr lang="it-IT" sz="1200" i="1" dirty="0">
                <a:effectLst/>
                <a:latin typeface="Calibri" panose="020F0502020204030204" pitchFamily="34" charset="0"/>
                <a:ea typeface="Calibri" panose="020F0502020204030204" pitchFamily="34" charset="0"/>
                <a:cs typeface="Times New Roman" panose="02020603050405020304" pitchFamily="18" charset="0"/>
              </a:rPr>
              <a:t>solo da studenti</a:t>
            </a:r>
            <a:r>
              <a:rPr lang="it-IT" sz="1200" dirty="0">
                <a:effectLst/>
                <a:latin typeface="Calibri" panose="020F0502020204030204" pitchFamily="34" charset="0"/>
                <a:ea typeface="Calibri" panose="020F0502020204030204" pitchFamily="34" charset="0"/>
                <a:cs typeface="Times New Roman" panose="02020603050405020304" pitchFamily="18" charset="0"/>
              </a:rPr>
              <a:t> (Senato, Amministrazione, PQA, nucleo di valutazione, comitato per lo sport), è l’organismo di autonoma e coordinata partecipazione degli studenti all’organizzazione dell’Ateneo ed alle azioni per il raggiungimento dei fini istituzionali ed esercita funzioni di carattere propositivo e consultivo.</a:t>
            </a:r>
            <a:endParaRPr lang="it-IT" dirty="0"/>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5</a:t>
            </a:fld>
            <a:endParaRPr lang="it-IT"/>
          </a:p>
        </p:txBody>
      </p:sp>
    </p:spTree>
    <p:extLst>
      <p:ext uri="{BB962C8B-B14F-4D97-AF65-F5344CB8AC3E}">
        <p14:creationId xmlns:p14="http://schemas.microsoft.com/office/powerpoint/2010/main" val="287652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Tutti gli organismi che abbiamo elencato, in particolare quelli preposti alla </a:t>
            </a:r>
            <a:r>
              <a:rPr lang="it-IT" b="1" dirty="0"/>
              <a:t>qualità della didattica </a:t>
            </a:r>
            <a:r>
              <a:rPr lang="it-IT" dirty="0"/>
              <a:t>di Ateneo, basano molte delle loro scelte programmatiche sull’opinione degli studenti.</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dirty="0"/>
              <a:t>L’</a:t>
            </a:r>
            <a:r>
              <a:rPr lang="it-IT" b="1" dirty="0"/>
              <a:t>opinione degli studenti </a:t>
            </a:r>
            <a:r>
              <a:rPr lang="it-IT" dirty="0"/>
              <a:t>in merito alle attività formative è </a:t>
            </a:r>
            <a:r>
              <a:rPr lang="it-IT" b="1" dirty="0"/>
              <a:t>un'informazione fondamentale </a:t>
            </a:r>
            <a:r>
              <a:rPr lang="it-IT" dirty="0"/>
              <a:t>per migliorare costantemente la </a:t>
            </a:r>
            <a:r>
              <a:rPr lang="it-IT" b="1" dirty="0"/>
              <a:t>qualità dei corsi di studio</a:t>
            </a:r>
            <a:r>
              <a:rPr lang="it-IT" dirty="0"/>
              <a:t> e dei servizi agli studenti.</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dirty="0"/>
              <a:t>È obbligatorio compilare il questionario on-line di un determinato insegnamento durante le ultime settimane di frequenza alle lezioni e, da quanto detto, è importante compilarlo con senso di responsabilità.</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compilabili dal primo dicembre 23 per gli insegnamenti del 1°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dal primo maggio 24 per gli insegnamenti del 2° </a:t>
            </a:r>
            <a:r>
              <a:rPr lang="it-IT" sz="1200" kern="1200" dirty="0" err="1">
                <a:solidFill>
                  <a:schemeClr val="tx1"/>
                </a:solidFill>
                <a:effectLst/>
                <a:latin typeface="+mn-lt"/>
                <a:ea typeface="+mn-ea"/>
                <a:cs typeface="+mn-cs"/>
              </a:rPr>
              <a:t>sem</a:t>
            </a:r>
            <a:r>
              <a:rPr lang="it-IT" sz="1200" kern="1200" dirty="0">
                <a:solidFill>
                  <a:schemeClr val="tx1"/>
                </a:solidFill>
                <a:effectLst/>
                <a:latin typeface="+mn-lt"/>
                <a:ea typeface="+mn-ea"/>
                <a:cs typeface="+mn-cs"/>
              </a:rPr>
              <a:t>. e annuali</a:t>
            </a:r>
            <a:endParaRPr lang="it-IT" dirty="0"/>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6</a:t>
            </a:fld>
            <a:endParaRPr lang="it-IT"/>
          </a:p>
        </p:txBody>
      </p:sp>
    </p:spTree>
    <p:extLst>
      <p:ext uri="{BB962C8B-B14F-4D97-AF65-F5344CB8AC3E}">
        <p14:creationId xmlns:p14="http://schemas.microsoft.com/office/powerpoint/2010/main" val="114464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Attualmente sono 11 domande contenute nella scheda, 4 riguardano il corso di insegnamento…..</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Altre 6 in particolare la docenza…….., l’ultima il vostro interesse per i contenuti del corso di insegnamento, con possibilità di inserire delle note in termini di proposte o altri suggerimenti.</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Punto 1. Conoscenze preliminari: non si intendono le conoscenze acquisite durante la triennale ma le conoscenze, se volete un po’ più di base, che il Docente vi fornisce per comprendere in pieno la materia (es fisiologia dei sistemi, la parte cellulare che è alla base della comprensione della funzionalità dell’organo, dei sistemi e la loro integrazione). </a:t>
            </a:r>
          </a:p>
          <a:p>
            <a:r>
              <a:rPr lang="it-IT" altLang="it-IT" dirty="0"/>
              <a:t>Le attività didattiche integrative non sono previste in tutti i corsi </a:t>
            </a:r>
            <a:endParaRPr lang="it-IT" dirty="0"/>
          </a:p>
        </p:txBody>
      </p:sp>
      <p:sp>
        <p:nvSpPr>
          <p:cNvPr id="4" name="Segnaposto numero diapositiva 3"/>
          <p:cNvSpPr>
            <a:spLocks noGrp="1"/>
          </p:cNvSpPr>
          <p:nvPr>
            <p:ph type="sldNum" sz="quarter" idx="5"/>
          </p:nvPr>
        </p:nvSpPr>
        <p:spPr/>
        <p:txBody>
          <a:bodyPr/>
          <a:lstStyle/>
          <a:p>
            <a:fld id="{BC09A7F0-6D8E-B34C-8D35-E84AE3A68D04}" type="slidenum">
              <a:rPr lang="it-IT" smtClean="0"/>
              <a:t>7</a:t>
            </a:fld>
            <a:endParaRPr lang="it-IT"/>
          </a:p>
        </p:txBody>
      </p:sp>
    </p:spTree>
    <p:extLst>
      <p:ext uri="{BB962C8B-B14F-4D97-AF65-F5344CB8AC3E}">
        <p14:creationId xmlns:p14="http://schemas.microsoft.com/office/powerpoint/2010/main" val="170617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8</a:t>
            </a:fld>
            <a:endParaRPr lang="it-IT"/>
          </a:p>
        </p:txBody>
      </p:sp>
    </p:spTree>
    <p:extLst>
      <p:ext uri="{BB962C8B-B14F-4D97-AF65-F5344CB8AC3E}">
        <p14:creationId xmlns:p14="http://schemas.microsoft.com/office/powerpoint/2010/main" val="107467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Calibri" panose="020F0502020204030204" pitchFamily="34" charset="0"/>
                <a:ea typeface="Calibri" panose="020F0502020204030204" pitchFamily="34" charset="0"/>
                <a:cs typeface="Times New Roman" panose="02020603050405020304" pitchFamily="18" charset="0"/>
              </a:rPr>
              <a:t>Per quanto riguarda le lingue straniere, dovete sapere che il Centro Linguistico di Ateneo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organizza le prove di idoneità linguistica </a:t>
            </a:r>
            <a:r>
              <a:rPr lang="it-IT" sz="1200" dirty="0">
                <a:effectLst/>
                <a:latin typeface="Calibri" panose="020F0502020204030204" pitchFamily="34" charset="0"/>
                <a:ea typeface="Calibri" panose="020F0502020204030204" pitchFamily="34" charset="0"/>
                <a:cs typeface="Times New Roman" panose="02020603050405020304" pitchFamily="18" charset="0"/>
              </a:rPr>
              <a:t>per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molti corsi di studio </a:t>
            </a:r>
            <a:r>
              <a:rPr lang="it-IT" sz="1200" dirty="0">
                <a:effectLst/>
                <a:latin typeface="Calibri" panose="020F0502020204030204" pitchFamily="34" charset="0"/>
                <a:ea typeface="Calibri" panose="020F0502020204030204" pitchFamily="34" charset="0"/>
                <a:cs typeface="Times New Roman" panose="02020603050405020304" pitchFamily="18" charset="0"/>
              </a:rPr>
              <a:t>dell’Ateneo che prevedono questo esame e,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in preparazione a queste prove </a:t>
            </a:r>
            <a:r>
              <a:rPr lang="it-IT" sz="1200" dirty="0">
                <a:effectLst/>
                <a:latin typeface="Calibri" panose="020F0502020204030204" pitchFamily="34" charset="0"/>
                <a:ea typeface="Calibri" panose="020F0502020204030204" pitchFamily="34" charset="0"/>
                <a:cs typeface="Times New Roman" panose="02020603050405020304" pitchFamily="18" charset="0"/>
              </a:rPr>
              <a:t>di idoneità di inglese e francese, sono offerti </a:t>
            </a:r>
            <a:r>
              <a:rPr lang="it-IT" sz="1200" b="1" dirty="0">
                <a:effectLst/>
                <a:latin typeface="Calibri" panose="020F0502020204030204" pitchFamily="34" charset="0"/>
                <a:ea typeface="Calibri" panose="020F0502020204030204" pitchFamily="34" charset="0"/>
                <a:cs typeface="Times New Roman" panose="02020603050405020304" pitchFamily="18" charset="0"/>
              </a:rPr>
              <a:t>ad ogni semestre </a:t>
            </a:r>
            <a:r>
              <a:rPr lang="it-IT" sz="1200" dirty="0">
                <a:effectLst/>
                <a:latin typeface="Calibri" panose="020F0502020204030204" pitchFamily="34" charset="0"/>
                <a:ea typeface="Calibri" panose="020F0502020204030204" pitchFamily="34" charset="0"/>
                <a:cs typeface="Times New Roman" panose="02020603050405020304" pitchFamily="18" charset="0"/>
              </a:rPr>
              <a:t>corsi con insegnanti madrelingua, oltre a corsi online in autoapprendimento sempre disponibili sulla piattaforma Elly del CLA. Le informazioni le trovate alle due pagine web qui menzionate.</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INGLESE – corsi e richiesta riconoscimento certificazione linguistiche – CLA Centro Linguistico di Ateneo (tutti le idoneità sono al 1° semestre)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9</a:t>
            </a:fld>
            <a:endParaRPr lang="it-IT"/>
          </a:p>
        </p:txBody>
      </p:sp>
    </p:spTree>
    <p:extLst>
      <p:ext uri="{BB962C8B-B14F-4D97-AF65-F5344CB8AC3E}">
        <p14:creationId xmlns:p14="http://schemas.microsoft.com/office/powerpoint/2010/main" val="3058100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08C3616-FA92-0F44-B6D1-81F6EA6AE92C}" type="datetimeFigureOut">
              <a:rPr lang="it-IT" smtClean="0"/>
              <a:t>23/10/2024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08C3616-FA92-0F44-B6D1-81F6EA6AE92C}" type="datetimeFigureOut">
              <a:rPr lang="it-IT" smtClean="0"/>
              <a:t>23/10/2024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8C3616-FA92-0F44-B6D1-81F6EA6AE92C}" type="datetimeFigureOut">
              <a:rPr lang="it-IT" smtClean="0"/>
              <a:t>23/10/2024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C08C3616-FA92-0F44-B6D1-81F6EA6AE92C}" type="datetimeFigureOut">
              <a:rPr lang="it-IT" smtClean="0"/>
              <a:t>23/10/2024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C3616-FA92-0F44-B6D1-81F6EA6AE92C}" type="datetimeFigureOut">
              <a:rPr lang="it-IT" smtClean="0"/>
              <a:t>23/10/2024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08C3616-FA92-0F44-B6D1-81F6EA6AE92C}" type="datetimeFigureOut">
              <a:rPr lang="it-IT" smtClean="0"/>
              <a:t>23/10/2024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08C3616-FA92-0F44-B6D1-81F6EA6AE92C}" type="datetimeFigureOut">
              <a:rPr lang="it-IT" smtClean="0"/>
              <a:t>23/10/2024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C3616-FA92-0F44-B6D1-81F6EA6AE92C}" type="datetimeFigureOut">
              <a:rPr lang="it-IT" smtClean="0"/>
              <a:t>23/10/2024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32A5-23E3-C647-AAB1-C723956778F6}" type="slidenum">
              <a:rPr lang="it-IT" smtClean="0"/>
              <a:t>‹N›</a:t>
            </a:fld>
            <a:endParaRPr lang="it-IT"/>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about:blank"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www.unipr.it/ugov/organizationunit/158030"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eugreenalliance.eu/" TargetMode="Externa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6.png"/><Relationship Id="rId2" Type="http://schemas.microsoft.com/office/2018/10/relationships/comments" Target="../comments/modernComment_35F_26C0194F.xml"/><Relationship Id="rId1" Type="http://schemas.openxmlformats.org/officeDocument/2006/relationships/slideLayout" Target="../slideLayouts/slideLayout7.xml"/><Relationship Id="rId6" Type="http://schemas.openxmlformats.org/officeDocument/2006/relationships/hyperlink" Target="https://www.unipr.it/internazionale" TargetMode="External"/><Relationship Id="rId5" Type="http://schemas.openxmlformats.org/officeDocument/2006/relationships/hyperlink" Target="mailto:relint@unipr.it" TargetMode="External"/><Relationship Id="rId4" Type="http://schemas.openxmlformats.org/officeDocument/2006/relationships/hyperlink" Target="mailto:incoming@unipr.it" TargetMode="External"/><Relationship Id="rId9"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unipr.esse3.cineca.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35E_527DFB2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361_5C34DEB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F_B1EA97DA.xml"/><Relationship Id="rId7"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5.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13.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13.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13.pn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8" Type="http://schemas.openxmlformats.org/officeDocument/2006/relationships/hyperlink" Target="mailto:biancamaria.rotoli@unipr.it" TargetMode="External"/><Relationship Id="rId13" Type="http://schemas.openxmlformats.org/officeDocument/2006/relationships/hyperlink" Target="mailto:monia.savi@unipr.it" TargetMode="External"/><Relationship Id="rId3" Type="http://schemas.openxmlformats.org/officeDocument/2006/relationships/image" Target="../media/image2.png"/><Relationship Id="rId7" Type="http://schemas.openxmlformats.org/officeDocument/2006/relationships/hyperlink" Target="mailto:marco.giannetto@unipr.it" TargetMode="External"/><Relationship Id="rId12" Type="http://schemas.openxmlformats.org/officeDocument/2006/relationships/hyperlink" Target="mailto:andrea.sgoifo@unipr.it" TargetMode="External"/><Relationship Id="rId2" Type="http://schemas.microsoft.com/office/2018/10/relationships/comments" Target="../comments/modernComment_358_E3146F5D.xml"/><Relationship Id="rId1" Type="http://schemas.openxmlformats.org/officeDocument/2006/relationships/slideLayout" Target="../slideLayouts/slideLayout7.xml"/><Relationship Id="rId6" Type="http://schemas.openxmlformats.org/officeDocument/2006/relationships/hyperlink" Target="mailto:laura.giovati@unipr.it" TargetMode="External"/><Relationship Id="rId11" Type="http://schemas.openxmlformats.org/officeDocument/2006/relationships/hyperlink" Target="mailto:annamaria.buschini@unipr.it" TargetMode="External"/><Relationship Id="rId5" Type="http://schemas.openxmlformats.org/officeDocument/2006/relationships/hyperlink" Target="mailto:cristina.dallabona@unipr.it" TargetMode="External"/><Relationship Id="rId10" Type="http://schemas.openxmlformats.org/officeDocument/2006/relationships/hyperlink" Target="mailto:segreteria.scienze@unipr.it" TargetMode="External"/><Relationship Id="rId4" Type="http://schemas.openxmlformats.org/officeDocument/2006/relationships/hyperlink" Target="about:blank" TargetMode="External"/><Relationship Id="rId9" Type="http://schemas.openxmlformats.org/officeDocument/2006/relationships/hyperlink" Target="mailto:didattica.scvsa@unipr.it" TargetMode="External"/><Relationship Id="rId14" Type="http://schemas.openxmlformats.org/officeDocument/2006/relationships/hyperlink" Target="mailto:ilenia.notaroberto@studenti.unipr.i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hyperlink" Target="about:blank" TargetMode="Externa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38_49ABE03F.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29308"/>
            <a:ext cx="9144000" cy="6916615"/>
          </a:xfrm>
          <a:prstGeom prst="rect">
            <a:avLst/>
          </a:prstGeom>
          <a:solidFill>
            <a:srgbClr val="091B4C"/>
          </a:solidFill>
          <a:ln>
            <a:solidFill>
              <a:srgbClr val="091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dirty="0"/>
          </a:p>
          <a:p>
            <a:pPr algn="ctr"/>
            <a:r>
              <a:rPr lang="it-IT" sz="5400" dirty="0">
                <a:latin typeface="Bison Bold" panose="00000400000000000000" pitchFamily="2" charset="0"/>
              </a:rPr>
              <a:t>WELCOME DAY 2024</a:t>
            </a:r>
          </a:p>
        </p:txBody>
      </p:sp>
      <p:pic>
        <p:nvPicPr>
          <p:cNvPr id="7" name="Immagine 6" descr="Immagine che contiene testo, Carattere, logo, Elementi grafici&#10;&#10;Descrizione generata automaticamente">
            <a:extLst>
              <a:ext uri="{FF2B5EF4-FFF2-40B4-BE49-F238E27FC236}">
                <a16:creationId xmlns:a16="http://schemas.microsoft.com/office/drawing/2014/main" id="{6D99ACAD-3DBA-992E-999D-65AD10E9CCFC}"/>
              </a:ext>
            </a:extLst>
          </p:cNvPr>
          <p:cNvPicPr>
            <a:picLocks noChangeAspect="1"/>
          </p:cNvPicPr>
          <p:nvPr/>
        </p:nvPicPr>
        <p:blipFill>
          <a:blip r:embed="rId3"/>
          <a:stretch>
            <a:fillRect/>
          </a:stretch>
        </p:blipFill>
        <p:spPr>
          <a:xfrm>
            <a:off x="2436552" y="371745"/>
            <a:ext cx="4270895" cy="1617404"/>
          </a:xfrm>
          <a:prstGeom prst="rect">
            <a:avLst/>
          </a:prstGeom>
        </p:spPr>
      </p:pic>
      <p:sp>
        <p:nvSpPr>
          <p:cNvPr id="5" name="CasellaDiTesto 4">
            <a:extLst>
              <a:ext uri="{FF2B5EF4-FFF2-40B4-BE49-F238E27FC236}">
                <a16:creationId xmlns:a16="http://schemas.microsoft.com/office/drawing/2014/main" id="{B8B90306-F886-5E43-E2F0-938DB9A2FDF6}"/>
              </a:ext>
            </a:extLst>
          </p:cNvPr>
          <p:cNvSpPr txBox="1"/>
          <p:nvPr/>
        </p:nvSpPr>
        <p:spPr>
          <a:xfrm>
            <a:off x="540179" y="4093016"/>
            <a:ext cx="8081059" cy="1323439"/>
          </a:xfrm>
          <a:prstGeom prst="rect">
            <a:avLst/>
          </a:prstGeom>
          <a:noFill/>
        </p:spPr>
        <p:txBody>
          <a:bodyPr wrap="none" rtlCol="0">
            <a:spAutoFit/>
          </a:bodyPr>
          <a:lstStyle/>
          <a:p>
            <a:pPr algn="ctr"/>
            <a:r>
              <a:rPr lang="it-IT" sz="4000" dirty="0">
                <a:solidFill>
                  <a:schemeClr val="lt1"/>
                </a:solidFill>
                <a:latin typeface="Bison Bold" panose="00000400000000000000" pitchFamily="2" charset="0"/>
              </a:rPr>
              <a:t>CORSO</a:t>
            </a:r>
            <a:r>
              <a:rPr lang="it-IT" sz="4000" dirty="0"/>
              <a:t> </a:t>
            </a:r>
            <a:r>
              <a:rPr lang="it-IT" sz="4000" dirty="0">
                <a:solidFill>
                  <a:schemeClr val="lt1"/>
                </a:solidFill>
                <a:latin typeface="Bison Bold" panose="00000400000000000000" pitchFamily="2" charset="0"/>
              </a:rPr>
              <a:t>DI LAUREA IN </a:t>
            </a:r>
          </a:p>
          <a:p>
            <a:pPr algn="ctr"/>
            <a:r>
              <a:rPr lang="it-IT" sz="4000" i="1" dirty="0">
                <a:solidFill>
                  <a:srgbClr val="5AC4C4"/>
                </a:solidFill>
                <a:effectLst>
                  <a:outerShdw blurRad="38100" dist="38100" dir="2700000" algn="tl">
                    <a:srgbClr val="000000">
                      <a:alpha val="43137"/>
                    </a:srgbClr>
                  </a:outerShdw>
                </a:effectLst>
                <a:latin typeface="Bison Bold" panose="00000400000000000000" pitchFamily="2" charset="0"/>
              </a:rPr>
              <a:t>SCIENZE BIOMEDICHE TRASLAZIONALI</a:t>
            </a:r>
          </a:p>
        </p:txBody>
      </p:sp>
      <p:sp>
        <p:nvSpPr>
          <p:cNvPr id="6" name="CasellaDiTesto 5">
            <a:extLst>
              <a:ext uri="{FF2B5EF4-FFF2-40B4-BE49-F238E27FC236}">
                <a16:creationId xmlns:a16="http://schemas.microsoft.com/office/drawing/2014/main" id="{38A01BF6-442A-BED5-022A-43E1023677A8}"/>
              </a:ext>
            </a:extLst>
          </p:cNvPr>
          <p:cNvSpPr txBox="1"/>
          <p:nvPr/>
        </p:nvSpPr>
        <p:spPr>
          <a:xfrm>
            <a:off x="2931343" y="6392890"/>
            <a:ext cx="3281312" cy="461665"/>
          </a:xfrm>
          <a:prstGeom prst="rect">
            <a:avLst/>
          </a:prstGeom>
          <a:noFill/>
        </p:spPr>
        <p:txBody>
          <a:bodyPr wrap="square" rtlCol="0">
            <a:spAutoFit/>
          </a:bodyPr>
          <a:lstStyle/>
          <a:p>
            <a:pPr algn="ctr"/>
            <a:r>
              <a:rPr lang="it-IT" sz="2400" dirty="0">
                <a:solidFill>
                  <a:schemeClr val="bg1"/>
                </a:solidFill>
                <a:latin typeface="Bison Bold" panose="00000400000000000000"/>
              </a:rPr>
              <a:t>23 settembre 2024</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clipart, disegno, Arte bambini, Elementi grafici&#10;&#10;Descrizione generata automaticamente">
            <a:extLst>
              <a:ext uri="{FF2B5EF4-FFF2-40B4-BE49-F238E27FC236}">
                <a16:creationId xmlns:a16="http://schemas.microsoft.com/office/drawing/2014/main" id="{ECC4FD1C-B90A-29D3-EA3D-DFDBE791DC49}"/>
              </a:ext>
            </a:extLst>
          </p:cNvPr>
          <p:cNvPicPr>
            <a:picLocks noChangeAspect="1"/>
          </p:cNvPicPr>
          <p:nvPr/>
        </p:nvPicPr>
        <p:blipFill rotWithShape="1">
          <a:blip r:embed="rId3"/>
          <a:srcRect l="30484" t="27527" r="29194" b="27527"/>
          <a:stretch/>
        </p:blipFill>
        <p:spPr>
          <a:xfrm>
            <a:off x="7479323" y="338654"/>
            <a:ext cx="1454766" cy="1216184"/>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332657" y="467930"/>
            <a:ext cx="7552006"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r>
              <a:rPr lang="it-IT" sz="3600" b="1" dirty="0">
                <a:solidFill>
                  <a:schemeClr val="accent1">
                    <a:lumMod val="50000"/>
                  </a:schemeClr>
                </a:solidFill>
              </a:rPr>
              <a:t>CENTRO LINGUISTICO DI ATENEO</a:t>
            </a:r>
          </a:p>
          <a:p>
            <a:r>
              <a:rPr lang="it-IT" sz="3600" b="1" dirty="0">
                <a:solidFill>
                  <a:schemeClr val="accent1">
                    <a:lumMod val="50000"/>
                  </a:schemeClr>
                </a:solidFill>
              </a:rPr>
              <a:t>CORSI DI LINGUA EXTRACURRICOLARI</a:t>
            </a:r>
            <a:endParaRPr lang="it-IT" sz="3600" dirty="0"/>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3" name="CasellaDiTesto 2">
            <a:extLst>
              <a:ext uri="{FF2B5EF4-FFF2-40B4-BE49-F238E27FC236}">
                <a16:creationId xmlns:a16="http://schemas.microsoft.com/office/drawing/2014/main" id="{AA090F1C-61F6-19D7-4267-DDF41CBA3FE9}"/>
              </a:ext>
            </a:extLst>
          </p:cNvPr>
          <p:cNvSpPr txBox="1"/>
          <p:nvPr/>
        </p:nvSpPr>
        <p:spPr>
          <a:xfrm>
            <a:off x="1400172" y="3190897"/>
            <a:ext cx="5927474" cy="677108"/>
          </a:xfrm>
          <a:prstGeom prst="rect">
            <a:avLst/>
          </a:prstGeom>
          <a:noFill/>
        </p:spPr>
        <p:txBody>
          <a:bodyPr wrap="square" rtlCol="0">
            <a:spAutoFit/>
          </a:bodyPr>
          <a:lstStyle/>
          <a:p>
            <a:r>
              <a:rPr lang="it-IT" sz="2000" b="1" dirty="0">
                <a:solidFill>
                  <a:schemeClr val="accent1">
                    <a:lumMod val="50000"/>
                  </a:schemeClr>
                </a:solidFill>
              </a:rPr>
              <a:t>Corsi di lingua extracurricolari: </a:t>
            </a:r>
          </a:p>
          <a:p>
            <a:r>
              <a:rPr lang="it-IT" sz="1800" dirty="0">
                <a:solidFill>
                  <a:schemeClr val="accent1">
                    <a:lumMod val="50000"/>
                  </a:schemeClr>
                </a:solidFill>
                <a:hlinkClick r:id="rId5"/>
              </a:rPr>
              <a:t>https://www.cla.unipr.it/it/corsi/corsi-extracurricolari/232/</a:t>
            </a:r>
            <a:endParaRPr lang="it-IT" sz="1800" dirty="0">
              <a:solidFill>
                <a:schemeClr val="accent1">
                  <a:lumMod val="50000"/>
                </a:schemeClr>
              </a:solidFill>
            </a:endParaRPr>
          </a:p>
        </p:txBody>
      </p:sp>
      <p:sp>
        <p:nvSpPr>
          <p:cNvPr id="4" name="Rettangolo 3">
            <a:extLst>
              <a:ext uri="{FF2B5EF4-FFF2-40B4-BE49-F238E27FC236}">
                <a16:creationId xmlns:a16="http://schemas.microsoft.com/office/drawing/2014/main" id="{40F9DE67-AFB3-D061-4821-7BB31D5D6406}"/>
              </a:ext>
            </a:extLst>
          </p:cNvPr>
          <p:cNvSpPr/>
          <p:nvPr/>
        </p:nvSpPr>
        <p:spPr>
          <a:xfrm>
            <a:off x="383457" y="1748429"/>
            <a:ext cx="7980181" cy="1297342"/>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474772" y="1722332"/>
            <a:ext cx="7778274" cy="1323439"/>
          </a:xfrm>
          <a:prstGeom prst="rect">
            <a:avLst/>
          </a:prstGeom>
          <a:noFill/>
        </p:spPr>
        <p:txBody>
          <a:bodyPr wrap="square" rtlCol="0" anchor="ctr">
            <a:spAutoFit/>
          </a:bodyPr>
          <a:lstStyle/>
          <a:p>
            <a:pPr algn="l"/>
            <a:r>
              <a:rPr lang="it-IT" sz="2000" dirty="0">
                <a:solidFill>
                  <a:schemeClr val="bg1"/>
                </a:solidFill>
              </a:rPr>
              <a:t>Il Centro Linguistico di Ateneo organizza inoltre corsi extracurricolari di diverse lingue e livelli, che possono essere frequentati gratuitamente previa iscrizione.</a:t>
            </a:r>
          </a:p>
          <a:p>
            <a:pPr algn="l"/>
            <a:r>
              <a:rPr lang="it-IT" sz="2000" dirty="0">
                <a:solidFill>
                  <a:schemeClr val="bg1"/>
                </a:solidFill>
              </a:rPr>
              <a:t>L’offerta di corsi pubblicata sul sito del CLA si rinnova periodicamente.</a:t>
            </a:r>
          </a:p>
        </p:txBody>
      </p:sp>
      <p:pic>
        <p:nvPicPr>
          <p:cNvPr id="6" name="Immagine 5">
            <a:extLst>
              <a:ext uri="{FF2B5EF4-FFF2-40B4-BE49-F238E27FC236}">
                <a16:creationId xmlns:a16="http://schemas.microsoft.com/office/drawing/2014/main" id="{BD71D3AF-0EC9-E8AE-C42A-FAA147C2DD51}"/>
              </a:ext>
            </a:extLst>
          </p:cNvPr>
          <p:cNvPicPr>
            <a:picLocks noChangeAspect="1"/>
          </p:cNvPicPr>
          <p:nvPr/>
        </p:nvPicPr>
        <p:blipFill>
          <a:blip r:embed="rId6"/>
          <a:stretch>
            <a:fillRect/>
          </a:stretch>
        </p:blipFill>
        <p:spPr>
          <a:xfrm>
            <a:off x="474772" y="4013428"/>
            <a:ext cx="7888866" cy="1938992"/>
          </a:xfrm>
          <a:prstGeom prst="rect">
            <a:avLst/>
          </a:prstGeom>
        </p:spPr>
      </p:pic>
      <p:sp>
        <p:nvSpPr>
          <p:cNvPr id="2" name="CasellaDiTesto 1">
            <a:extLst>
              <a:ext uri="{FF2B5EF4-FFF2-40B4-BE49-F238E27FC236}">
                <a16:creationId xmlns:a16="http://schemas.microsoft.com/office/drawing/2014/main" id="{38030E2E-00F2-63D5-7BC8-D212F8EAF492}"/>
              </a:ext>
            </a:extLst>
          </p:cNvPr>
          <p:cNvSpPr txBox="1"/>
          <p:nvPr/>
        </p:nvSpPr>
        <p:spPr>
          <a:xfrm>
            <a:off x="507105" y="4034378"/>
            <a:ext cx="7511700" cy="1938992"/>
          </a:xfrm>
          <a:prstGeom prst="rect">
            <a:avLst/>
          </a:prstGeom>
          <a:noFill/>
        </p:spPr>
        <p:txBody>
          <a:bodyPr wrap="square" rtlCol="0">
            <a:spAutoFit/>
          </a:bodyPr>
          <a:lstStyle/>
          <a:p>
            <a:r>
              <a:rPr lang="it-IT" sz="2000" dirty="0">
                <a:solidFill>
                  <a:schemeClr val="bg1"/>
                </a:solidFill>
              </a:rPr>
              <a:t>I corsi di </a:t>
            </a:r>
            <a:r>
              <a:rPr lang="it-IT" sz="2000" b="1" dirty="0">
                <a:solidFill>
                  <a:schemeClr val="bg1"/>
                </a:solidFill>
              </a:rPr>
              <a:t>francese</a:t>
            </a:r>
            <a:r>
              <a:rPr lang="it-IT" sz="2000" dirty="0">
                <a:solidFill>
                  <a:schemeClr val="bg1"/>
                </a:solidFill>
              </a:rPr>
              <a:t>,</a:t>
            </a:r>
            <a:r>
              <a:rPr lang="it-IT" sz="2000" b="1" dirty="0">
                <a:solidFill>
                  <a:schemeClr val="bg1"/>
                </a:solidFill>
              </a:rPr>
              <a:t> inglese</a:t>
            </a:r>
            <a:r>
              <a:rPr lang="it-IT" sz="2000" dirty="0">
                <a:solidFill>
                  <a:schemeClr val="bg1"/>
                </a:solidFill>
              </a:rPr>
              <a:t>, </a:t>
            </a:r>
            <a:r>
              <a:rPr lang="it-IT" sz="2000" b="1" dirty="0">
                <a:solidFill>
                  <a:schemeClr val="bg1"/>
                </a:solidFill>
              </a:rPr>
              <a:t>portoghese</a:t>
            </a:r>
            <a:r>
              <a:rPr lang="it-IT" sz="2000" dirty="0">
                <a:solidFill>
                  <a:schemeClr val="bg1"/>
                </a:solidFill>
              </a:rPr>
              <a:t>, </a:t>
            </a:r>
            <a:r>
              <a:rPr lang="it-IT" sz="2000" b="1" dirty="0">
                <a:solidFill>
                  <a:schemeClr val="bg1"/>
                </a:solidFill>
              </a:rPr>
              <a:t>spagnolo </a:t>
            </a:r>
            <a:r>
              <a:rPr lang="it-IT" sz="2000" dirty="0">
                <a:solidFill>
                  <a:schemeClr val="bg1"/>
                </a:solidFill>
              </a:rPr>
              <a:t>e </a:t>
            </a:r>
            <a:r>
              <a:rPr lang="it-IT" sz="2000" b="1" dirty="0">
                <a:solidFill>
                  <a:schemeClr val="bg1"/>
                </a:solidFill>
              </a:rPr>
              <a:t>tedesco </a:t>
            </a:r>
            <a:r>
              <a:rPr lang="it-IT" sz="2000" dirty="0">
                <a:solidFill>
                  <a:schemeClr val="bg1"/>
                </a:solidFill>
              </a:rPr>
              <a:t>sono utili anche in preparazione al Language Placement Test di Ateneo per la mobilità internazionale.</a:t>
            </a:r>
          </a:p>
          <a:p>
            <a:endParaRPr lang="it-IT" sz="2000" dirty="0">
              <a:solidFill>
                <a:schemeClr val="bg1"/>
              </a:solidFill>
            </a:endParaRPr>
          </a:p>
          <a:p>
            <a:r>
              <a:rPr lang="it-IT" sz="2000" dirty="0">
                <a:solidFill>
                  <a:schemeClr val="bg1"/>
                </a:solidFill>
              </a:rPr>
              <a:t>Oltre a questi, sono frequentemente proposti corsi di </a:t>
            </a:r>
            <a:r>
              <a:rPr lang="it-IT" sz="2000" b="1" dirty="0">
                <a:solidFill>
                  <a:schemeClr val="bg1"/>
                </a:solidFill>
              </a:rPr>
              <a:t>arabo</a:t>
            </a:r>
            <a:r>
              <a:rPr lang="it-IT" sz="2000" dirty="0">
                <a:solidFill>
                  <a:schemeClr val="bg1"/>
                </a:solidFill>
              </a:rPr>
              <a:t>,</a:t>
            </a:r>
            <a:r>
              <a:rPr lang="it-IT" sz="2000" b="1" dirty="0">
                <a:solidFill>
                  <a:schemeClr val="bg1"/>
                </a:solidFill>
              </a:rPr>
              <a:t> cinese</a:t>
            </a:r>
            <a:r>
              <a:rPr lang="it-IT" sz="2000" dirty="0">
                <a:solidFill>
                  <a:schemeClr val="bg1"/>
                </a:solidFill>
              </a:rPr>
              <a:t>,</a:t>
            </a:r>
            <a:r>
              <a:rPr lang="it-IT" sz="2000" b="1" dirty="0">
                <a:solidFill>
                  <a:schemeClr val="bg1"/>
                </a:solidFill>
              </a:rPr>
              <a:t> giapponese </a:t>
            </a:r>
            <a:r>
              <a:rPr lang="it-IT" sz="2000" dirty="0">
                <a:solidFill>
                  <a:schemeClr val="bg1"/>
                </a:solidFill>
              </a:rPr>
              <a:t>e</a:t>
            </a:r>
            <a:r>
              <a:rPr lang="it-IT" sz="2000" b="1" dirty="0">
                <a:solidFill>
                  <a:schemeClr val="bg1"/>
                </a:solidFill>
              </a:rPr>
              <a:t> russo</a:t>
            </a:r>
            <a:r>
              <a:rPr lang="it-IT" sz="2000" dirty="0">
                <a:solidFill>
                  <a:schemeClr val="bg1"/>
                </a:solidFill>
              </a:rPr>
              <a:t>.</a:t>
            </a:r>
          </a:p>
        </p:txBody>
      </p:sp>
    </p:spTree>
    <p:extLst>
      <p:ext uri="{BB962C8B-B14F-4D97-AF65-F5344CB8AC3E}">
        <p14:creationId xmlns:p14="http://schemas.microsoft.com/office/powerpoint/2010/main" val="207451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persona, sport, vestiti, Uniforme sportiva&#10;&#10;Descrizione generata automaticamente">
            <a:extLst>
              <a:ext uri="{FF2B5EF4-FFF2-40B4-BE49-F238E27FC236}">
                <a16:creationId xmlns:a16="http://schemas.microsoft.com/office/drawing/2014/main" id="{5A9A3517-4ECB-1D9A-4725-8EDEB603E1A5}"/>
              </a:ext>
            </a:extLst>
          </p:cNvPr>
          <p:cNvPicPr>
            <a:picLocks noChangeAspect="1"/>
          </p:cNvPicPr>
          <p:nvPr/>
        </p:nvPicPr>
        <p:blipFill rotWithShape="1">
          <a:blip r:embed="rId3"/>
          <a:srcRect r="26870"/>
          <a:stretch/>
        </p:blipFill>
        <p:spPr>
          <a:xfrm>
            <a:off x="5364808" y="1467486"/>
            <a:ext cx="2764691" cy="2836118"/>
          </a:xfrm>
          <a:prstGeom prst="rect">
            <a:avLst/>
          </a:prstGeom>
        </p:spPr>
      </p:pic>
      <p:pic>
        <p:nvPicPr>
          <p:cNvPr id="15" name="Immagine 14" descr="Immagine che contiene persona, Viso umano, sport, vestiti&#10;&#10;Descrizione generata automaticamente">
            <a:extLst>
              <a:ext uri="{FF2B5EF4-FFF2-40B4-BE49-F238E27FC236}">
                <a16:creationId xmlns:a16="http://schemas.microsoft.com/office/drawing/2014/main" id="{C89C4AC5-30F2-1B40-5BC2-CA010F16A5DD}"/>
              </a:ext>
            </a:extLst>
          </p:cNvPr>
          <p:cNvPicPr>
            <a:picLocks noChangeAspect="1"/>
          </p:cNvPicPr>
          <p:nvPr/>
        </p:nvPicPr>
        <p:blipFill rotWithShape="1">
          <a:blip r:embed="rId4"/>
          <a:srcRect t="748" r="12098" b="-748"/>
          <a:stretch/>
        </p:blipFill>
        <p:spPr>
          <a:xfrm>
            <a:off x="6521700" y="3889327"/>
            <a:ext cx="2622300" cy="2237413"/>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64686" y="249947"/>
            <a:ext cx="9024650"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cap="all" dirty="0">
                <a:solidFill>
                  <a:srgbClr val="091B4C"/>
                </a:solidFill>
              </a:rPr>
              <a:t>Crediti formativi per attività culturali, </a:t>
            </a:r>
          </a:p>
          <a:p>
            <a:r>
              <a:rPr lang="it-IT" sz="3600" b="1" cap="all" dirty="0">
                <a:solidFill>
                  <a:srgbClr val="091B4C"/>
                </a:solidFill>
              </a:rPr>
              <a:t>artistiche, sociali e sportive</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2" name="Rettangolo 1">
            <a:extLst>
              <a:ext uri="{FF2B5EF4-FFF2-40B4-BE49-F238E27FC236}">
                <a16:creationId xmlns:a16="http://schemas.microsoft.com/office/drawing/2014/main" id="{FCE22008-DCC8-1FE6-9130-7039AA80E721}"/>
              </a:ext>
            </a:extLst>
          </p:cNvPr>
          <p:cNvSpPr/>
          <p:nvPr/>
        </p:nvSpPr>
        <p:spPr>
          <a:xfrm>
            <a:off x="350013" y="1486227"/>
            <a:ext cx="5567536" cy="4640513"/>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574935" y="1496584"/>
            <a:ext cx="5117691" cy="4308872"/>
          </a:xfrm>
          <a:prstGeom prst="rect">
            <a:avLst/>
          </a:prstGeom>
          <a:noFill/>
        </p:spPr>
        <p:txBody>
          <a:bodyPr wrap="square" rtlCol="0">
            <a:spAutoFit/>
          </a:bodyPr>
          <a:lstStyle/>
          <a:p>
            <a:r>
              <a:rPr lang="it-IT" dirty="0">
                <a:solidFill>
                  <a:schemeClr val="bg1"/>
                </a:solidFill>
              </a:rPr>
              <a:t>L’Ateneo riconosce, alle studentesse e agli studenti dei corsi di studio che ne fanno richiesta, </a:t>
            </a:r>
          </a:p>
          <a:p>
            <a:r>
              <a:rPr lang="it-IT" b="1" dirty="0">
                <a:solidFill>
                  <a:schemeClr val="bg1"/>
                </a:solidFill>
              </a:rPr>
              <a:t>crediti formativi universitari </a:t>
            </a:r>
            <a:r>
              <a:rPr lang="it-IT" dirty="0">
                <a:solidFill>
                  <a:schemeClr val="bg1"/>
                </a:solidFill>
              </a:rPr>
              <a:t>per le attività di libera partecipazione svolte in ambito </a:t>
            </a:r>
          </a:p>
          <a:p>
            <a:r>
              <a:rPr lang="it-IT" b="1" dirty="0">
                <a:solidFill>
                  <a:schemeClr val="bg1"/>
                </a:solidFill>
              </a:rPr>
              <a:t>sportivo, culturale, sociale</a:t>
            </a:r>
            <a:endParaRPr lang="it-IT" dirty="0">
              <a:solidFill>
                <a:schemeClr val="bg1"/>
              </a:solidFill>
            </a:endParaRPr>
          </a:p>
          <a:p>
            <a:endParaRPr lang="it-IT" dirty="0">
              <a:solidFill>
                <a:schemeClr val="bg1"/>
              </a:solidFill>
            </a:endParaRPr>
          </a:p>
          <a:p>
            <a:r>
              <a:rPr lang="it-IT" b="1" dirty="0">
                <a:solidFill>
                  <a:schemeClr val="bg1"/>
                </a:solidFill>
              </a:rPr>
              <a:t>6 CFU RICONOSCIUTI</a:t>
            </a:r>
          </a:p>
          <a:p>
            <a:endParaRPr lang="it-IT" b="1" dirty="0">
              <a:solidFill>
                <a:schemeClr val="bg1"/>
              </a:solidFill>
            </a:endParaRPr>
          </a:p>
          <a:p>
            <a:r>
              <a:rPr lang="it-IT" b="1" dirty="0">
                <a:solidFill>
                  <a:schemeClr val="bg1"/>
                </a:solidFill>
              </a:rPr>
              <a:t>INFO:</a:t>
            </a:r>
          </a:p>
          <a:p>
            <a:r>
              <a:rPr lang="it-IT" sz="1600" dirty="0">
                <a:solidFill>
                  <a:schemeClr val="bg1"/>
                </a:solidFill>
              </a:rPr>
              <a:t>•    </a:t>
            </a:r>
            <a:r>
              <a:rPr lang="it-IT" sz="1600" b="1" dirty="0">
                <a:solidFill>
                  <a:schemeClr val="bg1"/>
                </a:solidFill>
              </a:rPr>
              <a:t>CUS PARMA </a:t>
            </a:r>
            <a:r>
              <a:rPr lang="it-IT" sz="1600" dirty="0">
                <a:solidFill>
                  <a:schemeClr val="bg1"/>
                </a:solidFill>
              </a:rPr>
              <a:t>per i crediti in ambito sportivo: </a:t>
            </a:r>
          </a:p>
          <a:p>
            <a:pPr lvl="1"/>
            <a:r>
              <a:rPr lang="it-IT" sz="1600" b="1" dirty="0">
                <a:solidFill>
                  <a:schemeClr val="bg1"/>
                </a:solidFill>
              </a:rPr>
              <a:t>creditisportiviunipr@cusparma.it</a:t>
            </a:r>
          </a:p>
          <a:p>
            <a:r>
              <a:rPr lang="it-IT" sz="1600" dirty="0">
                <a:solidFill>
                  <a:schemeClr val="bg1"/>
                </a:solidFill>
              </a:rPr>
              <a:t>•    </a:t>
            </a:r>
            <a:r>
              <a:rPr lang="it-IT" sz="1600" b="1" dirty="0">
                <a:solidFill>
                  <a:schemeClr val="bg1"/>
                </a:solidFill>
              </a:rPr>
              <a:t>CAPAS</a:t>
            </a:r>
            <a:r>
              <a:rPr lang="it-IT" sz="1600" dirty="0">
                <a:solidFill>
                  <a:schemeClr val="bg1"/>
                </a:solidFill>
              </a:rPr>
              <a:t> per i crediti in ambito artistico culturale: </a:t>
            </a:r>
          </a:p>
          <a:p>
            <a:pPr lvl="1"/>
            <a:r>
              <a:rPr lang="it-IT" sz="1600" b="1" dirty="0">
                <a:solidFill>
                  <a:schemeClr val="bg1"/>
                </a:solidFill>
              </a:rPr>
              <a:t>capas@unipr.it</a:t>
            </a:r>
          </a:p>
          <a:p>
            <a:r>
              <a:rPr lang="it-IT" sz="1600" dirty="0">
                <a:solidFill>
                  <a:schemeClr val="bg1"/>
                </a:solidFill>
              </a:rPr>
              <a:t>•   </a:t>
            </a:r>
            <a:r>
              <a:rPr lang="it-IT" sz="1600" b="1" dirty="0">
                <a:solidFill>
                  <a:schemeClr val="bg1"/>
                </a:solidFill>
              </a:rPr>
              <a:t> CSV Emilia </a:t>
            </a:r>
            <a:r>
              <a:rPr lang="it-IT" sz="1600" dirty="0">
                <a:solidFill>
                  <a:schemeClr val="bg1"/>
                </a:solidFill>
              </a:rPr>
              <a:t>per i crediti in ambito sociale acquisiti tramite i Laboratori di partecipazione sociale</a:t>
            </a:r>
          </a:p>
          <a:p>
            <a:r>
              <a:rPr lang="it-IT" sz="1600" b="1" dirty="0">
                <a:solidFill>
                  <a:schemeClr val="bg1"/>
                </a:solidFill>
              </a:rPr>
              <a:t>          info@csvemilia.it	</a:t>
            </a:r>
          </a:p>
        </p:txBody>
      </p:sp>
    </p:spTree>
    <p:extLst>
      <p:ext uri="{BB962C8B-B14F-4D97-AF65-F5344CB8AC3E}">
        <p14:creationId xmlns:p14="http://schemas.microsoft.com/office/powerpoint/2010/main" val="194950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
                                            <p:txEl>
                                              <p:pRg st="11" end="11"/>
                                            </p:txEl>
                                          </p:spTgt>
                                        </p:tgtEl>
                                        <p:attrNameLst>
                                          <p:attrName>style.visibility</p:attrName>
                                        </p:attrNameLst>
                                      </p:cBhvr>
                                      <p:to>
                                        <p:strVal val="visible"/>
                                      </p:to>
                                    </p:set>
                                    <p:anim calcmode="lin" valueType="num">
                                      <p:cBhvr additive="base">
                                        <p:cTn id="61"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 calcmode="lin" valueType="num">
                                      <p:cBhvr additive="base">
                                        <p:cTn id="67"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33823" y="377714"/>
            <a:ext cx="4657172"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600" b="1" dirty="0">
                <a:solidFill>
                  <a:srgbClr val="091B4C"/>
                </a:solidFill>
              </a:rPr>
              <a:t>ASSISTENZA SANITARIA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2" name="Rettangolo 1">
            <a:extLst>
              <a:ext uri="{FF2B5EF4-FFF2-40B4-BE49-F238E27FC236}">
                <a16:creationId xmlns:a16="http://schemas.microsoft.com/office/drawing/2014/main" id="{A1A064AE-CC92-84CC-6094-978139FC9276}"/>
              </a:ext>
            </a:extLst>
          </p:cNvPr>
          <p:cNvSpPr/>
          <p:nvPr/>
        </p:nvSpPr>
        <p:spPr>
          <a:xfrm>
            <a:off x="322200" y="1128999"/>
            <a:ext cx="6403065" cy="4916755"/>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448692" y="1389849"/>
            <a:ext cx="6091085" cy="4293483"/>
          </a:xfrm>
          <a:prstGeom prst="rect">
            <a:avLst/>
          </a:prstGeom>
          <a:noFill/>
        </p:spPr>
        <p:txBody>
          <a:bodyPr wrap="square" rtlCol="0">
            <a:spAutoFit/>
          </a:bodyPr>
          <a:lstStyle/>
          <a:p>
            <a:r>
              <a:rPr lang="it-IT" sz="2100" b="1" i="0" dirty="0">
                <a:solidFill>
                  <a:schemeClr val="bg1"/>
                </a:solidFill>
                <a:effectLst/>
              </a:rPr>
              <a:t>Gli studenti e le studentesse</a:t>
            </a:r>
            <a:r>
              <a:rPr lang="it-IT" sz="2100" b="0" i="0" dirty="0">
                <a:solidFill>
                  <a:schemeClr val="bg1"/>
                </a:solidFill>
                <a:effectLst/>
              </a:rPr>
              <a:t> </a:t>
            </a:r>
            <a:r>
              <a:rPr lang="it-IT" sz="2100" b="1" i="0" dirty="0">
                <a:solidFill>
                  <a:schemeClr val="bg1"/>
                </a:solidFill>
                <a:effectLst/>
              </a:rPr>
              <a:t>fuori sede</a:t>
            </a:r>
            <a:r>
              <a:rPr lang="it-IT" sz="2100" b="0" i="0" dirty="0">
                <a:solidFill>
                  <a:schemeClr val="bg1"/>
                </a:solidFill>
                <a:effectLst/>
              </a:rPr>
              <a:t> </a:t>
            </a:r>
          </a:p>
          <a:p>
            <a:r>
              <a:rPr lang="it-IT" sz="2100" b="0" i="0" dirty="0">
                <a:solidFill>
                  <a:schemeClr val="bg1"/>
                </a:solidFill>
                <a:effectLst/>
              </a:rPr>
              <a:t>dell’Università di Parma che non abbiano optato per la scelta del medico di medicina generale a Parma e che abbiano bisogno di assistenza sanitaria di base possono </a:t>
            </a:r>
          </a:p>
          <a:p>
            <a:endParaRPr lang="it-IT" sz="2100" b="0" i="0" dirty="0">
              <a:solidFill>
                <a:schemeClr val="bg1"/>
              </a:solidFill>
              <a:effectLst/>
            </a:endParaRPr>
          </a:p>
          <a:p>
            <a:r>
              <a:rPr lang="it-IT" sz="2100" b="1" i="0" dirty="0">
                <a:solidFill>
                  <a:schemeClr val="bg1"/>
                </a:solidFill>
                <a:effectLst/>
              </a:rPr>
              <a:t>       rivolgersi</a:t>
            </a:r>
            <a:r>
              <a:rPr lang="it-IT" sz="2100" b="0" i="0" dirty="0">
                <a:solidFill>
                  <a:schemeClr val="bg1"/>
                </a:solidFill>
                <a:effectLst/>
              </a:rPr>
              <a:t> </a:t>
            </a:r>
            <a:r>
              <a:rPr lang="it-IT" sz="2100" b="1" i="0" dirty="0">
                <a:solidFill>
                  <a:schemeClr val="bg1"/>
                </a:solidFill>
                <a:effectLst/>
              </a:rPr>
              <a:t>gratuitamente</a:t>
            </a:r>
            <a:r>
              <a:rPr lang="it-IT" sz="2100" b="0" i="0" dirty="0">
                <a:solidFill>
                  <a:schemeClr val="bg1"/>
                </a:solidFill>
                <a:effectLst/>
              </a:rPr>
              <a:t> </a:t>
            </a:r>
            <a:r>
              <a:rPr lang="it-IT" sz="2100" b="1" i="0" dirty="0">
                <a:solidFill>
                  <a:schemeClr val="bg1"/>
                </a:solidFill>
                <a:effectLst/>
              </a:rPr>
              <a:t>a un elenco di medici di medicina generale del Distretto di Parma, per prestazioni sanitarie contingenti e non urgenti</a:t>
            </a:r>
            <a:r>
              <a:rPr lang="it-IT" sz="2100" b="0" i="0" dirty="0">
                <a:solidFill>
                  <a:schemeClr val="bg1"/>
                </a:solidFill>
                <a:effectLst/>
              </a:rPr>
              <a:t>.</a:t>
            </a:r>
            <a:r>
              <a:rPr lang="it-IT" sz="2100" b="1" dirty="0">
                <a:solidFill>
                  <a:schemeClr val="bg1"/>
                </a:solidFill>
              </a:rPr>
              <a:t> </a:t>
            </a:r>
          </a:p>
          <a:p>
            <a:endParaRPr lang="it-IT" sz="2100" b="1" dirty="0">
              <a:solidFill>
                <a:schemeClr val="bg1"/>
              </a:solidFill>
            </a:endParaRPr>
          </a:p>
          <a:p>
            <a:endParaRPr lang="it-IT" sz="2100" b="1" dirty="0">
              <a:solidFill>
                <a:schemeClr val="bg1"/>
              </a:solidFill>
            </a:endParaRPr>
          </a:p>
          <a:p>
            <a:r>
              <a:rPr lang="it-IT" sz="2100" b="1" dirty="0">
                <a:solidFill>
                  <a:schemeClr val="bg1"/>
                </a:solidFill>
              </a:rPr>
              <a:t>Elenco medici di medicina generale convenzionati:</a:t>
            </a:r>
          </a:p>
          <a:p>
            <a:r>
              <a:rPr lang="it-IT" sz="2100" b="1" dirty="0">
                <a:solidFill>
                  <a:schemeClr val="bg1"/>
                </a:solidFill>
                <a:hlinkClick r:id="rId4">
                  <a:extLst>
                    <a:ext uri="{A12FA001-AC4F-418D-AE19-62706E023703}">
                      <ahyp:hlinkClr xmlns:ahyp="http://schemas.microsoft.com/office/drawing/2018/hyperlinkcolor" val="tx"/>
                    </a:ext>
                  </a:extLst>
                </a:hlinkClick>
              </a:rPr>
              <a:t>www.unipr.it/assistenza-sanitaria</a:t>
            </a:r>
            <a:r>
              <a:rPr lang="it-IT" sz="2100" b="1" dirty="0">
                <a:solidFill>
                  <a:schemeClr val="bg1"/>
                </a:solidFill>
              </a:rPr>
              <a:t> </a:t>
            </a:r>
          </a:p>
        </p:txBody>
      </p:sp>
      <p:sp>
        <p:nvSpPr>
          <p:cNvPr id="3" name="Freccia a destra 2">
            <a:extLst>
              <a:ext uri="{FF2B5EF4-FFF2-40B4-BE49-F238E27FC236}">
                <a16:creationId xmlns:a16="http://schemas.microsoft.com/office/drawing/2014/main" id="{D4A3E03C-9143-1878-D073-99DB1F789BA8}"/>
              </a:ext>
            </a:extLst>
          </p:cNvPr>
          <p:cNvSpPr/>
          <p:nvPr/>
        </p:nvSpPr>
        <p:spPr>
          <a:xfrm>
            <a:off x="484431" y="3373570"/>
            <a:ext cx="412955" cy="235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simbolo, logo, clipart, Elementi grafici&#10;&#10;Descrizione generata automaticamente">
            <a:extLst>
              <a:ext uri="{FF2B5EF4-FFF2-40B4-BE49-F238E27FC236}">
                <a16:creationId xmlns:a16="http://schemas.microsoft.com/office/drawing/2014/main" id="{0471A99D-12C6-99C7-B912-74D9BBD415FF}"/>
              </a:ext>
            </a:extLst>
          </p:cNvPr>
          <p:cNvPicPr>
            <a:picLocks noChangeAspect="1"/>
          </p:cNvPicPr>
          <p:nvPr/>
        </p:nvPicPr>
        <p:blipFill rotWithShape="1">
          <a:blip r:embed="rId5"/>
          <a:srcRect l="33871" t="20266" r="36130" b="29032"/>
          <a:stretch/>
        </p:blipFill>
        <p:spPr>
          <a:xfrm>
            <a:off x="6987348" y="1647736"/>
            <a:ext cx="2039421" cy="2585051"/>
          </a:xfrm>
          <a:prstGeom prst="rect">
            <a:avLst/>
          </a:prstGeom>
        </p:spPr>
      </p:pic>
    </p:spTree>
    <p:extLst>
      <p:ext uri="{BB962C8B-B14F-4D97-AF65-F5344CB8AC3E}">
        <p14:creationId xmlns:p14="http://schemas.microsoft.com/office/powerpoint/2010/main" val="415964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23698" y="305191"/>
            <a:ext cx="8896603"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dirty="0">
                <a:solidFill>
                  <a:schemeClr val="accent1">
                    <a:lumMod val="50000"/>
                  </a:schemeClr>
                </a:solidFill>
              </a:rPr>
              <a:t>PACCHETTO </a:t>
            </a:r>
            <a:r>
              <a:rPr lang="it-IT" sz="3600" b="1" i="1" dirty="0">
                <a:solidFill>
                  <a:schemeClr val="accent1">
                    <a:lumMod val="50000"/>
                  </a:schemeClr>
                </a:solidFill>
              </a:rPr>
              <a:t>VIVERE PARMA</a:t>
            </a:r>
          </a:p>
          <a:p>
            <a:r>
              <a:rPr lang="it-IT" sz="3600" b="1" dirty="0">
                <a:solidFill>
                  <a:schemeClr val="accent1">
                    <a:lumMod val="50000"/>
                  </a:schemeClr>
                </a:solidFill>
              </a:rPr>
              <a:t>E AGEVOLAZIONI PER LA VITA UNIVERSITARIA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14" name="Immagine 13" descr="Immagine che contiene vestiti, aria aperta, persona, calzature&#10;&#10;Descrizione generata automaticamente">
            <a:extLst>
              <a:ext uri="{FF2B5EF4-FFF2-40B4-BE49-F238E27FC236}">
                <a16:creationId xmlns:a16="http://schemas.microsoft.com/office/drawing/2014/main" id="{910BD92A-E2B4-2238-B1A1-57B5921FA135}"/>
              </a:ext>
            </a:extLst>
          </p:cNvPr>
          <p:cNvPicPr>
            <a:picLocks noChangeAspect="1"/>
          </p:cNvPicPr>
          <p:nvPr/>
        </p:nvPicPr>
        <p:blipFill>
          <a:blip r:embed="rId4"/>
          <a:stretch>
            <a:fillRect/>
          </a:stretch>
        </p:blipFill>
        <p:spPr>
          <a:xfrm>
            <a:off x="6002593" y="1420062"/>
            <a:ext cx="3141407" cy="4483510"/>
          </a:xfrm>
          <a:prstGeom prst="rect">
            <a:avLst/>
          </a:prstGeom>
        </p:spPr>
      </p:pic>
      <p:sp>
        <p:nvSpPr>
          <p:cNvPr id="2" name="Rettangolo 1">
            <a:extLst>
              <a:ext uri="{FF2B5EF4-FFF2-40B4-BE49-F238E27FC236}">
                <a16:creationId xmlns:a16="http://schemas.microsoft.com/office/drawing/2014/main" id="{8E9EB4C7-0F47-7704-42FA-2581AAC31E29}"/>
              </a:ext>
            </a:extLst>
          </p:cNvPr>
          <p:cNvSpPr/>
          <p:nvPr/>
        </p:nvSpPr>
        <p:spPr>
          <a:xfrm>
            <a:off x="254898" y="1805704"/>
            <a:ext cx="5976453" cy="3486268"/>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366556" y="1752656"/>
            <a:ext cx="5753135" cy="3170099"/>
          </a:xfrm>
          <a:prstGeom prst="rect">
            <a:avLst/>
          </a:prstGeom>
          <a:noFill/>
        </p:spPr>
        <p:txBody>
          <a:bodyPr wrap="square" rtlCol="0">
            <a:spAutoFit/>
          </a:bodyPr>
          <a:lstStyle/>
          <a:p>
            <a:endParaRPr lang="it-IT" sz="2000" b="1" dirty="0">
              <a:solidFill>
                <a:schemeClr val="bg1"/>
              </a:solidFill>
            </a:endParaRPr>
          </a:p>
          <a:p>
            <a:r>
              <a:rPr lang="it-IT" sz="2000" b="1" dirty="0">
                <a:solidFill>
                  <a:schemeClr val="bg1"/>
                </a:solidFill>
              </a:rPr>
              <a:t>Il pacchetto Vivere Parma prevede una serie di appuntamenti ed eventi, a prezzo agevolato, nel corso dell’anno accademico 24/25 organizzati in collaborazione con realtà del territorio:</a:t>
            </a:r>
          </a:p>
          <a:p>
            <a:endParaRPr lang="it-IT" sz="2000" b="1" dirty="0">
              <a:solidFill>
                <a:schemeClr val="bg1"/>
              </a:solidFill>
            </a:endParaRPr>
          </a:p>
          <a:p>
            <a:r>
              <a:rPr lang="it-IT" sz="2000" b="1" dirty="0">
                <a:solidFill>
                  <a:schemeClr val="bg1"/>
                </a:solidFill>
              </a:rPr>
              <a:t>Teatro Regio, Zebre Parma, Parma calcio, Teatro Due, Fondazione Toscanini, Teatro al Parco, </a:t>
            </a:r>
            <a:r>
              <a:rPr lang="it-IT" sz="2000" b="1" dirty="0" err="1">
                <a:solidFill>
                  <a:schemeClr val="bg1"/>
                </a:solidFill>
              </a:rPr>
              <a:t>Archeovea</a:t>
            </a:r>
            <a:r>
              <a:rPr lang="it-IT" sz="2000" b="1" dirty="0">
                <a:solidFill>
                  <a:schemeClr val="bg1"/>
                </a:solidFill>
              </a:rPr>
              <a:t>.</a:t>
            </a:r>
          </a:p>
          <a:p>
            <a:endParaRPr lang="it-IT" sz="2000" b="1" dirty="0">
              <a:solidFill>
                <a:schemeClr val="bg1"/>
              </a:solidFill>
            </a:endParaRPr>
          </a:p>
          <a:p>
            <a:r>
              <a:rPr lang="it-IT" sz="2000" b="1" dirty="0">
                <a:solidFill>
                  <a:schemeClr val="bg1"/>
                </a:solidFill>
              </a:rPr>
              <a:t>Calendario completo su </a:t>
            </a:r>
            <a:r>
              <a:rPr lang="it-IT" sz="2000" b="1" dirty="0">
                <a:solidFill>
                  <a:schemeClr val="bg1"/>
                </a:solidFill>
                <a:hlinkClick r:id="rId5"/>
              </a:rPr>
              <a:t>www.unipr.it/vivere-parma</a:t>
            </a:r>
            <a:endParaRPr lang="it-IT" sz="2000" b="1" dirty="0">
              <a:solidFill>
                <a:schemeClr val="bg1"/>
              </a:solidFill>
            </a:endParaRPr>
          </a:p>
        </p:txBody>
      </p:sp>
    </p:spTree>
    <p:extLst>
      <p:ext uri="{BB962C8B-B14F-4D97-AF65-F5344CB8AC3E}">
        <p14:creationId xmlns:p14="http://schemas.microsoft.com/office/powerpoint/2010/main" val="364808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23698" y="305191"/>
            <a:ext cx="8896603"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dirty="0">
                <a:solidFill>
                  <a:schemeClr val="accent1">
                    <a:lumMod val="50000"/>
                  </a:schemeClr>
                </a:solidFill>
              </a:rPr>
              <a:t>PACCHETTO </a:t>
            </a:r>
            <a:r>
              <a:rPr lang="it-IT" sz="3600" b="1" i="1" dirty="0">
                <a:solidFill>
                  <a:schemeClr val="accent1">
                    <a:lumMod val="50000"/>
                  </a:schemeClr>
                </a:solidFill>
              </a:rPr>
              <a:t>VIVERE PARMA</a:t>
            </a:r>
          </a:p>
          <a:p>
            <a:r>
              <a:rPr lang="it-IT" sz="3600" b="1" dirty="0">
                <a:solidFill>
                  <a:schemeClr val="accent1">
                    <a:lumMod val="50000"/>
                  </a:schemeClr>
                </a:solidFill>
              </a:rPr>
              <a:t>E AGEVOLAZIONI PER LA VITA UNIVERSITARIA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14" name="Immagine 13" descr="Immagine che contiene vestiti, aria aperta, persona, calzature&#10;&#10;Descrizione generata automaticamente">
            <a:extLst>
              <a:ext uri="{FF2B5EF4-FFF2-40B4-BE49-F238E27FC236}">
                <a16:creationId xmlns:a16="http://schemas.microsoft.com/office/drawing/2014/main" id="{910BD92A-E2B4-2238-B1A1-57B5921FA135}"/>
              </a:ext>
            </a:extLst>
          </p:cNvPr>
          <p:cNvPicPr>
            <a:picLocks noChangeAspect="1"/>
          </p:cNvPicPr>
          <p:nvPr/>
        </p:nvPicPr>
        <p:blipFill>
          <a:blip r:embed="rId4"/>
          <a:stretch>
            <a:fillRect/>
          </a:stretch>
        </p:blipFill>
        <p:spPr>
          <a:xfrm>
            <a:off x="6002593" y="1420062"/>
            <a:ext cx="3141407" cy="4483510"/>
          </a:xfrm>
          <a:prstGeom prst="rect">
            <a:avLst/>
          </a:prstGeom>
        </p:spPr>
      </p:pic>
      <p:sp>
        <p:nvSpPr>
          <p:cNvPr id="2" name="Rettangolo 1">
            <a:extLst>
              <a:ext uri="{FF2B5EF4-FFF2-40B4-BE49-F238E27FC236}">
                <a16:creationId xmlns:a16="http://schemas.microsoft.com/office/drawing/2014/main" id="{8E9EB4C7-0F47-7704-42FA-2581AAC31E29}"/>
              </a:ext>
            </a:extLst>
          </p:cNvPr>
          <p:cNvSpPr/>
          <p:nvPr/>
        </p:nvSpPr>
        <p:spPr>
          <a:xfrm>
            <a:off x="254898" y="1586359"/>
            <a:ext cx="5976453" cy="4150916"/>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366556" y="1752656"/>
            <a:ext cx="5753135" cy="3785652"/>
          </a:xfrm>
          <a:prstGeom prst="rect">
            <a:avLst/>
          </a:prstGeom>
          <a:noFill/>
        </p:spPr>
        <p:txBody>
          <a:bodyPr wrap="square" rtlCol="0">
            <a:spAutoFit/>
          </a:bodyPr>
          <a:lstStyle/>
          <a:p>
            <a:r>
              <a:rPr lang="it-IT" sz="2000" b="1" dirty="0">
                <a:solidFill>
                  <a:schemeClr val="bg1"/>
                </a:solidFill>
              </a:rPr>
              <a:t>Agevolazioni per la mobilità urbana (abbonamenti bus scontati nelle sedi di Parma e Piacenza)</a:t>
            </a:r>
          </a:p>
          <a:p>
            <a:r>
              <a:rPr lang="it-IT" sz="2000" dirty="0">
                <a:solidFill>
                  <a:schemeClr val="bg1"/>
                </a:solidFill>
                <a:hlinkClick r:id="rId5">
                  <a:extLst>
                    <a:ext uri="{A12FA001-AC4F-418D-AE19-62706E023703}">
                      <ahyp:hlinkClr xmlns:ahyp="http://schemas.microsoft.com/office/drawing/2018/hyperlinkcolor" val="tx"/>
                    </a:ext>
                  </a:extLst>
                </a:hlinkClick>
              </a:rPr>
              <a:t>https://www.unipr.it/servizi/oltre-lo-studio/mobilita-aziendale</a:t>
            </a:r>
            <a:r>
              <a:rPr lang="it-IT" sz="2000" dirty="0">
                <a:solidFill>
                  <a:schemeClr val="bg1"/>
                </a:solidFill>
              </a:rPr>
              <a:t> </a:t>
            </a:r>
          </a:p>
          <a:p>
            <a:endParaRPr lang="it-IT" sz="2000" b="1" dirty="0">
              <a:solidFill>
                <a:schemeClr val="bg1"/>
              </a:solidFill>
            </a:endParaRPr>
          </a:p>
          <a:p>
            <a:r>
              <a:rPr lang="it-IT" sz="2000" b="1" dirty="0">
                <a:solidFill>
                  <a:schemeClr val="bg1"/>
                </a:solidFill>
              </a:rPr>
              <a:t>Convenzioni per musica e teatri</a:t>
            </a:r>
          </a:p>
          <a:p>
            <a:r>
              <a:rPr lang="it-IT" sz="2000" dirty="0">
                <a:solidFill>
                  <a:schemeClr val="bg1"/>
                </a:solidFill>
                <a:hlinkClick r:id="rId5">
                  <a:extLst>
                    <a:ext uri="{A12FA001-AC4F-418D-AE19-62706E023703}">
                      <ahyp:hlinkClr xmlns:ahyp="http://schemas.microsoft.com/office/drawing/2018/hyperlinkcolor" val="tx"/>
                    </a:ext>
                  </a:extLst>
                </a:hlinkClick>
              </a:rPr>
              <a:t>https://www.unipr.it/servizi/oltre-lo-studio/cinema-musica-e-teatri-convenzioni</a:t>
            </a:r>
            <a:endParaRPr lang="it-IT" sz="2000" dirty="0">
              <a:solidFill>
                <a:schemeClr val="bg1"/>
              </a:solidFill>
            </a:endParaRPr>
          </a:p>
          <a:p>
            <a:endParaRPr lang="it-IT" sz="2000" b="1" dirty="0">
              <a:solidFill>
                <a:schemeClr val="bg1"/>
              </a:solidFill>
            </a:endParaRPr>
          </a:p>
          <a:p>
            <a:r>
              <a:rPr lang="it-IT" sz="2000" b="1" dirty="0">
                <a:solidFill>
                  <a:schemeClr val="bg1"/>
                </a:solidFill>
              </a:rPr>
              <a:t>Convenzioni con esercizi commerciali</a:t>
            </a:r>
          </a:p>
          <a:p>
            <a:r>
              <a:rPr lang="it-IT" sz="2000" dirty="0">
                <a:solidFill>
                  <a:schemeClr val="bg1"/>
                </a:solidFill>
                <a:hlinkClick r:id="rId5">
                  <a:extLst>
                    <a:ext uri="{A12FA001-AC4F-418D-AE19-62706E023703}">
                      <ahyp:hlinkClr xmlns:ahyp="http://schemas.microsoft.com/office/drawing/2018/hyperlinkcolor" val="tx"/>
                    </a:ext>
                  </a:extLst>
                </a:hlinkClick>
              </a:rPr>
              <a:t>https://www.unipr.it/convenzioni-con-attivita-commerciali-0</a:t>
            </a:r>
            <a:r>
              <a:rPr lang="it-IT" sz="2000" dirty="0">
                <a:solidFill>
                  <a:schemeClr val="bg1"/>
                </a:solidFill>
              </a:rPr>
              <a:t> </a:t>
            </a:r>
          </a:p>
        </p:txBody>
      </p:sp>
    </p:spTree>
    <p:extLst>
      <p:ext uri="{BB962C8B-B14F-4D97-AF65-F5344CB8AC3E}">
        <p14:creationId xmlns:p14="http://schemas.microsoft.com/office/powerpoint/2010/main" val="309745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magine 18" descr="Immagine che contiene vestiti, aria aperta, persona, calzature&#10;&#10;Descrizione generata automaticamente">
            <a:extLst>
              <a:ext uri="{FF2B5EF4-FFF2-40B4-BE49-F238E27FC236}">
                <a16:creationId xmlns:a16="http://schemas.microsoft.com/office/drawing/2014/main" id="{4ECBFE96-3763-A8AF-61D1-9FB27E0BB20A}"/>
              </a:ext>
            </a:extLst>
          </p:cNvPr>
          <p:cNvPicPr>
            <a:picLocks noChangeAspect="1"/>
          </p:cNvPicPr>
          <p:nvPr/>
        </p:nvPicPr>
        <p:blipFill rotWithShape="1">
          <a:blip r:embed="rId3"/>
          <a:srcRect l="7613" r="14748"/>
          <a:stretch/>
        </p:blipFill>
        <p:spPr>
          <a:xfrm>
            <a:off x="4277360" y="1189031"/>
            <a:ext cx="4866640" cy="4178836"/>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36872" y="406455"/>
            <a:ext cx="4064574"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dirty="0">
                <a:solidFill>
                  <a:schemeClr val="accent1">
                    <a:lumMod val="50000"/>
                  </a:schemeClr>
                </a:solidFill>
              </a:rPr>
              <a:t>HAI UN PROBLEMA?</a:t>
            </a:r>
          </a:p>
        </p:txBody>
      </p:sp>
      <p:sp>
        <p:nvSpPr>
          <p:cNvPr id="11" name="CasellaDiTesto 10"/>
          <p:cNvSpPr txBox="1"/>
          <p:nvPr/>
        </p:nvSpPr>
        <p:spPr>
          <a:xfrm>
            <a:off x="233822" y="1087782"/>
            <a:ext cx="4764897" cy="1323439"/>
          </a:xfrm>
          <a:prstGeom prst="rect">
            <a:avLst/>
          </a:prstGeom>
          <a:solidFill>
            <a:srgbClr val="091B4C"/>
          </a:solidFill>
        </p:spPr>
        <p:txBody>
          <a:bodyPr wrap="square" rtlCol="0">
            <a:spAutoFit/>
          </a:bodyPr>
          <a:lstStyle/>
          <a:p>
            <a:r>
              <a:rPr lang="it-IT" sz="2000" b="1" dirty="0">
                <a:solidFill>
                  <a:schemeClr val="bg1"/>
                </a:solidFill>
              </a:rPr>
              <a:t>di natura didattica</a:t>
            </a:r>
            <a:r>
              <a:rPr lang="it-IT" sz="2000" dirty="0">
                <a:solidFill>
                  <a:schemeClr val="bg1"/>
                </a:solidFill>
              </a:rPr>
              <a:t>: </a:t>
            </a:r>
          </a:p>
          <a:p>
            <a:r>
              <a:rPr lang="it-IT" sz="2000" dirty="0">
                <a:solidFill>
                  <a:schemeClr val="bg1"/>
                </a:solidFill>
              </a:rPr>
              <a:t>puoi rivolgerti al tutor, alla/al presidente del corso di studio o alla/al RAQ (Responsabile della Qualità del </a:t>
            </a:r>
            <a:r>
              <a:rPr lang="it-IT" sz="2000" dirty="0" err="1">
                <a:solidFill>
                  <a:schemeClr val="bg1"/>
                </a:solidFill>
              </a:rPr>
              <a:t>CdS</a:t>
            </a:r>
            <a:r>
              <a:rPr lang="it-IT" sz="2000" dirty="0">
                <a:solidFill>
                  <a:schemeClr val="bg1"/>
                </a:solidFill>
              </a:rPr>
              <a:t>) </a:t>
            </a:r>
          </a:p>
        </p:txBody>
      </p:sp>
      <p:sp>
        <p:nvSpPr>
          <p:cNvPr id="15" name="CasellaDiTesto 14"/>
          <p:cNvSpPr txBox="1"/>
          <p:nvPr/>
        </p:nvSpPr>
        <p:spPr>
          <a:xfrm>
            <a:off x="233823" y="2599364"/>
            <a:ext cx="4764896" cy="1015663"/>
          </a:xfrm>
          <a:prstGeom prst="rect">
            <a:avLst/>
          </a:prstGeom>
          <a:solidFill>
            <a:srgbClr val="091B4C"/>
          </a:solidFill>
        </p:spPr>
        <p:txBody>
          <a:bodyPr wrap="square" rtlCol="0">
            <a:spAutoFit/>
          </a:bodyPr>
          <a:lstStyle/>
          <a:p>
            <a:pPr algn="just"/>
            <a:r>
              <a:rPr lang="it-IT" sz="2000" b="1" dirty="0">
                <a:solidFill>
                  <a:schemeClr val="bg1"/>
                </a:solidFill>
              </a:rPr>
              <a:t>di natura didattico – organizzativa</a:t>
            </a:r>
            <a:r>
              <a:rPr lang="it-IT" sz="2000" dirty="0">
                <a:solidFill>
                  <a:schemeClr val="bg1"/>
                </a:solidFill>
              </a:rPr>
              <a:t>: </a:t>
            </a:r>
          </a:p>
          <a:p>
            <a:r>
              <a:rPr lang="it-IT" sz="2000" dirty="0">
                <a:solidFill>
                  <a:schemeClr val="bg1"/>
                </a:solidFill>
              </a:rPr>
              <a:t>puoi rivolgerti alla segreteria didattica del Dipartimento</a:t>
            </a:r>
          </a:p>
        </p:txBody>
      </p:sp>
      <p:sp>
        <p:nvSpPr>
          <p:cNvPr id="16" name="CasellaDiTesto 15"/>
          <p:cNvSpPr txBox="1"/>
          <p:nvPr/>
        </p:nvSpPr>
        <p:spPr>
          <a:xfrm>
            <a:off x="233823" y="3851949"/>
            <a:ext cx="4764896" cy="1631216"/>
          </a:xfrm>
          <a:prstGeom prst="rect">
            <a:avLst/>
          </a:prstGeom>
          <a:solidFill>
            <a:srgbClr val="091B4C"/>
          </a:solidFill>
        </p:spPr>
        <p:txBody>
          <a:bodyPr wrap="square" rtlCol="0">
            <a:spAutoFit/>
          </a:bodyPr>
          <a:lstStyle/>
          <a:p>
            <a:pPr algn="just"/>
            <a:r>
              <a:rPr lang="it-IT" sz="2000" b="1" dirty="0">
                <a:solidFill>
                  <a:schemeClr val="bg1"/>
                </a:solidFill>
              </a:rPr>
              <a:t>di natura relazionale</a:t>
            </a:r>
            <a:r>
              <a:rPr lang="it-IT" sz="2000" dirty="0">
                <a:solidFill>
                  <a:schemeClr val="bg1"/>
                </a:solidFill>
              </a:rPr>
              <a:t>: </a:t>
            </a:r>
          </a:p>
          <a:p>
            <a:r>
              <a:rPr lang="it-IT" sz="2000" dirty="0">
                <a:solidFill>
                  <a:schemeClr val="bg1"/>
                </a:solidFill>
              </a:rPr>
              <a:t>puoi rivolgerti alla/al tutor docente e studente o al nostro servizio di counseling all’interno del Centro di Ateneo per l’Inclusione</a:t>
            </a:r>
          </a:p>
        </p:txBody>
      </p:sp>
      <p:sp>
        <p:nvSpPr>
          <p:cNvPr id="17" name="CasellaDiTesto 16"/>
          <p:cNvSpPr txBox="1"/>
          <p:nvPr/>
        </p:nvSpPr>
        <p:spPr>
          <a:xfrm>
            <a:off x="2169159" y="5504376"/>
            <a:ext cx="5659120" cy="646331"/>
          </a:xfrm>
          <a:prstGeom prst="rect">
            <a:avLst/>
          </a:prstGeom>
          <a:solidFill>
            <a:schemeClr val="accent5">
              <a:lumMod val="40000"/>
              <a:lumOff val="60000"/>
            </a:schemeClr>
          </a:solidFill>
        </p:spPr>
        <p:txBody>
          <a:bodyPr wrap="square" rtlCol="0">
            <a:spAutoFit/>
          </a:bodyPr>
          <a:lstStyle/>
          <a:p>
            <a:pPr algn="ctr"/>
            <a:r>
              <a:rPr lang="it-IT" dirty="0">
                <a:solidFill>
                  <a:srgbClr val="FF0000"/>
                </a:solidFill>
              </a:rPr>
              <a:t>Per </a:t>
            </a:r>
            <a:r>
              <a:rPr lang="it-IT" b="1" dirty="0">
                <a:solidFill>
                  <a:srgbClr val="FF0000"/>
                </a:solidFill>
              </a:rPr>
              <a:t>reclami</a:t>
            </a:r>
            <a:r>
              <a:rPr lang="it-IT" dirty="0">
                <a:solidFill>
                  <a:srgbClr val="FF0000"/>
                </a:solidFill>
              </a:rPr>
              <a:t>, </a:t>
            </a:r>
            <a:r>
              <a:rPr lang="it-IT" b="1" dirty="0">
                <a:solidFill>
                  <a:srgbClr val="FF0000"/>
                </a:solidFill>
              </a:rPr>
              <a:t>suggerimenti</a:t>
            </a:r>
            <a:r>
              <a:rPr lang="it-IT" dirty="0">
                <a:solidFill>
                  <a:srgbClr val="FF0000"/>
                </a:solidFill>
              </a:rPr>
              <a:t> o </a:t>
            </a:r>
            <a:r>
              <a:rPr lang="it-IT" b="1" dirty="0">
                <a:solidFill>
                  <a:srgbClr val="FF0000"/>
                </a:solidFill>
              </a:rPr>
              <a:t>apprezzamenti: </a:t>
            </a:r>
          </a:p>
          <a:p>
            <a:pPr algn="ctr"/>
            <a:r>
              <a:rPr lang="it-IT" dirty="0">
                <a:solidFill>
                  <a:srgbClr val="FF0000"/>
                </a:solidFill>
              </a:rPr>
              <a:t>compila il modulo online </a:t>
            </a:r>
            <a:r>
              <a:rPr lang="it-IT" b="1" dirty="0">
                <a:solidFill>
                  <a:srgbClr val="FF0000"/>
                </a:solidFill>
              </a:rPr>
              <a:t>www.unipr.it/unipr-ti-ascolta </a:t>
            </a:r>
          </a:p>
        </p:txBody>
      </p:sp>
      <p:sp>
        <p:nvSpPr>
          <p:cNvPr id="12" name="Rettangolo 11"/>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Tree>
    <p:extLst>
      <p:ext uri="{BB962C8B-B14F-4D97-AF65-F5344CB8AC3E}">
        <p14:creationId xmlns:p14="http://schemas.microsoft.com/office/powerpoint/2010/main" val="19920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Immagine che contiene vestiti, calzature, persona, uomo&#10;&#10;Descrizione generata automaticamente">
            <a:extLst>
              <a:ext uri="{FF2B5EF4-FFF2-40B4-BE49-F238E27FC236}">
                <a16:creationId xmlns:a16="http://schemas.microsoft.com/office/drawing/2014/main" id="{757DA04A-EA1F-1947-92C7-D05C50E3F8FC}"/>
              </a:ext>
            </a:extLst>
          </p:cNvPr>
          <p:cNvPicPr>
            <a:picLocks noChangeAspect="1"/>
          </p:cNvPicPr>
          <p:nvPr/>
        </p:nvPicPr>
        <p:blipFill rotWithShape="1">
          <a:blip r:embed="rId3"/>
          <a:srcRect r="40960"/>
          <a:stretch/>
        </p:blipFill>
        <p:spPr>
          <a:xfrm>
            <a:off x="5737365" y="1265246"/>
            <a:ext cx="3406635" cy="4327506"/>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33823" y="525453"/>
            <a:ext cx="3576177"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3600" b="1" dirty="0">
                <a:solidFill>
                  <a:schemeClr val="accent1">
                    <a:lumMod val="50000"/>
                  </a:schemeClr>
                </a:solidFill>
              </a:rPr>
              <a:t>MATERIALI UTILI</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318783" y="1187432"/>
            <a:ext cx="6305538" cy="4483134"/>
          </a:xfrm>
          <a:prstGeom prst="rect">
            <a:avLst/>
          </a:prstGeom>
        </p:spPr>
      </p:pic>
      <p:sp>
        <p:nvSpPr>
          <p:cNvPr id="7" name="CasellaDiTesto 6"/>
          <p:cNvSpPr txBox="1"/>
          <p:nvPr/>
        </p:nvSpPr>
        <p:spPr>
          <a:xfrm>
            <a:off x="566545" y="1357927"/>
            <a:ext cx="5753135" cy="3877985"/>
          </a:xfrm>
          <a:prstGeom prst="rect">
            <a:avLst/>
          </a:prstGeom>
          <a:noFill/>
        </p:spPr>
        <p:txBody>
          <a:bodyPr wrap="square" rtlCol="0">
            <a:spAutoFit/>
          </a:bodyPr>
          <a:lstStyle/>
          <a:p>
            <a:r>
              <a:rPr lang="it-IT" sz="2400" b="1" dirty="0">
                <a:solidFill>
                  <a:schemeClr val="bg1"/>
                </a:solidFill>
              </a:rPr>
              <a:t>Scarica la tua «shopper» virtuale sul sito</a:t>
            </a:r>
            <a:r>
              <a:rPr lang="it-IT" sz="2400" dirty="0">
                <a:solidFill>
                  <a:schemeClr val="bg1"/>
                </a:solidFill>
              </a:rPr>
              <a:t> </a:t>
            </a:r>
            <a:r>
              <a:rPr lang="it-IT" sz="2400" b="1" dirty="0">
                <a:solidFill>
                  <a:schemeClr val="bg1"/>
                </a:solidFill>
                <a:hlinkClick r:id="rId6"/>
              </a:rPr>
              <a:t>www.unipr.it/welcome-day-2024  </a:t>
            </a:r>
            <a:endParaRPr lang="it-IT" sz="2400" b="1" dirty="0">
              <a:solidFill>
                <a:schemeClr val="bg1"/>
              </a:solidFill>
            </a:endParaRPr>
          </a:p>
          <a:p>
            <a:endParaRPr lang="it-IT" dirty="0">
              <a:solidFill>
                <a:schemeClr val="bg1"/>
              </a:solidFill>
            </a:endParaRPr>
          </a:p>
          <a:p>
            <a:r>
              <a:rPr lang="it-IT" sz="2000" dirty="0">
                <a:solidFill>
                  <a:schemeClr val="bg1"/>
                </a:solidFill>
              </a:rPr>
              <a:t>Troverai : </a:t>
            </a:r>
          </a:p>
          <a:p>
            <a:pPr marL="285750" indent="-285750">
              <a:buFont typeface="Arial" panose="020B0604020202020204" pitchFamily="34" charset="0"/>
              <a:buChar char="•"/>
            </a:pPr>
            <a:r>
              <a:rPr lang="it-IT" sz="2000" dirty="0">
                <a:solidFill>
                  <a:schemeClr val="bg1"/>
                </a:solidFill>
              </a:rPr>
              <a:t>la </a:t>
            </a:r>
            <a:r>
              <a:rPr lang="it-IT" sz="2000" b="1" dirty="0">
                <a:solidFill>
                  <a:schemeClr val="bg1"/>
                </a:solidFill>
              </a:rPr>
              <a:t>Breve guida dell’Ateneo </a:t>
            </a:r>
            <a:r>
              <a:rPr lang="it-IT" sz="2000" dirty="0">
                <a:solidFill>
                  <a:schemeClr val="bg1"/>
                </a:solidFill>
              </a:rPr>
              <a:t>24-25 con tutti i nostri servizi</a:t>
            </a:r>
          </a:p>
          <a:p>
            <a:pPr marL="285750" lvl="0" indent="-285750">
              <a:buFont typeface="Arial" panose="020B0604020202020204" pitchFamily="34" charset="0"/>
              <a:buChar char="•"/>
            </a:pPr>
            <a:r>
              <a:rPr lang="it-IT" sz="2000" b="1" dirty="0">
                <a:solidFill>
                  <a:schemeClr val="bg1"/>
                </a:solidFill>
              </a:rPr>
              <a:t>l’informativa ISEE </a:t>
            </a:r>
            <a:r>
              <a:rPr lang="it-IT" sz="2000" dirty="0">
                <a:solidFill>
                  <a:schemeClr val="bg1"/>
                </a:solidFill>
              </a:rPr>
              <a:t>(informazioni su procedura per riduzione/esenzione delle tasse – </a:t>
            </a:r>
            <a:r>
              <a:rPr lang="it-IT" sz="2000" b="1" dirty="0">
                <a:solidFill>
                  <a:schemeClr val="bg1"/>
                </a:solidFill>
              </a:rPr>
              <a:t>scadenza 4 novembre 2024</a:t>
            </a:r>
            <a:r>
              <a:rPr lang="it-IT" sz="2000" dirty="0">
                <a:solidFill>
                  <a:schemeClr val="bg1"/>
                </a:solidFill>
              </a:rPr>
              <a:t>)</a:t>
            </a:r>
          </a:p>
          <a:p>
            <a:pPr marL="285750" lvl="0" indent="-285750">
              <a:buFont typeface="Arial" panose="020B0604020202020204" pitchFamily="34" charset="0"/>
              <a:buChar char="•"/>
            </a:pPr>
            <a:r>
              <a:rPr lang="it-IT" sz="2000" dirty="0">
                <a:solidFill>
                  <a:schemeClr val="bg1"/>
                </a:solidFill>
              </a:rPr>
              <a:t>i </a:t>
            </a:r>
            <a:r>
              <a:rPr lang="it-IT" sz="2000" b="1" dirty="0">
                <a:solidFill>
                  <a:schemeClr val="bg1"/>
                </a:solidFill>
              </a:rPr>
              <a:t>dépliant </a:t>
            </a:r>
            <a:r>
              <a:rPr lang="it-IT" sz="2000" dirty="0">
                <a:solidFill>
                  <a:schemeClr val="bg1"/>
                </a:solidFill>
              </a:rPr>
              <a:t>su: </a:t>
            </a:r>
          </a:p>
          <a:p>
            <a:pPr lvl="0"/>
            <a:r>
              <a:rPr lang="it-IT" sz="2000" dirty="0">
                <a:solidFill>
                  <a:schemeClr val="bg1"/>
                </a:solidFill>
              </a:rPr>
              <a:t>	- Opportunità di studio all’estero</a:t>
            </a:r>
          </a:p>
          <a:p>
            <a:pPr lvl="0"/>
            <a:r>
              <a:rPr lang="it-IT" sz="2000" dirty="0">
                <a:solidFill>
                  <a:schemeClr val="bg1"/>
                </a:solidFill>
              </a:rPr>
              <a:t>	- Tirocini formativi</a:t>
            </a:r>
            <a:endParaRPr lang="it-IT" sz="1700" b="1" dirty="0">
              <a:solidFill>
                <a:schemeClr val="bg1"/>
              </a:solidFill>
            </a:endParaRPr>
          </a:p>
        </p:txBody>
      </p:sp>
    </p:spTree>
    <p:extLst>
      <p:ext uri="{BB962C8B-B14F-4D97-AF65-F5344CB8AC3E}">
        <p14:creationId xmlns:p14="http://schemas.microsoft.com/office/powerpoint/2010/main" val="1283877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DC1F08-6457-8072-FA7B-B6EA680EF882}"/>
              </a:ext>
            </a:extLst>
          </p:cNvPr>
          <p:cNvPicPr>
            <a:picLocks noChangeAspect="1"/>
          </p:cNvPicPr>
          <p:nvPr/>
        </p:nvPicPr>
        <p:blipFill>
          <a:blip r:embed="rId3"/>
          <a:stretch>
            <a:fillRect/>
          </a:stretch>
        </p:blipFill>
        <p:spPr>
          <a:xfrm>
            <a:off x="5774739" y="859946"/>
            <a:ext cx="3369261" cy="5138108"/>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08423" y="79622"/>
            <a:ext cx="8733153"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DOVE SIAMO: la SEDE del corso di laurea </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46875" y="846659"/>
            <a:ext cx="5774739" cy="5138108"/>
          </a:xfrm>
          <a:prstGeom prst="rect">
            <a:avLst/>
          </a:prstGeom>
        </p:spPr>
      </p:pic>
      <p:grpSp>
        <p:nvGrpSpPr>
          <p:cNvPr id="7" name="Gruppo 6">
            <a:extLst>
              <a:ext uri="{FF2B5EF4-FFF2-40B4-BE49-F238E27FC236}">
                <a16:creationId xmlns:a16="http://schemas.microsoft.com/office/drawing/2014/main" id="{A7E35B4D-740B-7F7C-868C-FB980963024C}"/>
              </a:ext>
            </a:extLst>
          </p:cNvPr>
          <p:cNvGrpSpPr/>
          <p:nvPr/>
        </p:nvGrpSpPr>
        <p:grpSpPr>
          <a:xfrm>
            <a:off x="512693" y="4578214"/>
            <a:ext cx="7953304" cy="1114425"/>
            <a:chOff x="246316" y="1200840"/>
            <a:chExt cx="7953304" cy="1114425"/>
          </a:xfrm>
        </p:grpSpPr>
        <p:pic>
          <p:nvPicPr>
            <p:cNvPr id="11" name="Immagine 10">
              <a:extLst>
                <a:ext uri="{FF2B5EF4-FFF2-40B4-BE49-F238E27FC236}">
                  <a16:creationId xmlns:a16="http://schemas.microsoft.com/office/drawing/2014/main" id="{DC808DC9-4CF4-4FA1-2F2C-BBE211BB915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5291"/>
            <a:stretch/>
          </p:blipFill>
          <p:spPr>
            <a:xfrm>
              <a:off x="246316" y="1200840"/>
              <a:ext cx="1089254" cy="1114425"/>
            </a:xfrm>
            <a:prstGeom prst="rect">
              <a:avLst/>
            </a:prstGeom>
          </p:spPr>
        </p:pic>
        <p:pic>
          <p:nvPicPr>
            <p:cNvPr id="12" name="Immagine 11">
              <a:extLst>
                <a:ext uri="{FF2B5EF4-FFF2-40B4-BE49-F238E27FC236}">
                  <a16:creationId xmlns:a16="http://schemas.microsoft.com/office/drawing/2014/main" id="{E33E4966-8F8E-6E00-2592-DCD30E4ACF51}"/>
                </a:ext>
              </a:extLst>
            </p:cNvPr>
            <p:cNvPicPr>
              <a:picLocks noChangeAspect="1"/>
            </p:cNvPicPr>
            <p:nvPr/>
          </p:nvPicPr>
          <p:blipFill rotWithShape="1">
            <a:blip r:embed="rId8">
              <a:extLst>
                <a:ext uri="{28A0092B-C50C-407E-A947-70E740481C1C}">
                  <a14:useLocalDpi xmlns:a14="http://schemas.microsoft.com/office/drawing/2010/main" val="0"/>
                </a:ext>
              </a:extLst>
            </a:blip>
            <a:srcRect l="1615" r="6655"/>
            <a:stretch/>
          </p:blipFill>
          <p:spPr>
            <a:xfrm>
              <a:off x="1262270" y="1246704"/>
              <a:ext cx="6937350" cy="981075"/>
            </a:xfrm>
            <a:prstGeom prst="rect">
              <a:avLst/>
            </a:prstGeom>
          </p:spPr>
        </p:pic>
      </p:grpSp>
      <p:pic>
        <p:nvPicPr>
          <p:cNvPr id="14" name="Immagine 13">
            <a:extLst>
              <a:ext uri="{FF2B5EF4-FFF2-40B4-BE49-F238E27FC236}">
                <a16:creationId xmlns:a16="http://schemas.microsoft.com/office/drawing/2014/main" id="{A2C8C08E-C991-036E-FD4D-2EA775E8A6AB}"/>
              </a:ext>
            </a:extLst>
          </p:cNvPr>
          <p:cNvPicPr>
            <a:picLocks noChangeAspect="1"/>
          </p:cNvPicPr>
          <p:nvPr/>
        </p:nvPicPr>
        <p:blipFill>
          <a:blip r:embed="rId9"/>
          <a:stretch>
            <a:fillRect/>
          </a:stretch>
        </p:blipFill>
        <p:spPr>
          <a:xfrm>
            <a:off x="458896" y="2086560"/>
            <a:ext cx="2624585" cy="1374388"/>
          </a:xfrm>
          <a:prstGeom prst="rect">
            <a:avLst/>
          </a:prstGeom>
        </p:spPr>
      </p:pic>
      <p:sp>
        <p:nvSpPr>
          <p:cNvPr id="15" name="CasellaDiTesto 14">
            <a:extLst>
              <a:ext uri="{FF2B5EF4-FFF2-40B4-BE49-F238E27FC236}">
                <a16:creationId xmlns:a16="http://schemas.microsoft.com/office/drawing/2014/main" id="{065D5874-BA93-20F2-6251-D64203DF0114}"/>
              </a:ext>
            </a:extLst>
          </p:cNvPr>
          <p:cNvSpPr txBox="1"/>
          <p:nvPr/>
        </p:nvSpPr>
        <p:spPr>
          <a:xfrm>
            <a:off x="3173772" y="2128339"/>
            <a:ext cx="2463800" cy="1077218"/>
          </a:xfrm>
          <a:prstGeom prst="rect">
            <a:avLst/>
          </a:prstGeom>
          <a:noFill/>
        </p:spPr>
        <p:txBody>
          <a:bodyPr wrap="square" rtlCol="0">
            <a:spAutoFit/>
          </a:bodyPr>
          <a:lstStyle/>
          <a:p>
            <a:r>
              <a:rPr lang="it-IT" sz="1600" dirty="0">
                <a:solidFill>
                  <a:schemeClr val="bg1"/>
                </a:solidFill>
              </a:rPr>
              <a:t>Parco Area delle Scienze 11/A, 43124 PARMA</a:t>
            </a:r>
          </a:p>
          <a:p>
            <a:r>
              <a:rPr lang="it-IT" sz="1600" dirty="0">
                <a:solidFill>
                  <a:schemeClr val="bg1"/>
                </a:solidFill>
              </a:rPr>
              <a:t>WEB: https://scvsa.unipr.it/it</a:t>
            </a:r>
          </a:p>
        </p:txBody>
      </p:sp>
    </p:spTree>
    <p:extLst>
      <p:ext uri="{BB962C8B-B14F-4D97-AF65-F5344CB8AC3E}">
        <p14:creationId xmlns:p14="http://schemas.microsoft.com/office/powerpoint/2010/main" val="308818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33823" y="-2643"/>
            <a:ext cx="8693744"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2800" b="1" dirty="0">
                <a:solidFill>
                  <a:schemeClr val="accent1">
                    <a:lumMod val="50000"/>
                  </a:schemeClr>
                </a:solidFill>
              </a:rPr>
              <a:t>IL CALENDARIO ACCADEMICO: </a:t>
            </a:r>
          </a:p>
          <a:p>
            <a:pPr algn="ctr"/>
            <a:r>
              <a:rPr lang="it-IT" sz="2800" b="1" dirty="0">
                <a:solidFill>
                  <a:schemeClr val="accent1">
                    <a:lumMod val="50000"/>
                  </a:schemeClr>
                </a:solidFill>
              </a:rPr>
              <a:t>i tempi delle lezioni e degli esami</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4"/>
          <a:stretch>
            <a:fillRect/>
          </a:stretch>
        </p:blipFill>
        <p:spPr>
          <a:xfrm>
            <a:off x="0" y="1127260"/>
            <a:ext cx="9143999" cy="4917940"/>
          </a:xfrm>
          <a:prstGeom prst="rect">
            <a:avLst/>
          </a:prstGeom>
        </p:spPr>
      </p:pic>
      <p:sp>
        <p:nvSpPr>
          <p:cNvPr id="3" name="CasellaDiTesto 2">
            <a:extLst>
              <a:ext uri="{FF2B5EF4-FFF2-40B4-BE49-F238E27FC236}">
                <a16:creationId xmlns:a16="http://schemas.microsoft.com/office/drawing/2014/main" id="{18BEA108-08B3-4B27-8F4A-315F2DDDAD5B}"/>
              </a:ext>
            </a:extLst>
          </p:cNvPr>
          <p:cNvSpPr txBox="1"/>
          <p:nvPr/>
        </p:nvSpPr>
        <p:spPr>
          <a:xfrm>
            <a:off x="1537397" y="806085"/>
            <a:ext cx="8350181" cy="369332"/>
          </a:xfrm>
          <a:prstGeom prst="rect">
            <a:avLst/>
          </a:prstGeom>
          <a:noFill/>
        </p:spPr>
        <p:txBody>
          <a:bodyPr wrap="square" rtlCol="0">
            <a:spAutoFit/>
          </a:bodyPr>
          <a:lstStyle/>
          <a:p>
            <a:r>
              <a:rPr lang="it-IT" i="1" dirty="0">
                <a:solidFill>
                  <a:schemeClr val="accent1">
                    <a:lumMod val="75000"/>
                  </a:schemeClr>
                </a:solidFill>
              </a:rPr>
              <a:t>https://corsi.unipr.it/it/cdlm-bab/calendario-delle-attivita-didattiche</a:t>
            </a:r>
          </a:p>
        </p:txBody>
      </p:sp>
      <p:sp>
        <p:nvSpPr>
          <p:cNvPr id="6" name="CasellaDiTesto 5">
            <a:extLst>
              <a:ext uri="{FF2B5EF4-FFF2-40B4-BE49-F238E27FC236}">
                <a16:creationId xmlns:a16="http://schemas.microsoft.com/office/drawing/2014/main" id="{52FFE0E7-6F42-3D7C-4EED-464661CDDE91}"/>
              </a:ext>
            </a:extLst>
          </p:cNvPr>
          <p:cNvSpPr txBox="1"/>
          <p:nvPr/>
        </p:nvSpPr>
        <p:spPr>
          <a:xfrm>
            <a:off x="147144" y="1295387"/>
            <a:ext cx="8755117" cy="1600438"/>
          </a:xfrm>
          <a:prstGeom prst="rect">
            <a:avLst/>
          </a:prstGeom>
          <a:noFill/>
        </p:spPr>
        <p:txBody>
          <a:bodyPr wrap="square" rtlCol="0">
            <a:spAutoFit/>
          </a:bodyPr>
          <a:lstStyle/>
          <a:p>
            <a:r>
              <a:rPr lang="it-IT" b="1" i="0" dirty="0">
                <a:solidFill>
                  <a:schemeClr val="bg1"/>
                </a:solidFill>
                <a:effectLst/>
                <a:latin typeface="Lato" panose="020F0502020204030203" pitchFamily="34" charset="0"/>
              </a:rPr>
              <a:t>Calendario delle lezioni A.A. 2024/2025</a:t>
            </a:r>
          </a:p>
          <a:p>
            <a:pPr algn="l">
              <a:buFont typeface="Arial" panose="020B0604020202020204" pitchFamily="34" charset="0"/>
              <a:buChar char="•"/>
            </a:pPr>
            <a:r>
              <a:rPr lang="it-IT" sz="1600" b="1" i="0" dirty="0">
                <a:solidFill>
                  <a:schemeClr val="bg1"/>
                </a:solidFill>
                <a:effectLst/>
                <a:latin typeface="Lato" panose="020F0502020204030203" pitchFamily="34" charset="0"/>
              </a:rPr>
              <a:t>Primo semestre: </a:t>
            </a:r>
            <a:r>
              <a:rPr lang="it-IT" sz="1600" b="0" i="0" dirty="0">
                <a:solidFill>
                  <a:schemeClr val="bg1"/>
                </a:solidFill>
                <a:effectLst/>
                <a:latin typeface="Lato" panose="020F0502020204030203" pitchFamily="34" charset="0"/>
              </a:rPr>
              <a:t>dal 23 settembre 2024 al 24 gennaio 2025</a:t>
            </a:r>
          </a:p>
          <a:p>
            <a:pPr algn="l">
              <a:buFont typeface="Arial" panose="020B0604020202020204" pitchFamily="34" charset="0"/>
              <a:buChar char="•"/>
            </a:pPr>
            <a:r>
              <a:rPr lang="it-IT" sz="1600" b="1" i="0" dirty="0">
                <a:solidFill>
                  <a:schemeClr val="bg1"/>
                </a:solidFill>
                <a:effectLst/>
                <a:latin typeface="Lato" panose="020F0502020204030203" pitchFamily="34" charset="0"/>
              </a:rPr>
              <a:t>Secondo semestre: </a:t>
            </a:r>
            <a:r>
              <a:rPr lang="it-IT" sz="1600" b="0" i="0" dirty="0">
                <a:solidFill>
                  <a:schemeClr val="bg1"/>
                </a:solidFill>
                <a:effectLst/>
                <a:latin typeface="Lato" panose="020F0502020204030203" pitchFamily="34" charset="0"/>
              </a:rPr>
              <a:t>dal 3 marzo 2025 al 6 giugno 2025</a:t>
            </a:r>
          </a:p>
          <a:p>
            <a:pPr algn="l"/>
            <a:r>
              <a:rPr lang="it-IT" sz="1600" b="1" i="0" dirty="0">
                <a:solidFill>
                  <a:schemeClr val="bg1"/>
                </a:solidFill>
                <a:effectLst/>
                <a:latin typeface="Lato" panose="020F0502020204030203" pitchFamily="34" charset="0"/>
              </a:rPr>
              <a:t>SOSPENSIONE DELLE LEZIONI</a:t>
            </a:r>
            <a:endParaRPr lang="it-IT" sz="1600" b="0" i="0" dirty="0">
              <a:solidFill>
                <a:schemeClr val="bg1"/>
              </a:solidFill>
              <a:effectLst/>
              <a:latin typeface="Lato" panose="020F0502020204030203" pitchFamily="34" charset="0"/>
            </a:endParaRPr>
          </a:p>
          <a:p>
            <a:pPr algn="l">
              <a:buFont typeface="Arial" panose="020B0604020202020204" pitchFamily="34" charset="0"/>
              <a:buChar char="•"/>
            </a:pPr>
            <a:r>
              <a:rPr lang="it-IT" sz="1600" b="1" i="0" dirty="0">
                <a:solidFill>
                  <a:schemeClr val="bg1"/>
                </a:solidFill>
                <a:effectLst/>
                <a:latin typeface="Lato" panose="020F0502020204030203" pitchFamily="34" charset="0"/>
              </a:rPr>
              <a:t>Vacanze natalizie: </a:t>
            </a:r>
            <a:r>
              <a:rPr lang="it-IT" sz="1600" b="0" i="0" dirty="0">
                <a:solidFill>
                  <a:schemeClr val="bg1"/>
                </a:solidFill>
                <a:effectLst/>
                <a:latin typeface="Lato" panose="020F0502020204030203" pitchFamily="34" charset="0"/>
              </a:rPr>
              <a:t>dal 23 dicembre 2024 al 6 gennaio 2025</a:t>
            </a:r>
          </a:p>
          <a:p>
            <a:pPr algn="l">
              <a:buFont typeface="Arial" panose="020B0604020202020204" pitchFamily="34" charset="0"/>
              <a:buChar char="•"/>
            </a:pPr>
            <a:r>
              <a:rPr lang="it-IT" sz="1600" b="1" i="0" dirty="0">
                <a:solidFill>
                  <a:schemeClr val="bg1"/>
                </a:solidFill>
                <a:effectLst/>
                <a:latin typeface="Lato" panose="020F0502020204030203" pitchFamily="34" charset="0"/>
              </a:rPr>
              <a:t>Vacanze Pasquali: </a:t>
            </a:r>
            <a:r>
              <a:rPr lang="it-IT" sz="1600" b="0" i="0" dirty="0">
                <a:solidFill>
                  <a:schemeClr val="bg1"/>
                </a:solidFill>
                <a:effectLst/>
                <a:latin typeface="Lato" panose="020F0502020204030203" pitchFamily="34" charset="0"/>
              </a:rPr>
              <a:t>dal 17 aprile 2025 al 22 aprile 2025</a:t>
            </a:r>
          </a:p>
        </p:txBody>
      </p:sp>
      <p:sp>
        <p:nvSpPr>
          <p:cNvPr id="7" name="CasellaDiTesto 6">
            <a:extLst>
              <a:ext uri="{FF2B5EF4-FFF2-40B4-BE49-F238E27FC236}">
                <a16:creationId xmlns:a16="http://schemas.microsoft.com/office/drawing/2014/main" id="{9C44585E-140C-3B10-C20A-7A0BB8A525D2}"/>
              </a:ext>
            </a:extLst>
          </p:cNvPr>
          <p:cNvSpPr txBox="1"/>
          <p:nvPr/>
        </p:nvSpPr>
        <p:spPr>
          <a:xfrm>
            <a:off x="147144" y="2894707"/>
            <a:ext cx="4147765" cy="2831544"/>
          </a:xfrm>
          <a:prstGeom prst="rect">
            <a:avLst/>
          </a:prstGeom>
          <a:noFill/>
        </p:spPr>
        <p:txBody>
          <a:bodyPr wrap="square" rtlCol="0">
            <a:spAutoFit/>
          </a:bodyPr>
          <a:lstStyle/>
          <a:p>
            <a:r>
              <a:rPr lang="it-IT" b="1" i="0" dirty="0">
                <a:solidFill>
                  <a:schemeClr val="bg1"/>
                </a:solidFill>
                <a:effectLst/>
                <a:latin typeface="Lato" panose="020F0502020204030203" pitchFamily="34" charset="0"/>
              </a:rPr>
              <a:t>Esami di profitto </a:t>
            </a:r>
          </a:p>
          <a:p>
            <a:r>
              <a:rPr lang="it-IT" sz="1600" b="0" i="0" dirty="0">
                <a:solidFill>
                  <a:schemeClr val="bg1"/>
                </a:solidFill>
                <a:effectLst/>
                <a:latin typeface="Lato" panose="020F0502020204030203" pitchFamily="34" charset="0"/>
              </a:rPr>
              <a:t>A.A. 2023/2024</a:t>
            </a:r>
          </a:p>
          <a:p>
            <a:pPr algn="l"/>
            <a:r>
              <a:rPr lang="it-IT" sz="1600" b="1" i="0" u="sng" dirty="0">
                <a:solidFill>
                  <a:schemeClr val="bg1"/>
                </a:solidFill>
                <a:effectLst/>
                <a:latin typeface="Lato" panose="020F0502020204030203" pitchFamily="34" charset="0"/>
              </a:rPr>
              <a:t>Sessioni di esami al termine dei semestri:</a:t>
            </a:r>
            <a:endParaRPr lang="it-IT" sz="1600" b="0" i="0" dirty="0">
              <a:solidFill>
                <a:schemeClr val="bg1"/>
              </a:solidFill>
              <a:effectLst/>
              <a:latin typeface="Lato" panose="020F0502020204030203" pitchFamily="34" charset="0"/>
            </a:endParaRPr>
          </a:p>
          <a:p>
            <a:pPr algn="l"/>
            <a:r>
              <a:rPr lang="it-IT" sz="1600" b="0" i="0" u="sng" dirty="0">
                <a:solidFill>
                  <a:schemeClr val="bg1"/>
                </a:solidFill>
                <a:effectLst/>
                <a:latin typeface="Lato" panose="020F0502020204030203" pitchFamily="34" charset="0"/>
              </a:rPr>
              <a:t>Corsi del 1° semestre</a:t>
            </a:r>
            <a:r>
              <a:rPr lang="it-IT" sz="1600" b="0" i="0" dirty="0">
                <a:solidFill>
                  <a:schemeClr val="bg1"/>
                </a:solidFill>
                <a:effectLst/>
                <a:latin typeface="Lato" panose="020F0502020204030203" pitchFamily="34" charset="0"/>
              </a:rPr>
              <a:t>:</a:t>
            </a:r>
          </a:p>
          <a:p>
            <a:pPr algn="l">
              <a:buFont typeface="Arial" panose="020B0604020202020204" pitchFamily="34" charset="0"/>
              <a:buChar char="•"/>
            </a:pPr>
            <a:r>
              <a:rPr lang="it-IT" sz="1600" b="0" i="0" dirty="0">
                <a:solidFill>
                  <a:schemeClr val="bg1"/>
                </a:solidFill>
                <a:effectLst/>
                <a:latin typeface="Lato" panose="020F0502020204030203" pitchFamily="34" charset="0"/>
              </a:rPr>
              <a:t>dal 27 Gennaio al 28 Febbraio 2025</a:t>
            </a:r>
          </a:p>
          <a:p>
            <a:pPr algn="l">
              <a:buFont typeface="Arial" panose="020B0604020202020204" pitchFamily="34" charset="0"/>
              <a:buChar char="•"/>
            </a:pPr>
            <a:r>
              <a:rPr lang="it-IT" sz="1600" b="0" i="0" dirty="0">
                <a:solidFill>
                  <a:schemeClr val="bg1"/>
                </a:solidFill>
                <a:effectLst/>
                <a:latin typeface="Lato" panose="020F0502020204030203" pitchFamily="34" charset="0"/>
              </a:rPr>
              <a:t>dal 9 Giugno al 1 Agosto 2025</a:t>
            </a:r>
          </a:p>
          <a:p>
            <a:pPr algn="l">
              <a:buFont typeface="Arial" panose="020B0604020202020204" pitchFamily="34" charset="0"/>
              <a:buChar char="•"/>
            </a:pPr>
            <a:r>
              <a:rPr lang="it-IT" sz="1600" b="0" i="0" dirty="0">
                <a:solidFill>
                  <a:schemeClr val="bg1"/>
                </a:solidFill>
                <a:effectLst/>
                <a:latin typeface="Lato" panose="020F0502020204030203" pitchFamily="34" charset="0"/>
              </a:rPr>
              <a:t>dal 25 Agosto al 26 Settembre 2025</a:t>
            </a:r>
          </a:p>
          <a:p>
            <a:pPr algn="l"/>
            <a:r>
              <a:rPr lang="it-IT" sz="1600" b="0" i="0" u="sng" dirty="0">
                <a:solidFill>
                  <a:schemeClr val="bg1"/>
                </a:solidFill>
                <a:effectLst/>
                <a:latin typeface="Lato" panose="020F0502020204030203" pitchFamily="34" charset="0"/>
              </a:rPr>
              <a:t>Corsi del 2° semestre:</a:t>
            </a:r>
            <a:endParaRPr lang="it-IT" sz="1600" b="0" i="0" dirty="0">
              <a:solidFill>
                <a:schemeClr val="bg1"/>
              </a:solidFill>
              <a:effectLst/>
              <a:latin typeface="Lato" panose="020F0502020204030203" pitchFamily="34" charset="0"/>
            </a:endParaRPr>
          </a:p>
          <a:p>
            <a:pPr algn="l">
              <a:buFont typeface="Arial" panose="020B0604020202020204" pitchFamily="34" charset="0"/>
              <a:buChar char="•"/>
            </a:pPr>
            <a:r>
              <a:rPr lang="it-IT" sz="1600" b="0" i="0" dirty="0">
                <a:solidFill>
                  <a:schemeClr val="bg1"/>
                </a:solidFill>
                <a:effectLst/>
                <a:latin typeface="Lato" panose="020F0502020204030203" pitchFamily="34" charset="0"/>
              </a:rPr>
              <a:t>dal 9 Giugno al 1 Agosto 2025</a:t>
            </a:r>
          </a:p>
          <a:p>
            <a:pPr algn="l">
              <a:buFont typeface="Arial" panose="020B0604020202020204" pitchFamily="34" charset="0"/>
              <a:buChar char="•"/>
            </a:pPr>
            <a:r>
              <a:rPr lang="it-IT" sz="1600" b="0" i="0" dirty="0">
                <a:solidFill>
                  <a:schemeClr val="bg1"/>
                </a:solidFill>
                <a:effectLst/>
                <a:latin typeface="Lato" panose="020F0502020204030203" pitchFamily="34" charset="0"/>
              </a:rPr>
              <a:t>dal 25 Agosto al 26 Settembre 2025</a:t>
            </a:r>
          </a:p>
          <a:p>
            <a:pPr algn="l">
              <a:buFont typeface="Arial" panose="020B0604020202020204" pitchFamily="34" charset="0"/>
              <a:buChar char="•"/>
            </a:pPr>
            <a:r>
              <a:rPr lang="it-IT" sz="1600" b="0" i="0" dirty="0">
                <a:solidFill>
                  <a:schemeClr val="bg1"/>
                </a:solidFill>
                <a:effectLst/>
                <a:latin typeface="Lato" panose="020F0502020204030203" pitchFamily="34" charset="0"/>
              </a:rPr>
              <a:t>Febbraio 2026</a:t>
            </a:r>
          </a:p>
        </p:txBody>
      </p:sp>
      <p:sp>
        <p:nvSpPr>
          <p:cNvPr id="11" name="CasellaDiTesto 10">
            <a:extLst>
              <a:ext uri="{FF2B5EF4-FFF2-40B4-BE49-F238E27FC236}">
                <a16:creationId xmlns:a16="http://schemas.microsoft.com/office/drawing/2014/main" id="{DCB7B8A3-745A-0016-AE5A-2163AE2E9230}"/>
              </a:ext>
            </a:extLst>
          </p:cNvPr>
          <p:cNvSpPr txBox="1"/>
          <p:nvPr/>
        </p:nvSpPr>
        <p:spPr>
          <a:xfrm>
            <a:off x="1929564" y="2917867"/>
            <a:ext cx="5284871" cy="553998"/>
          </a:xfrm>
          <a:prstGeom prst="rect">
            <a:avLst/>
          </a:prstGeom>
          <a:noFill/>
        </p:spPr>
        <p:txBody>
          <a:bodyPr wrap="square" rtlCol="0">
            <a:spAutoFit/>
          </a:bodyPr>
          <a:lstStyle>
            <a:defPPr>
              <a:defRPr lang="it-IT"/>
            </a:defPPr>
            <a:lvl1pPr algn="ctr">
              <a:defRPr sz="1600">
                <a:solidFill>
                  <a:schemeClr val="accent1"/>
                </a:solidFill>
              </a:defRPr>
            </a:lvl1pPr>
          </a:lstStyle>
          <a:p>
            <a:pPr algn="l"/>
            <a:r>
              <a:rPr lang="it-IT" dirty="0">
                <a:solidFill>
                  <a:schemeClr val="accent4">
                    <a:lumMod val="60000"/>
                    <a:lumOff val="40000"/>
                  </a:schemeClr>
                </a:solidFill>
              </a:rPr>
              <a:t>https://unipr.esse3.cineca.it/ListaAppelliOfferta.do </a:t>
            </a:r>
          </a:p>
          <a:p>
            <a:pPr algn="l"/>
            <a:r>
              <a:rPr lang="it-IT" sz="1400" dirty="0">
                <a:solidFill>
                  <a:schemeClr val="accent4">
                    <a:lumMod val="60000"/>
                    <a:lumOff val="40000"/>
                  </a:schemeClr>
                </a:solidFill>
              </a:rPr>
              <a:t>(solo su Bacheca appelli di Esse3, NON sull’agenda studenti)</a:t>
            </a:r>
          </a:p>
        </p:txBody>
      </p:sp>
      <p:sp>
        <p:nvSpPr>
          <p:cNvPr id="12" name="CasellaDiTesto 11">
            <a:extLst>
              <a:ext uri="{FF2B5EF4-FFF2-40B4-BE49-F238E27FC236}">
                <a16:creationId xmlns:a16="http://schemas.microsoft.com/office/drawing/2014/main" id="{331B1AC9-1402-51C5-8CDC-8F9412F03AF4}"/>
              </a:ext>
            </a:extLst>
          </p:cNvPr>
          <p:cNvSpPr txBox="1"/>
          <p:nvPr/>
        </p:nvSpPr>
        <p:spPr>
          <a:xfrm>
            <a:off x="4399534" y="3403209"/>
            <a:ext cx="4744466" cy="2308324"/>
          </a:xfrm>
          <a:prstGeom prst="rect">
            <a:avLst/>
          </a:prstGeom>
          <a:noFill/>
        </p:spPr>
        <p:txBody>
          <a:bodyPr wrap="square" rtlCol="0">
            <a:spAutoFit/>
          </a:bodyPr>
          <a:lstStyle/>
          <a:p>
            <a:pPr algn="l"/>
            <a:r>
              <a:rPr lang="it-IT" sz="1600" b="1" i="0" u="sng" dirty="0">
                <a:solidFill>
                  <a:schemeClr val="bg1"/>
                </a:solidFill>
                <a:effectLst/>
                <a:latin typeface="Lato" panose="020F0502020204030203" pitchFamily="34" charset="0"/>
              </a:rPr>
              <a:t>Sessioni straordinarie per prove in itinere ed esami</a:t>
            </a:r>
            <a:endParaRPr lang="it-IT" sz="1600" b="0" i="0" dirty="0">
              <a:solidFill>
                <a:schemeClr val="bg1"/>
              </a:solidFill>
              <a:effectLst/>
              <a:latin typeface="Lato" panose="020F0502020204030203" pitchFamily="34" charset="0"/>
            </a:endParaRPr>
          </a:p>
          <a:p>
            <a:pPr algn="l"/>
            <a:r>
              <a:rPr lang="it-IT" sz="1600" b="0" i="0" u="sng" dirty="0">
                <a:solidFill>
                  <a:schemeClr val="bg1"/>
                </a:solidFill>
                <a:effectLst/>
                <a:latin typeface="Lato" panose="020F0502020204030203" pitchFamily="34" charset="0"/>
              </a:rPr>
              <a:t>Sessione autunnale</a:t>
            </a:r>
            <a:r>
              <a:rPr lang="it-IT" sz="1600" b="0" i="0" dirty="0">
                <a:solidFill>
                  <a:schemeClr val="bg1"/>
                </a:solidFill>
                <a:effectLst/>
                <a:latin typeface="Lato" panose="020F0502020204030203" pitchFamily="34" charset="0"/>
              </a:rPr>
              <a:t> dal 27 al 29 novembre 2024</a:t>
            </a:r>
          </a:p>
          <a:p>
            <a:pPr algn="l"/>
            <a:r>
              <a:rPr lang="it-IT" sz="1600" b="0" i="0" dirty="0">
                <a:solidFill>
                  <a:schemeClr val="bg1"/>
                </a:solidFill>
                <a:effectLst/>
                <a:latin typeface="Lato" panose="020F0502020204030203" pitchFamily="34" charset="0"/>
              </a:rPr>
              <a:t>Per le lauree triennali con sospensione delle lezioni (ad eccezione del I anno di corso)</a:t>
            </a:r>
          </a:p>
          <a:p>
            <a:pPr algn="l"/>
            <a:r>
              <a:rPr lang="it-IT" sz="1600" b="0" i="0" dirty="0">
                <a:solidFill>
                  <a:schemeClr val="bg1"/>
                </a:solidFill>
                <a:effectLst/>
                <a:latin typeface="Lato" panose="020F0502020204030203" pitchFamily="34" charset="0"/>
              </a:rPr>
              <a:t>Per le lauree Magistrali con sospensione delle lezioni del II anno di corso.</a:t>
            </a:r>
          </a:p>
          <a:p>
            <a:pPr algn="l"/>
            <a:r>
              <a:rPr lang="it-IT" sz="1600" b="0" i="0" u="sng" dirty="0">
                <a:solidFill>
                  <a:schemeClr val="bg1"/>
                </a:solidFill>
                <a:effectLst/>
                <a:latin typeface="Lato" panose="020F0502020204030203" pitchFamily="34" charset="0"/>
              </a:rPr>
              <a:t>Sessione primaverile</a:t>
            </a:r>
            <a:r>
              <a:rPr lang="it-IT" sz="1600" b="0" i="0" dirty="0">
                <a:solidFill>
                  <a:schemeClr val="bg1"/>
                </a:solidFill>
                <a:effectLst/>
                <a:latin typeface="Lato" panose="020F0502020204030203" pitchFamily="34" charset="0"/>
              </a:rPr>
              <a:t> dal 31 marzo al 2 aprile 2025 (senza sospensione delle lezioni)</a:t>
            </a:r>
          </a:p>
          <a:p>
            <a:endParaRPr lang="it-IT" sz="1600" dirty="0">
              <a:solidFill>
                <a:schemeClr val="bg1"/>
              </a:solidFill>
            </a:endParaRPr>
          </a:p>
        </p:txBody>
      </p:sp>
      <p:sp>
        <p:nvSpPr>
          <p:cNvPr id="14" name="CasellaDiTesto 13">
            <a:extLst>
              <a:ext uri="{FF2B5EF4-FFF2-40B4-BE49-F238E27FC236}">
                <a16:creationId xmlns:a16="http://schemas.microsoft.com/office/drawing/2014/main" id="{53740BA4-3CDA-4538-12C7-1D1F1CEC231E}"/>
              </a:ext>
            </a:extLst>
          </p:cNvPr>
          <p:cNvSpPr txBox="1"/>
          <p:nvPr/>
        </p:nvSpPr>
        <p:spPr>
          <a:xfrm>
            <a:off x="147144" y="5724931"/>
            <a:ext cx="8669478" cy="369332"/>
          </a:xfrm>
          <a:prstGeom prst="rect">
            <a:avLst/>
          </a:prstGeom>
          <a:noFill/>
        </p:spPr>
        <p:txBody>
          <a:bodyPr wrap="square" rtlCol="0">
            <a:spAutoFit/>
          </a:bodyPr>
          <a:lstStyle/>
          <a:p>
            <a:r>
              <a:rPr lang="it-IT" b="1" dirty="0">
                <a:solidFill>
                  <a:schemeClr val="bg1"/>
                </a:solidFill>
                <a:latin typeface="Lato" panose="020F0502020204030203" pitchFamily="34" charset="0"/>
              </a:rPr>
              <a:t>Materiale didattico   </a:t>
            </a:r>
            <a:r>
              <a:rPr lang="it-IT" sz="1600" dirty="0">
                <a:solidFill>
                  <a:schemeClr val="bg1"/>
                </a:solidFill>
              </a:rPr>
              <a:t>https://elly2023.scvsa.unipr.it/  Per problemi: supporto.elly@unipr.it </a:t>
            </a:r>
          </a:p>
        </p:txBody>
      </p:sp>
    </p:spTree>
    <p:extLst>
      <p:ext uri="{BB962C8B-B14F-4D97-AF65-F5344CB8AC3E}">
        <p14:creationId xmlns:p14="http://schemas.microsoft.com/office/powerpoint/2010/main" val="1044149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2664AC63-39CF-6F80-FDDD-7EA5C1DE3C93}"/>
              </a:ext>
            </a:extLst>
          </p:cNvPr>
          <p:cNvSpPr/>
          <p:nvPr/>
        </p:nvSpPr>
        <p:spPr>
          <a:xfrm>
            <a:off x="0" y="5426320"/>
            <a:ext cx="9144000" cy="57443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it-IT" sz="1350" dirty="0"/>
              <a:t>    </a:t>
            </a:r>
            <a:r>
              <a:rPr lang="it-IT" sz="1350" dirty="0">
                <a:latin typeface="Calibri" panose="020F0502020204030204" pitchFamily="34" charset="0"/>
                <a:cs typeface="Calibri" panose="020F0502020204030204" pitchFamily="34" charset="0"/>
              </a:rPr>
              <a:t>Welcome Day 2024</a:t>
            </a:r>
          </a:p>
        </p:txBody>
      </p:sp>
      <p:pic>
        <p:nvPicPr>
          <p:cNvPr id="1026" name="Picture 2">
            <a:extLst>
              <a:ext uri="{FF2B5EF4-FFF2-40B4-BE49-F238E27FC236}">
                <a16:creationId xmlns:a16="http://schemas.microsoft.com/office/drawing/2014/main" id="{9A878FE4-D1C9-BBD3-0A9C-49E939EA9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245" y="5477791"/>
            <a:ext cx="1971675" cy="47148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14">
            <a:extLst>
              <a:ext uri="{FF2B5EF4-FFF2-40B4-BE49-F238E27FC236}">
                <a16:creationId xmlns:a16="http://schemas.microsoft.com/office/drawing/2014/main" id="{03958C04-91CB-32DD-9844-DC75CEB459B6}"/>
              </a:ext>
            </a:extLst>
          </p:cNvPr>
          <p:cNvSpPr txBox="1"/>
          <p:nvPr/>
        </p:nvSpPr>
        <p:spPr>
          <a:xfrm>
            <a:off x="381900" y="86870"/>
            <a:ext cx="5768233" cy="507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700" b="1" dirty="0">
                <a:solidFill>
                  <a:srgbClr val="091B4C"/>
                </a:solidFill>
                <a:latin typeface="Calibri" panose="020F0502020204030204" pitchFamily="34" charset="0"/>
                <a:cs typeface="Calibri" panose="020F0502020204030204" pitchFamily="34" charset="0"/>
              </a:rPr>
              <a:t>LA DIMENSIONE INTERNAZIONALE</a:t>
            </a:r>
          </a:p>
        </p:txBody>
      </p:sp>
      <p:sp>
        <p:nvSpPr>
          <p:cNvPr id="12" name="Rettangolo 10">
            <a:extLst>
              <a:ext uri="{FF2B5EF4-FFF2-40B4-BE49-F238E27FC236}">
                <a16:creationId xmlns:a16="http://schemas.microsoft.com/office/drawing/2014/main" id="{233C13F5-DDA0-310A-2681-71FB2B25458A}"/>
              </a:ext>
            </a:extLst>
          </p:cNvPr>
          <p:cNvSpPr/>
          <p:nvPr/>
        </p:nvSpPr>
        <p:spPr>
          <a:xfrm>
            <a:off x="538475" y="787795"/>
            <a:ext cx="6368568" cy="4517851"/>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sz="1600" dirty="0"/>
          </a:p>
        </p:txBody>
      </p:sp>
      <p:sp>
        <p:nvSpPr>
          <p:cNvPr id="13" name="TextBox 12">
            <a:extLst>
              <a:ext uri="{FF2B5EF4-FFF2-40B4-BE49-F238E27FC236}">
                <a16:creationId xmlns:a16="http://schemas.microsoft.com/office/drawing/2014/main" id="{8B23A087-12C1-546C-E64B-937D2A242C96}"/>
              </a:ext>
            </a:extLst>
          </p:cNvPr>
          <p:cNvSpPr txBox="1"/>
          <p:nvPr/>
        </p:nvSpPr>
        <p:spPr>
          <a:xfrm>
            <a:off x="729750" y="977671"/>
            <a:ext cx="5788008" cy="1223412"/>
          </a:xfrm>
          <a:prstGeom prst="rect">
            <a:avLst/>
          </a:prstGeom>
          <a:noFill/>
        </p:spPr>
        <p:txBody>
          <a:bodyPr wrap="square" rtlCol="0">
            <a:spAutoFit/>
          </a:bodyPr>
          <a:lstStyle/>
          <a:p>
            <a:pPr marL="214313" indent="-214313" algn="ctr">
              <a:buFont typeface="Wingdings" panose="05000000000000000000" pitchFamily="2" charset="2"/>
              <a:buChar char="v"/>
            </a:pPr>
            <a:r>
              <a:rPr lang="en-IE" sz="2000" dirty="0" err="1">
                <a:solidFill>
                  <a:schemeClr val="bg1"/>
                </a:solidFill>
                <a:latin typeface="Arial" panose="020B0604020202020204" pitchFamily="34" charset="0"/>
                <a:cs typeface="Arial" panose="020B0604020202020204" pitchFamily="34" charset="0"/>
              </a:rPr>
              <a:t>Unità</a:t>
            </a:r>
            <a:r>
              <a:rPr lang="en-IE" sz="2000" dirty="0">
                <a:solidFill>
                  <a:schemeClr val="bg1"/>
                </a:solidFill>
                <a:latin typeface="Arial" panose="020B0604020202020204" pitchFamily="34" charset="0"/>
                <a:cs typeface="Arial" panose="020B0604020202020204" pitchFamily="34" charset="0"/>
              </a:rPr>
              <a:t> </a:t>
            </a:r>
            <a:r>
              <a:rPr lang="en-IE" sz="2000" dirty="0" err="1">
                <a:solidFill>
                  <a:schemeClr val="bg1"/>
                </a:solidFill>
                <a:latin typeface="Arial" panose="020B0604020202020204" pitchFamily="34" charset="0"/>
                <a:cs typeface="Arial" panose="020B0604020202020204" pitchFamily="34" charset="0"/>
              </a:rPr>
              <a:t>organizzativa</a:t>
            </a:r>
            <a:r>
              <a:rPr lang="en-IE" sz="2000" dirty="0">
                <a:solidFill>
                  <a:schemeClr val="bg1"/>
                </a:solidFill>
                <a:latin typeface="Arial" panose="020B0604020202020204" pitchFamily="34" charset="0"/>
                <a:cs typeface="Arial" panose="020B0604020202020204" pitchFamily="34" charset="0"/>
              </a:rPr>
              <a:t> per la </a:t>
            </a:r>
            <a:r>
              <a:rPr lang="en-IE" sz="2000" dirty="0" err="1">
                <a:solidFill>
                  <a:schemeClr val="bg1"/>
                </a:solidFill>
                <a:latin typeface="Arial" panose="020B0604020202020204" pitchFamily="34" charset="0"/>
                <a:cs typeface="Arial" panose="020B0604020202020204" pitchFamily="34" charset="0"/>
              </a:rPr>
              <a:t>dimensione</a:t>
            </a:r>
            <a:r>
              <a:rPr lang="en-IE" sz="2000" dirty="0">
                <a:solidFill>
                  <a:schemeClr val="bg1"/>
                </a:solidFill>
                <a:latin typeface="Arial" panose="020B0604020202020204" pitchFamily="34" charset="0"/>
                <a:cs typeface="Arial" panose="020B0604020202020204" pitchFamily="34" charset="0"/>
              </a:rPr>
              <a:t> </a:t>
            </a:r>
            <a:r>
              <a:rPr lang="en-IE" sz="2000" dirty="0" err="1">
                <a:solidFill>
                  <a:schemeClr val="bg1"/>
                </a:solidFill>
                <a:latin typeface="Arial" panose="020B0604020202020204" pitchFamily="34" charset="0"/>
                <a:cs typeface="Arial" panose="020B0604020202020204" pitchFamily="34" charset="0"/>
              </a:rPr>
              <a:t>internazionale</a:t>
            </a:r>
            <a:r>
              <a:rPr lang="en-IE" sz="2000" dirty="0">
                <a:solidFill>
                  <a:schemeClr val="bg1"/>
                </a:solidFill>
                <a:latin typeface="Arial" panose="020B0604020202020204" pitchFamily="34" charset="0"/>
                <a:cs typeface="Arial" panose="020B0604020202020204" pitchFamily="34" charset="0"/>
              </a:rPr>
              <a:t> di Ateneo: </a:t>
            </a:r>
          </a:p>
          <a:p>
            <a:pPr algn="ctr"/>
            <a:r>
              <a:rPr lang="en-GB" sz="2000" dirty="0">
                <a:solidFill>
                  <a:schemeClr val="accent1">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https://www.unipr.it/ugov/organizationunit/158030</a:t>
            </a:r>
            <a:endParaRPr lang="en-IE" sz="2000" dirty="0">
              <a:solidFill>
                <a:schemeClr val="accent1">
                  <a:lumMod val="60000"/>
                  <a:lumOff val="40000"/>
                </a:schemeClr>
              </a:solidFill>
              <a:latin typeface="Arial" panose="020B0604020202020204" pitchFamily="34" charset="0"/>
              <a:cs typeface="Arial" panose="020B0604020202020204" pitchFamily="34" charset="0"/>
            </a:endParaRPr>
          </a:p>
          <a:p>
            <a:endParaRPr lang="en-IE" sz="1350" dirty="0">
              <a:solidFill>
                <a:schemeClr val="bg1"/>
              </a:solidFill>
            </a:endParaRPr>
          </a:p>
        </p:txBody>
      </p:sp>
      <p:sp>
        <p:nvSpPr>
          <p:cNvPr id="15" name="TextBox 14">
            <a:extLst>
              <a:ext uri="{FF2B5EF4-FFF2-40B4-BE49-F238E27FC236}">
                <a16:creationId xmlns:a16="http://schemas.microsoft.com/office/drawing/2014/main" id="{6F2252F1-3F07-B88B-E3DC-D1D86DE4F2C3}"/>
              </a:ext>
            </a:extLst>
          </p:cNvPr>
          <p:cNvSpPr txBox="1"/>
          <p:nvPr/>
        </p:nvSpPr>
        <p:spPr>
          <a:xfrm>
            <a:off x="783931" y="2408768"/>
            <a:ext cx="6256233" cy="2146742"/>
          </a:xfrm>
          <a:prstGeom prst="rect">
            <a:avLst/>
          </a:prstGeom>
          <a:noFill/>
        </p:spPr>
        <p:txBody>
          <a:bodyPr wrap="square">
            <a:spAutoFit/>
          </a:bodyPr>
          <a:lstStyle/>
          <a:p>
            <a:pPr marL="214313" indent="-214313">
              <a:buFont typeface="Wingdings" panose="05000000000000000000" pitchFamily="2" charset="2"/>
              <a:buChar char="v"/>
            </a:pPr>
            <a:r>
              <a:rPr lang="en-GB" sz="2000" dirty="0" err="1">
                <a:solidFill>
                  <a:schemeClr val="bg1"/>
                </a:solidFill>
                <a:latin typeface="Arial" panose="020B0604020202020204" pitchFamily="34" charset="0"/>
                <a:cs typeface="Arial" panose="020B0604020202020204" pitchFamily="34" charset="0"/>
              </a:rPr>
              <a:t>Commissione</a:t>
            </a:r>
            <a:r>
              <a:rPr lang="en-GB" sz="2000" dirty="0">
                <a:solidFill>
                  <a:schemeClr val="bg1"/>
                </a:solidFill>
                <a:latin typeface="Arial" panose="020B0604020202020204" pitchFamily="34" charset="0"/>
                <a:cs typeface="Arial" panose="020B0604020202020204" pitchFamily="34" charset="0"/>
              </a:rPr>
              <a:t> per la </a:t>
            </a:r>
            <a:r>
              <a:rPr lang="en-GB" sz="2000" dirty="0" err="1">
                <a:solidFill>
                  <a:schemeClr val="bg1"/>
                </a:solidFill>
                <a:latin typeface="Arial" panose="020B0604020202020204" pitchFamily="34" charset="0"/>
                <a:cs typeface="Arial" panose="020B0604020202020204" pitchFamily="34" charset="0"/>
              </a:rPr>
              <a:t>Mobilità</a:t>
            </a:r>
            <a:r>
              <a:rPr lang="en-GB" sz="2000" dirty="0">
                <a:solidFill>
                  <a:schemeClr val="bg1"/>
                </a:solidFill>
                <a:latin typeface="Arial" panose="020B0604020202020204" pitchFamily="34" charset="0"/>
                <a:cs typeface="Arial" panose="020B0604020202020204" pitchFamily="34" charset="0"/>
              </a:rPr>
              <a:t> Internazionale del Dipartimento:</a:t>
            </a:r>
          </a:p>
          <a:p>
            <a:pPr marL="214313" indent="-214313">
              <a:buFont typeface="Wingdings" panose="05000000000000000000" pitchFamily="2" charset="2"/>
              <a:buChar char="v"/>
            </a:pPr>
            <a:endParaRPr lang="en-GB" sz="2000" dirty="0">
              <a:solidFill>
                <a:schemeClr val="bg1"/>
              </a:solidFill>
              <a:latin typeface="Arial" panose="020B0604020202020204" pitchFamily="34" charset="0"/>
              <a:cs typeface="Arial" panose="020B0604020202020204" pitchFamily="34" charset="0"/>
            </a:endParaRPr>
          </a:p>
          <a:p>
            <a:pPr lvl="1"/>
            <a:r>
              <a:rPr lang="it-IT" sz="2000" b="0" i="0" dirty="0">
                <a:solidFill>
                  <a:schemeClr val="accent1">
                    <a:lumMod val="60000"/>
                    <a:lumOff val="40000"/>
                  </a:schemeClr>
                </a:solidFill>
                <a:effectLst/>
                <a:latin typeface="Arial" panose="020B0604020202020204" pitchFamily="34" charset="0"/>
                <a:ea typeface="Lato" panose="020F0502020204030203" pitchFamily="34" charset="0"/>
                <a:cs typeface="Arial" panose="020B0604020202020204" pitchFamily="34" charset="0"/>
              </a:rPr>
              <a:t>Prof.ssa Elena Maestri (Referente Erasmus)</a:t>
            </a:r>
          </a:p>
          <a:p>
            <a:pPr lvl="1"/>
            <a:r>
              <a:rPr lang="it-IT" sz="2000" dirty="0">
                <a:solidFill>
                  <a:schemeClr val="accent1">
                    <a:lumMod val="60000"/>
                    <a:lumOff val="40000"/>
                  </a:schemeClr>
                </a:solidFill>
                <a:latin typeface="Arial" panose="020B0604020202020204" pitchFamily="34" charset="0"/>
                <a:ea typeface="Lato" panose="020F0502020204030203" pitchFamily="34" charset="0"/>
                <a:cs typeface="Arial" panose="020B0604020202020204" pitchFamily="34" charset="0"/>
              </a:rPr>
              <a:t>Prof. Alessandro Petraglia (Referente Erasmus)</a:t>
            </a:r>
          </a:p>
          <a:p>
            <a:pPr lvl="1"/>
            <a:r>
              <a:rPr lang="it-IT" sz="2000" b="0" i="0" dirty="0">
                <a:solidFill>
                  <a:schemeClr val="accent1">
                    <a:lumMod val="60000"/>
                    <a:lumOff val="40000"/>
                  </a:schemeClr>
                </a:solidFill>
                <a:effectLst/>
                <a:latin typeface="Arial" panose="020B0604020202020204" pitchFamily="34" charset="0"/>
                <a:ea typeface="Lato" panose="020F0502020204030203" pitchFamily="34" charset="0"/>
                <a:cs typeface="Arial" panose="020B0604020202020204" pitchFamily="34" charset="0"/>
              </a:rPr>
              <a:t>Prof. Marco Bartoli (Referente </a:t>
            </a:r>
            <a:r>
              <a:rPr lang="it-IT" sz="2000" b="0" i="0" dirty="0" err="1">
                <a:solidFill>
                  <a:schemeClr val="accent1">
                    <a:lumMod val="60000"/>
                    <a:lumOff val="40000"/>
                  </a:schemeClr>
                </a:solidFill>
                <a:effectLst/>
                <a:latin typeface="Arial" panose="020B0604020202020204" pitchFamily="34" charset="0"/>
                <a:ea typeface="Lato" panose="020F0502020204030203" pitchFamily="34" charset="0"/>
                <a:cs typeface="Arial" panose="020B0604020202020204" pitchFamily="34" charset="0"/>
              </a:rPr>
              <a:t>Overworld</a:t>
            </a:r>
            <a:r>
              <a:rPr lang="it-IT" sz="2000" b="0" i="0" dirty="0">
                <a:solidFill>
                  <a:schemeClr val="accent1">
                    <a:lumMod val="60000"/>
                    <a:lumOff val="40000"/>
                  </a:schemeClr>
                </a:solidFill>
                <a:effectLst/>
                <a:latin typeface="Arial" panose="020B0604020202020204" pitchFamily="34" charset="0"/>
                <a:ea typeface="Lato" panose="020F0502020204030203" pitchFamily="34" charset="0"/>
                <a:cs typeface="Arial" panose="020B0604020202020204" pitchFamily="34" charset="0"/>
              </a:rPr>
              <a:t>)</a:t>
            </a:r>
          </a:p>
          <a:p>
            <a:pPr marL="214313" indent="-214313">
              <a:buFont typeface="Wingdings" panose="05000000000000000000" pitchFamily="2" charset="2"/>
              <a:buChar char="v"/>
            </a:pPr>
            <a:endParaRPr lang="en-IE" sz="1350" dirty="0">
              <a:solidFill>
                <a:schemeClr val="accent1">
                  <a:lumMod val="60000"/>
                  <a:lumOff val="40000"/>
                </a:schemeClr>
              </a:solidFill>
              <a:latin typeface="Calibri" panose="020F0502020204030204" pitchFamily="34" charset="0"/>
              <a:cs typeface="Calibri" panose="020F0502020204030204" pitchFamily="34" charset="0"/>
            </a:endParaRPr>
          </a:p>
        </p:txBody>
      </p:sp>
      <p:pic>
        <p:nvPicPr>
          <p:cNvPr id="16" name="Picture 2">
            <a:extLst>
              <a:ext uri="{FF2B5EF4-FFF2-40B4-BE49-F238E27FC236}">
                <a16:creationId xmlns:a16="http://schemas.microsoft.com/office/drawing/2014/main" id="{AD119A25-F364-2474-ECEE-D307BDA4C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059" y="1110739"/>
            <a:ext cx="2163941" cy="359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1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092093"/>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    Welcome Day 2024</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pic>
        <p:nvPicPr>
          <p:cNvPr id="17" name="Immagine 16" descr="Immagine che contiene vestiti, persona, calzature, sorriso">
            <a:extLst>
              <a:ext uri="{FF2B5EF4-FFF2-40B4-BE49-F238E27FC236}">
                <a16:creationId xmlns:a16="http://schemas.microsoft.com/office/drawing/2014/main" id="{D5C1EE80-26EE-9375-7BBB-9AE776718E19}"/>
              </a:ext>
            </a:extLst>
          </p:cNvPr>
          <p:cNvPicPr>
            <a:picLocks noChangeAspect="1"/>
          </p:cNvPicPr>
          <p:nvPr/>
        </p:nvPicPr>
        <p:blipFill rotWithShape="1">
          <a:blip r:embed="rId4"/>
          <a:srcRect l="3155" t="16740"/>
          <a:stretch/>
        </p:blipFill>
        <p:spPr>
          <a:xfrm>
            <a:off x="479570" y="859883"/>
            <a:ext cx="8184860" cy="5013762"/>
          </a:xfrm>
          <a:prstGeom prst="rect">
            <a:avLst/>
          </a:prstGeom>
        </p:spPr>
      </p:pic>
      <p:sp>
        <p:nvSpPr>
          <p:cNvPr id="10" name="Rettangolo 9">
            <a:extLst>
              <a:ext uri="{FF2B5EF4-FFF2-40B4-BE49-F238E27FC236}">
                <a16:creationId xmlns:a16="http://schemas.microsoft.com/office/drawing/2014/main" id="{C8EC2D5E-9E70-49B2-AD56-3E0037E0C8EA}"/>
              </a:ext>
            </a:extLst>
          </p:cNvPr>
          <p:cNvSpPr/>
          <p:nvPr/>
        </p:nvSpPr>
        <p:spPr>
          <a:xfrm>
            <a:off x="1188720" y="5061243"/>
            <a:ext cx="7284720" cy="1099104"/>
          </a:xfrm>
          <a:prstGeom prst="rect">
            <a:avLst/>
          </a:prstGeom>
          <a:solidFill>
            <a:srgbClr val="091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DOVE VOI, STUDENTI E STUDENTESSE, SIETE AL CENTRO </a:t>
            </a:r>
          </a:p>
          <a:p>
            <a:pPr algn="ctr"/>
            <a:r>
              <a:rPr lang="it-IT" sz="2400" dirty="0"/>
              <a:t>DELLE NOSTRE AZIONI!</a:t>
            </a:r>
          </a:p>
        </p:txBody>
      </p:sp>
      <p:sp>
        <p:nvSpPr>
          <p:cNvPr id="2" name="CasellaDiTesto 1"/>
          <p:cNvSpPr txBox="1"/>
          <p:nvPr/>
        </p:nvSpPr>
        <p:spPr>
          <a:xfrm>
            <a:off x="2171417" y="151997"/>
            <a:ext cx="4808503"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4000" b="1">
                <a:solidFill>
                  <a:srgbClr val="091B4C"/>
                </a:solidFill>
              </a:rPr>
              <a:t>WELCOME</a:t>
            </a:r>
            <a:endParaRPr lang="it-IT" sz="4000" b="1" dirty="0">
              <a:solidFill>
                <a:srgbClr val="091B4C"/>
              </a:solidFill>
            </a:endParaRPr>
          </a:p>
        </p:txBody>
      </p:sp>
    </p:spTree>
    <p:extLst>
      <p:ext uri="{BB962C8B-B14F-4D97-AF65-F5344CB8AC3E}">
        <p14:creationId xmlns:p14="http://schemas.microsoft.com/office/powerpoint/2010/main" val="1206558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2664AC63-39CF-6F80-FDDD-7EA5C1DE3C93}"/>
              </a:ext>
            </a:extLst>
          </p:cNvPr>
          <p:cNvSpPr/>
          <p:nvPr/>
        </p:nvSpPr>
        <p:spPr>
          <a:xfrm>
            <a:off x="0" y="5426320"/>
            <a:ext cx="9144000" cy="57443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it-IT" sz="1350" dirty="0"/>
              <a:t>    </a:t>
            </a:r>
            <a:r>
              <a:rPr lang="it-IT" sz="1350" dirty="0">
                <a:latin typeface="Calibri" panose="020F0502020204030204" pitchFamily="34" charset="0"/>
                <a:cs typeface="Calibri" panose="020F0502020204030204" pitchFamily="34" charset="0"/>
              </a:rPr>
              <a:t>Welcome Day 2024</a:t>
            </a:r>
          </a:p>
        </p:txBody>
      </p:sp>
      <p:pic>
        <p:nvPicPr>
          <p:cNvPr id="1026" name="Picture 2">
            <a:extLst>
              <a:ext uri="{FF2B5EF4-FFF2-40B4-BE49-F238E27FC236}">
                <a16:creationId xmlns:a16="http://schemas.microsoft.com/office/drawing/2014/main" id="{9A878FE4-D1C9-BBD3-0A9C-49E939EA9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245" y="5477791"/>
            <a:ext cx="1971675" cy="471488"/>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0">
            <a:extLst>
              <a:ext uri="{FF2B5EF4-FFF2-40B4-BE49-F238E27FC236}">
                <a16:creationId xmlns:a16="http://schemas.microsoft.com/office/drawing/2014/main" id="{233C13F5-DDA0-310A-2681-71FB2B25458A}"/>
              </a:ext>
            </a:extLst>
          </p:cNvPr>
          <p:cNvSpPr/>
          <p:nvPr/>
        </p:nvSpPr>
        <p:spPr>
          <a:xfrm>
            <a:off x="566144" y="1899526"/>
            <a:ext cx="3494503" cy="3262673"/>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it-IT" sz="1350" dirty="0"/>
          </a:p>
        </p:txBody>
      </p:sp>
      <p:sp>
        <p:nvSpPr>
          <p:cNvPr id="13" name="TextBox 12">
            <a:extLst>
              <a:ext uri="{FF2B5EF4-FFF2-40B4-BE49-F238E27FC236}">
                <a16:creationId xmlns:a16="http://schemas.microsoft.com/office/drawing/2014/main" id="{8B23A087-12C1-546C-E64B-937D2A242C96}"/>
              </a:ext>
            </a:extLst>
          </p:cNvPr>
          <p:cNvSpPr txBox="1"/>
          <p:nvPr/>
        </p:nvSpPr>
        <p:spPr>
          <a:xfrm>
            <a:off x="722318" y="3344416"/>
            <a:ext cx="3182153" cy="923330"/>
          </a:xfrm>
          <a:prstGeom prst="rect">
            <a:avLst/>
          </a:prstGeom>
          <a:noFill/>
        </p:spPr>
        <p:txBody>
          <a:bodyPr wrap="square" rtlCol="0">
            <a:spAutoFit/>
          </a:bodyPr>
          <a:lstStyle/>
          <a:p>
            <a:pPr marL="214313" indent="-214313">
              <a:buFont typeface="Wingdings" panose="05000000000000000000" pitchFamily="2" charset="2"/>
              <a:buChar char="v"/>
            </a:pPr>
            <a:r>
              <a:rPr lang="en-GB" sz="1350" dirty="0">
                <a:solidFill>
                  <a:schemeClr val="bg1"/>
                </a:solidFill>
                <a:latin typeface="Calibri" panose="020F0502020204030204" pitchFamily="34" charset="0"/>
                <a:cs typeface="Calibri" panose="020F0502020204030204" pitchFamily="34" charset="0"/>
              </a:rPr>
              <a:t>EUGREEN </a:t>
            </a:r>
            <a:r>
              <a:rPr lang="en-GB" sz="1350" dirty="0" err="1">
                <a:solidFill>
                  <a:schemeClr val="bg1"/>
                </a:solidFill>
                <a:latin typeface="Calibri" panose="020F0502020204030204" pitchFamily="34" charset="0"/>
                <a:cs typeface="Calibri" panose="020F0502020204030204" pitchFamily="34" charset="0"/>
              </a:rPr>
              <a:t>offre</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ulteriori</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possibilità</a:t>
            </a:r>
            <a:r>
              <a:rPr lang="en-GB" sz="1350" dirty="0">
                <a:solidFill>
                  <a:schemeClr val="bg1"/>
                </a:solidFill>
                <a:latin typeface="Calibri" panose="020F0502020204030204" pitchFamily="34" charset="0"/>
                <a:cs typeface="Calibri" panose="020F0502020204030204" pitchFamily="34" charset="0"/>
              </a:rPr>
              <a:t> e </a:t>
            </a:r>
            <a:r>
              <a:rPr lang="en-GB" sz="1350" dirty="0" err="1">
                <a:solidFill>
                  <a:schemeClr val="bg1"/>
                </a:solidFill>
                <a:latin typeface="Calibri" panose="020F0502020204030204" pitchFamily="34" charset="0"/>
                <a:cs typeface="Calibri" panose="020F0502020204030204" pitchFamily="34" charset="0"/>
              </a:rPr>
              <a:t>facilita</a:t>
            </a:r>
            <a:r>
              <a:rPr lang="en-GB" sz="1350" dirty="0">
                <a:solidFill>
                  <a:schemeClr val="bg1"/>
                </a:solidFill>
                <a:latin typeface="Calibri" panose="020F0502020204030204" pitchFamily="34" charset="0"/>
                <a:cs typeface="Calibri" panose="020F0502020204030204" pitchFamily="34" charset="0"/>
              </a:rPr>
              <a:t> la </a:t>
            </a:r>
            <a:r>
              <a:rPr lang="en-GB" sz="1350" dirty="0" err="1">
                <a:solidFill>
                  <a:schemeClr val="bg1"/>
                </a:solidFill>
                <a:latin typeface="Calibri" panose="020F0502020204030204" pitchFamily="34" charset="0"/>
                <a:cs typeface="Calibri" panose="020F0502020204030204" pitchFamily="34" charset="0"/>
              </a:rPr>
              <a:t>mobilità</a:t>
            </a:r>
            <a:r>
              <a:rPr lang="en-GB" sz="1350" dirty="0">
                <a:solidFill>
                  <a:schemeClr val="bg1"/>
                </a:solidFill>
                <a:latin typeface="Calibri" panose="020F0502020204030204" pitchFamily="34" charset="0"/>
                <a:cs typeface="Calibri" panose="020F0502020204030204" pitchFamily="34" charset="0"/>
              </a:rPr>
              <a:t> per </a:t>
            </a:r>
            <a:r>
              <a:rPr lang="en-GB" sz="1350" dirty="0" err="1">
                <a:solidFill>
                  <a:schemeClr val="bg1"/>
                </a:solidFill>
                <a:latin typeface="Calibri" panose="020F0502020204030204" pitchFamily="34" charset="0"/>
                <a:cs typeface="Calibri" panose="020F0502020204030204" pitchFamily="34" charset="0"/>
              </a:rPr>
              <a:t>motivi</a:t>
            </a:r>
            <a:r>
              <a:rPr lang="en-GB" sz="1350" dirty="0">
                <a:solidFill>
                  <a:schemeClr val="bg1"/>
                </a:solidFill>
                <a:latin typeface="Calibri" panose="020F0502020204030204" pitchFamily="34" charset="0"/>
                <a:cs typeface="Calibri" panose="020F0502020204030204" pitchFamily="34" charset="0"/>
              </a:rPr>
              <a:t> di studio e </a:t>
            </a:r>
            <a:r>
              <a:rPr lang="en-GB" sz="1350" dirty="0" err="1">
                <a:solidFill>
                  <a:schemeClr val="bg1"/>
                </a:solidFill>
                <a:latin typeface="Calibri" panose="020F0502020204030204" pitchFamily="34" charset="0"/>
                <a:cs typeface="Calibri" panose="020F0502020204030204" pitchFamily="34" charset="0"/>
              </a:rPr>
              <a:t>tirocinio</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agli</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studenti</a:t>
            </a:r>
            <a:r>
              <a:rPr lang="en-GB" sz="1350" dirty="0">
                <a:solidFill>
                  <a:schemeClr val="bg1"/>
                </a:solidFill>
                <a:latin typeface="Calibri" panose="020F0502020204030204" pitchFamily="34" charset="0"/>
                <a:cs typeface="Calibri" panose="020F0502020204030204" pitchFamily="34" charset="0"/>
              </a:rPr>
              <a:t> di Parma, con le </a:t>
            </a:r>
            <a:r>
              <a:rPr lang="en-GB" sz="1350" dirty="0" err="1">
                <a:solidFill>
                  <a:schemeClr val="bg1"/>
                </a:solidFill>
                <a:latin typeface="Calibri" panose="020F0502020204030204" pitchFamily="34" charset="0"/>
                <a:cs typeface="Calibri" panose="020F0502020204030204" pitchFamily="34" charset="0"/>
              </a:rPr>
              <a:t>stesse</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regole</a:t>
            </a:r>
            <a:r>
              <a:rPr lang="en-GB" sz="1350" dirty="0">
                <a:solidFill>
                  <a:schemeClr val="bg1"/>
                </a:solidFill>
                <a:latin typeface="Calibri" panose="020F0502020204030204" pitchFamily="34" charset="0"/>
                <a:cs typeface="Calibri" panose="020F0502020204030204" pitchFamily="34" charset="0"/>
              </a:rPr>
              <a:t> del </a:t>
            </a:r>
            <a:r>
              <a:rPr lang="en-GB" sz="1350" dirty="0" err="1">
                <a:solidFill>
                  <a:schemeClr val="bg1"/>
                </a:solidFill>
                <a:latin typeface="Calibri" panose="020F0502020204030204" pitchFamily="34" charset="0"/>
                <a:cs typeface="Calibri" panose="020F0502020204030204" pitchFamily="34" charset="0"/>
              </a:rPr>
              <a:t>programma</a:t>
            </a:r>
            <a:r>
              <a:rPr lang="en-GB" sz="1350" dirty="0">
                <a:solidFill>
                  <a:schemeClr val="bg1"/>
                </a:solidFill>
                <a:latin typeface="Calibri" panose="020F0502020204030204" pitchFamily="34" charset="0"/>
                <a:cs typeface="Calibri" panose="020F0502020204030204" pitchFamily="34" charset="0"/>
              </a:rPr>
              <a:t> Erasmus.</a:t>
            </a:r>
            <a:endParaRPr lang="en-IE" sz="1350" dirty="0">
              <a:solidFill>
                <a:schemeClr val="bg1"/>
              </a:solidFill>
            </a:endParaRPr>
          </a:p>
        </p:txBody>
      </p:sp>
      <p:pic>
        <p:nvPicPr>
          <p:cNvPr id="2" name="Picture 1">
            <a:extLst>
              <a:ext uri="{FF2B5EF4-FFF2-40B4-BE49-F238E27FC236}">
                <a16:creationId xmlns:a16="http://schemas.microsoft.com/office/drawing/2014/main" id="{7A626D6E-4043-760D-546C-8E7F9D79E651}"/>
              </a:ext>
            </a:extLst>
          </p:cNvPr>
          <p:cNvPicPr>
            <a:picLocks noChangeAspect="1"/>
          </p:cNvPicPr>
          <p:nvPr/>
        </p:nvPicPr>
        <p:blipFill>
          <a:blip r:embed="rId3"/>
          <a:srcRect l="7762" r="6974" b="76565"/>
          <a:stretch/>
        </p:blipFill>
        <p:spPr>
          <a:xfrm>
            <a:off x="6300787" y="1004583"/>
            <a:ext cx="2623066" cy="894944"/>
          </a:xfrm>
          <a:prstGeom prst="rect">
            <a:avLst/>
          </a:prstGeom>
        </p:spPr>
      </p:pic>
      <p:sp>
        <p:nvSpPr>
          <p:cNvPr id="3" name="TextBox 2">
            <a:extLst>
              <a:ext uri="{FF2B5EF4-FFF2-40B4-BE49-F238E27FC236}">
                <a16:creationId xmlns:a16="http://schemas.microsoft.com/office/drawing/2014/main" id="{3CEE4AA8-739A-0C70-1524-1EAEA9700181}"/>
              </a:ext>
            </a:extLst>
          </p:cNvPr>
          <p:cNvSpPr txBox="1"/>
          <p:nvPr/>
        </p:nvSpPr>
        <p:spPr>
          <a:xfrm>
            <a:off x="722318" y="2343190"/>
            <a:ext cx="3182153" cy="715581"/>
          </a:xfrm>
          <a:prstGeom prst="rect">
            <a:avLst/>
          </a:prstGeom>
          <a:noFill/>
        </p:spPr>
        <p:txBody>
          <a:bodyPr wrap="square" rtlCol="0">
            <a:spAutoFit/>
          </a:bodyPr>
          <a:lstStyle/>
          <a:p>
            <a:pPr marL="214313" indent="-214313">
              <a:buFont typeface="Wingdings" panose="05000000000000000000" pitchFamily="2" charset="2"/>
              <a:buChar char="v"/>
            </a:pPr>
            <a:r>
              <a:rPr lang="en-GB" sz="1350" dirty="0" err="1">
                <a:solidFill>
                  <a:schemeClr val="bg1"/>
                </a:solidFill>
                <a:latin typeface="Calibri" panose="020F0502020204030204" pitchFamily="34" charset="0"/>
                <a:cs typeface="Calibri" panose="020F0502020204030204" pitchFamily="34" charset="0"/>
              </a:rPr>
              <a:t>Nove</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università</a:t>
            </a:r>
            <a:r>
              <a:rPr lang="en-GB" sz="1350" dirty="0">
                <a:solidFill>
                  <a:schemeClr val="bg1"/>
                </a:solidFill>
                <a:latin typeface="Calibri" panose="020F0502020204030204" pitchFamily="34" charset="0"/>
                <a:cs typeface="Calibri" panose="020F0502020204030204" pitchFamily="34" charset="0"/>
              </a:rPr>
              <a:t> unite per </a:t>
            </a:r>
            <a:r>
              <a:rPr lang="en-GB" sz="1350" dirty="0" err="1">
                <a:solidFill>
                  <a:schemeClr val="bg1"/>
                </a:solidFill>
                <a:latin typeface="Calibri" panose="020F0502020204030204" pitchFamily="34" charset="0"/>
                <a:cs typeface="Calibri" panose="020F0502020204030204" pitchFamily="34" charset="0"/>
              </a:rPr>
              <a:t>formarne</a:t>
            </a:r>
            <a:r>
              <a:rPr lang="en-GB" sz="1350" dirty="0">
                <a:solidFill>
                  <a:schemeClr val="bg1"/>
                </a:solidFill>
                <a:latin typeface="Calibri" panose="020F0502020204030204" pitchFamily="34" charset="0"/>
                <a:cs typeface="Calibri" panose="020F0502020204030204" pitchFamily="34" charset="0"/>
              </a:rPr>
              <a:t> </a:t>
            </a:r>
            <a:r>
              <a:rPr lang="en-GB" sz="1350" dirty="0" err="1">
                <a:solidFill>
                  <a:schemeClr val="bg1"/>
                </a:solidFill>
                <a:latin typeface="Calibri" panose="020F0502020204030204" pitchFamily="34" charset="0"/>
                <a:cs typeface="Calibri" panose="020F0502020204030204" pitchFamily="34" charset="0"/>
              </a:rPr>
              <a:t>una</a:t>
            </a:r>
            <a:r>
              <a:rPr lang="en-GB" sz="1350" dirty="0">
                <a:solidFill>
                  <a:schemeClr val="bg1"/>
                </a:solidFill>
                <a:latin typeface="Calibri" panose="020F0502020204030204" pitchFamily="34" charset="0"/>
                <a:cs typeface="Calibri" panose="020F0502020204030204" pitchFamily="34" charset="0"/>
              </a:rPr>
              <a:t> unica EUROPEA: </a:t>
            </a:r>
            <a:r>
              <a:rPr lang="en-GB" sz="1350" dirty="0">
                <a:solidFill>
                  <a:schemeClr val="accent1">
                    <a:lumMod val="60000"/>
                    <a:lumOff val="4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https://eugreenalliance.eu/</a:t>
            </a:r>
            <a:endParaRPr lang="it-IT" sz="1350" dirty="0">
              <a:solidFill>
                <a:schemeClr val="accent1">
                  <a:lumMod val="60000"/>
                  <a:lumOff val="40000"/>
                </a:schemeClr>
              </a:solidFill>
            </a:endParaRPr>
          </a:p>
        </p:txBody>
      </p:sp>
      <p:pic>
        <p:nvPicPr>
          <p:cNvPr id="5" name="Picture 4">
            <a:extLst>
              <a:ext uri="{FF2B5EF4-FFF2-40B4-BE49-F238E27FC236}">
                <a16:creationId xmlns:a16="http://schemas.microsoft.com/office/drawing/2014/main" id="{DBCB5B93-D2E0-A8E8-3B93-FCD7CB7535E4}"/>
              </a:ext>
            </a:extLst>
          </p:cNvPr>
          <p:cNvPicPr>
            <a:picLocks noChangeAspect="1"/>
          </p:cNvPicPr>
          <p:nvPr/>
        </p:nvPicPr>
        <p:blipFill>
          <a:blip r:embed="rId5"/>
          <a:srcRect l="4863" t="56214"/>
          <a:stretch/>
        </p:blipFill>
        <p:spPr>
          <a:xfrm>
            <a:off x="4274290" y="2505970"/>
            <a:ext cx="4649563" cy="2656229"/>
          </a:xfrm>
          <a:prstGeom prst="rect">
            <a:avLst/>
          </a:prstGeom>
        </p:spPr>
      </p:pic>
      <p:sp>
        <p:nvSpPr>
          <p:cNvPr id="10" name="CasellaDiTesto 14">
            <a:extLst>
              <a:ext uri="{FF2B5EF4-FFF2-40B4-BE49-F238E27FC236}">
                <a16:creationId xmlns:a16="http://schemas.microsoft.com/office/drawing/2014/main" id="{03958C04-91CB-32DD-9844-DC75CEB459B6}"/>
              </a:ext>
            </a:extLst>
          </p:cNvPr>
          <p:cNvSpPr txBox="1"/>
          <p:nvPr/>
        </p:nvSpPr>
        <p:spPr>
          <a:xfrm>
            <a:off x="573286" y="1150658"/>
            <a:ext cx="5768233" cy="507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2700" b="1" dirty="0">
                <a:solidFill>
                  <a:srgbClr val="091B4C"/>
                </a:solidFill>
                <a:latin typeface="Calibri" panose="020F0502020204030204" pitchFamily="34" charset="0"/>
                <a:cs typeface="Calibri" panose="020F0502020204030204" pitchFamily="34" charset="0"/>
              </a:rPr>
              <a:t>LA DIMENSIONE INTERNAZIONALE</a:t>
            </a:r>
          </a:p>
        </p:txBody>
      </p:sp>
    </p:spTree>
    <p:extLst>
      <p:ext uri="{BB962C8B-B14F-4D97-AF65-F5344CB8AC3E}">
        <p14:creationId xmlns:p14="http://schemas.microsoft.com/office/powerpoint/2010/main" val="3749576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F2D734C4-9C9D-38B3-76FA-5C03C7E50980}"/>
              </a:ext>
            </a:extLst>
          </p:cNvPr>
          <p:cNvGrpSpPr/>
          <p:nvPr/>
        </p:nvGrpSpPr>
        <p:grpSpPr>
          <a:xfrm>
            <a:off x="0" y="6150708"/>
            <a:ext cx="9144000" cy="765907"/>
            <a:chOff x="0" y="6150708"/>
            <a:chExt cx="9144000" cy="765907"/>
          </a:xfrm>
        </p:grpSpPr>
        <p:sp>
          <p:nvSpPr>
            <p:cNvPr id="6" name="Rettangolo 5">
              <a:extLst>
                <a:ext uri="{FF2B5EF4-FFF2-40B4-BE49-F238E27FC236}">
                  <a16:creationId xmlns:a16="http://schemas.microsoft.com/office/drawing/2014/main" id="{CE1BE20E-C5D6-1837-F31E-EBA1657BB124}"/>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3DC7D48D-2E13-960F-66C0-F31F9A21A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Rettangolo 7">
            <a:extLst>
              <a:ext uri="{FF2B5EF4-FFF2-40B4-BE49-F238E27FC236}">
                <a16:creationId xmlns:a16="http://schemas.microsoft.com/office/drawing/2014/main" id="{0D891D1A-6903-04E4-E187-8CF33135CA75}"/>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9" name="CasellaDiTesto 8">
            <a:extLst>
              <a:ext uri="{FF2B5EF4-FFF2-40B4-BE49-F238E27FC236}">
                <a16:creationId xmlns:a16="http://schemas.microsoft.com/office/drawing/2014/main" id="{F8B58EA5-C298-775F-48AD-7E526785ABE5}"/>
              </a:ext>
            </a:extLst>
          </p:cNvPr>
          <p:cNvSpPr txBox="1"/>
          <p:nvPr/>
        </p:nvSpPr>
        <p:spPr>
          <a:xfrm>
            <a:off x="2180173" y="7478"/>
            <a:ext cx="4792082"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INTERNAZIONALIZZAZIONE</a:t>
            </a:r>
          </a:p>
        </p:txBody>
      </p:sp>
      <p:sp>
        <p:nvSpPr>
          <p:cNvPr id="10" name="CasellaDiTesto 9">
            <a:extLst>
              <a:ext uri="{FF2B5EF4-FFF2-40B4-BE49-F238E27FC236}">
                <a16:creationId xmlns:a16="http://schemas.microsoft.com/office/drawing/2014/main" id="{8956F6CE-CB79-529A-B947-7B3F359CBDF8}"/>
              </a:ext>
            </a:extLst>
          </p:cNvPr>
          <p:cNvSpPr txBox="1"/>
          <p:nvPr/>
        </p:nvSpPr>
        <p:spPr>
          <a:xfrm>
            <a:off x="139015" y="487270"/>
            <a:ext cx="8792946" cy="338554"/>
          </a:xfrm>
          <a:prstGeom prst="rect">
            <a:avLst/>
          </a:prstGeom>
          <a:noFill/>
        </p:spPr>
        <p:txBody>
          <a:bodyPr wrap="square" rtlCol="0">
            <a:spAutoFit/>
          </a:bodyPr>
          <a:lstStyle/>
          <a:p>
            <a:pPr algn="ctr"/>
            <a:r>
              <a:rPr lang="it-IT" sz="1600" dirty="0">
                <a:solidFill>
                  <a:srgbClr val="0070C0"/>
                </a:solidFill>
                <a:latin typeface="Lato" panose="020F0502020204030203" pitchFamily="34" charset="0"/>
                <a:ea typeface="Lato" panose="020F0502020204030203" pitchFamily="34" charset="0"/>
                <a:cs typeface="Lato" panose="020F0502020204030203" pitchFamily="34" charset="0"/>
              </a:rPr>
              <a:t>https://www.unipr.it/ugov/organizationunit/158030</a:t>
            </a:r>
          </a:p>
        </p:txBody>
      </p:sp>
      <p:grpSp>
        <p:nvGrpSpPr>
          <p:cNvPr id="18" name="Gruppo 17">
            <a:extLst>
              <a:ext uri="{FF2B5EF4-FFF2-40B4-BE49-F238E27FC236}">
                <a16:creationId xmlns:a16="http://schemas.microsoft.com/office/drawing/2014/main" id="{78AA64FA-7A60-4C04-FFA2-B46BAB137CA9}"/>
              </a:ext>
            </a:extLst>
          </p:cNvPr>
          <p:cNvGrpSpPr/>
          <p:nvPr/>
        </p:nvGrpSpPr>
        <p:grpSpPr>
          <a:xfrm>
            <a:off x="233823" y="904726"/>
            <a:ext cx="8236409" cy="1676372"/>
            <a:chOff x="233823" y="1013014"/>
            <a:chExt cx="8236409" cy="2767240"/>
          </a:xfrm>
        </p:grpSpPr>
        <p:sp>
          <p:nvSpPr>
            <p:cNvPr id="11" name="CasellaDiTesto 10">
              <a:extLst>
                <a:ext uri="{FF2B5EF4-FFF2-40B4-BE49-F238E27FC236}">
                  <a16:creationId xmlns:a16="http://schemas.microsoft.com/office/drawing/2014/main" id="{E9C4F208-5317-F439-28CC-53A2F288F205}"/>
                </a:ext>
              </a:extLst>
            </p:cNvPr>
            <p:cNvSpPr txBox="1"/>
            <p:nvPr/>
          </p:nvSpPr>
          <p:spPr>
            <a:xfrm>
              <a:off x="233823" y="1013014"/>
              <a:ext cx="8236409" cy="1691628"/>
            </a:xfrm>
            <a:prstGeom prst="rect">
              <a:avLst/>
            </a:prstGeom>
            <a:noFill/>
          </p:spPr>
          <p:txBody>
            <a:bodyPr wrap="square" rtlCol="0">
              <a:spAutoFit/>
            </a:bodyPr>
            <a:lstStyle/>
            <a:p>
              <a:r>
                <a:rPr lang="it-IT" b="1" i="0" dirty="0">
                  <a:solidFill>
                    <a:srgbClr val="005FB8"/>
                  </a:solidFill>
                  <a:effectLst/>
                  <a:latin typeface="Lato" panose="020F0502020204030203" pitchFamily="34" charset="0"/>
                </a:rPr>
                <a:t>U.O. Internazionalizzazione</a:t>
              </a:r>
              <a:endParaRPr lang="it-IT" b="1" dirty="0">
                <a:solidFill>
                  <a:srgbClr val="005FB8"/>
                </a:solidFill>
                <a:latin typeface="Lato" panose="020F0502020204030203" pitchFamily="34" charset="0"/>
              </a:endParaRPr>
            </a:p>
            <a:p>
              <a:r>
                <a:rPr lang="it-IT" b="1" i="0" dirty="0">
                  <a:solidFill>
                    <a:srgbClr val="005FB8"/>
                  </a:solidFill>
                  <a:effectLst/>
                  <a:latin typeface="Lato" panose="020F0502020204030203" pitchFamily="34" charset="0"/>
                </a:rPr>
                <a:t>Contatti</a:t>
              </a:r>
            </a:p>
            <a:p>
              <a:r>
                <a:rPr lang="it-IT" b="1" i="0" dirty="0">
                  <a:solidFill>
                    <a:srgbClr val="19191A"/>
                  </a:solidFill>
                  <a:effectLst/>
                  <a:latin typeface="Lato" panose="020F0502020204030203" pitchFamily="34" charset="0"/>
                </a:rPr>
                <a:t>Indirizzo:</a:t>
              </a:r>
              <a:r>
                <a:rPr lang="it-IT" b="0" i="0" dirty="0">
                  <a:solidFill>
                    <a:srgbClr val="19191A"/>
                  </a:solidFill>
                  <a:effectLst/>
                  <a:latin typeface="Lato" panose="020F0502020204030203" pitchFamily="34" charset="0"/>
                </a:rPr>
                <a:t> Via Università 12 43121 PARMA</a:t>
              </a:r>
              <a:endParaRPr lang="it-IT" b="1" i="0" dirty="0">
                <a:solidFill>
                  <a:srgbClr val="005FB8"/>
                </a:solidFill>
                <a:effectLst/>
                <a:latin typeface="Lato" panose="020F0502020204030203" pitchFamily="34" charset="0"/>
              </a:endParaRPr>
            </a:p>
            <a:p>
              <a:endParaRPr lang="it-IT" dirty="0"/>
            </a:p>
          </p:txBody>
        </p:sp>
        <p:sp>
          <p:nvSpPr>
            <p:cNvPr id="15" name="Rectangle 3">
              <a:extLst>
                <a:ext uri="{FF2B5EF4-FFF2-40B4-BE49-F238E27FC236}">
                  <a16:creationId xmlns:a16="http://schemas.microsoft.com/office/drawing/2014/main" id="{FA80C5C2-B7B5-CEB3-260C-A3A5B711A708}"/>
                </a:ext>
              </a:extLst>
            </p:cNvPr>
            <p:cNvSpPr>
              <a:spLocks noChangeArrowheads="1"/>
            </p:cNvSpPr>
            <p:nvPr/>
          </p:nvSpPr>
          <p:spPr bwMode="auto">
            <a:xfrm>
              <a:off x="233823" y="2527923"/>
              <a:ext cx="4847802" cy="5080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rgbClr val="19191A"/>
                  </a:solidFill>
                  <a:effectLst/>
                  <a:latin typeface="Lato" panose="020F0502020204030203" pitchFamily="34" charset="0"/>
                </a:rPr>
                <a:t>E</a:t>
              </a:r>
              <a:r>
                <a:rPr kumimoji="0" lang="it-IT" altLang="it-IT" sz="1400" b="0" i="0" u="none" strike="noStrike" cap="none" normalizeH="0" baseline="0" dirty="0">
                  <a:ln>
                    <a:noFill/>
                  </a:ln>
                  <a:solidFill>
                    <a:srgbClr val="19191A"/>
                  </a:solidFill>
                  <a:effectLst/>
                  <a:latin typeface="Lato" panose="020F0502020204030203" pitchFamily="34" charset="0"/>
                  <a:ea typeface="Lato" panose="020F0502020204030203" pitchFamily="34" charset="0"/>
                  <a:cs typeface="Lato" panose="020F0502020204030203" pitchFamily="34" charset="0"/>
                </a:rPr>
                <a:t>. </a:t>
              </a:r>
              <a:r>
                <a:rPr kumimoji="0" lang="it-IT" altLang="it-IT" sz="1400" b="0" i="0" strike="noStrike" cap="none" normalizeH="0" baseline="0" dirty="0">
                  <a:ln>
                    <a:noFill/>
                  </a:ln>
                  <a:solidFill>
                    <a:srgbClr val="005FB8"/>
                  </a:solidFill>
                  <a:effectLst/>
                  <a:latin typeface="Lato" panose="020F0502020204030203" pitchFamily="34" charset="0"/>
                  <a:ea typeface="Lato" panose="020F0502020204030203" pitchFamily="34" charset="0"/>
                  <a:cs typeface="Lato" panose="020F0502020204030203" pitchFamily="34" charset="0"/>
                  <a:hlinkClick r:id="rId4"/>
                </a:rPr>
                <a:t>incoming@unipr.it</a:t>
              </a:r>
              <a:r>
                <a:rPr kumimoji="0" lang="it-IT" altLang="it-IT" sz="1400" b="0" i="0" u="none" strike="noStrike" cap="none" normalizeH="0" baseline="0" dirty="0">
                  <a:ln>
                    <a:noFill/>
                  </a:ln>
                  <a:solidFill>
                    <a:srgbClr val="19191A"/>
                  </a:solidFill>
                  <a:effectLst/>
                  <a:latin typeface="Lato" panose="020F0502020204030203" pitchFamily="34" charset="0"/>
                  <a:ea typeface="Lato" panose="020F0502020204030203" pitchFamily="34" charset="0"/>
                  <a:cs typeface="Lato" panose="020F0502020204030203" pitchFamily="34" charset="0"/>
                </a:rPr>
                <a:t>, E. </a:t>
              </a:r>
              <a:r>
                <a:rPr kumimoji="0" lang="it-IT" altLang="it-IT" sz="1400" b="0" i="0" strike="noStrike" cap="none" normalizeH="0" baseline="0" dirty="0">
                  <a:ln>
                    <a:noFill/>
                  </a:ln>
                  <a:solidFill>
                    <a:srgbClr val="005FB8"/>
                  </a:solidFill>
                  <a:effectLst/>
                  <a:latin typeface="Lato" panose="020F0502020204030203" pitchFamily="34" charset="0"/>
                  <a:ea typeface="Lato" panose="020F0502020204030203" pitchFamily="34" charset="0"/>
                  <a:cs typeface="Lato" panose="020F0502020204030203" pitchFamily="34" charset="0"/>
                </a:rPr>
                <a:t>erasmus@unipr.it</a:t>
              </a:r>
              <a:r>
                <a:rPr kumimoji="0" lang="it-IT" altLang="it-IT" sz="1400" b="0" i="0" u="none" strike="noStrike" cap="none" normalizeH="0" baseline="0" dirty="0">
                  <a:ln>
                    <a:noFill/>
                  </a:ln>
                  <a:solidFill>
                    <a:srgbClr val="19191A"/>
                  </a:solidFill>
                  <a:effectLst/>
                  <a:latin typeface="Lato" panose="020F0502020204030203" pitchFamily="34" charset="0"/>
                  <a:ea typeface="Lato" panose="020F0502020204030203" pitchFamily="34" charset="0"/>
                  <a:cs typeface="Lato" panose="020F0502020204030203" pitchFamily="34" charset="0"/>
                </a:rPr>
                <a:t>, E. </a:t>
              </a:r>
              <a:r>
                <a:rPr kumimoji="0" lang="it-IT" altLang="it-IT" sz="1400" b="0" i="0" u="sng" strike="noStrike" cap="none" normalizeH="0" baseline="0" dirty="0">
                  <a:ln>
                    <a:noFill/>
                  </a:ln>
                  <a:solidFill>
                    <a:srgbClr val="005FB8"/>
                  </a:solidFill>
                  <a:effectLst/>
                  <a:latin typeface="Lato" panose="020F0502020204030203" pitchFamily="34" charset="0"/>
                  <a:ea typeface="Lato" panose="020F0502020204030203" pitchFamily="34" charset="0"/>
                  <a:cs typeface="Lato" panose="020F0502020204030203" pitchFamily="34" charset="0"/>
                  <a:hlinkClick r:id="rId5"/>
                </a:rPr>
                <a:t>relint@unipr.it</a:t>
              </a:r>
              <a:r>
                <a:rPr kumimoji="0" lang="it-IT" altLang="it-IT" sz="1400" b="0" i="0" u="sng"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 </a:t>
              </a:r>
            </a:p>
          </p:txBody>
        </p:sp>
        <p:sp>
          <p:nvSpPr>
            <p:cNvPr id="16" name="Rectangle 4">
              <a:extLst>
                <a:ext uri="{FF2B5EF4-FFF2-40B4-BE49-F238E27FC236}">
                  <a16:creationId xmlns:a16="http://schemas.microsoft.com/office/drawing/2014/main" id="{075CEB06-0A14-DC15-1D82-DE053A1807B6}"/>
                </a:ext>
              </a:extLst>
            </p:cNvPr>
            <p:cNvSpPr>
              <a:spLocks noChangeArrowheads="1"/>
            </p:cNvSpPr>
            <p:nvPr/>
          </p:nvSpPr>
          <p:spPr bwMode="auto">
            <a:xfrm>
              <a:off x="233823" y="2962431"/>
              <a:ext cx="2566728" cy="5080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P.</a:t>
              </a:r>
              <a:r>
                <a:rPr kumimoji="0" lang="it-IT" altLang="it-IT" sz="1400" b="0" i="0" u="none" strike="noStrike" cap="none" normalizeH="0" baseline="0" dirty="0">
                  <a:ln>
                    <a:noFill/>
                  </a:ln>
                  <a:solidFill>
                    <a:srgbClr val="19191A"/>
                  </a:solidFill>
                  <a:effectLst/>
                  <a:latin typeface="Lato" panose="020F0502020204030203" pitchFamily="34" charset="0"/>
                  <a:ea typeface="Lato" panose="020F0502020204030203" pitchFamily="34" charset="0"/>
                  <a:cs typeface="Lato" panose="020F0502020204030203" pitchFamily="34" charset="0"/>
                </a:rPr>
                <a:t> </a:t>
              </a:r>
              <a:r>
                <a:rPr lang="it-IT" altLang="it-IT" sz="1400" dirty="0">
                  <a:solidFill>
                    <a:srgbClr val="005FB8"/>
                  </a:solidFill>
                  <a:latin typeface="Lato" panose="020F0502020204030203" pitchFamily="34" charset="0"/>
                  <a:ea typeface="Lato" panose="020F0502020204030203" pitchFamily="34" charset="0"/>
                  <a:cs typeface="Lato" panose="020F0502020204030203" pitchFamily="34" charset="0"/>
                </a:rPr>
                <a:t>internazionale@pec.unipr.it </a:t>
              </a:r>
            </a:p>
          </p:txBody>
        </p:sp>
        <p:sp>
          <p:nvSpPr>
            <p:cNvPr id="17" name="Rectangle 5">
              <a:extLst>
                <a:ext uri="{FF2B5EF4-FFF2-40B4-BE49-F238E27FC236}">
                  <a16:creationId xmlns:a16="http://schemas.microsoft.com/office/drawing/2014/main" id="{82690C91-5E90-73B6-516D-BDD688495ADC}"/>
                </a:ext>
              </a:extLst>
            </p:cNvPr>
            <p:cNvSpPr>
              <a:spLocks noChangeArrowheads="1"/>
            </p:cNvSpPr>
            <p:nvPr/>
          </p:nvSpPr>
          <p:spPr bwMode="auto">
            <a:xfrm>
              <a:off x="233823" y="3472477"/>
              <a:ext cx="32864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W. </a:t>
              </a:r>
              <a:r>
                <a:rPr kumimoji="0" lang="it-IT" altLang="it-IT" sz="1400" b="0" i="0" u="sng" strike="noStrike" cap="none" normalizeH="0" baseline="0" dirty="0">
                  <a:ln>
                    <a:noFill/>
                  </a:ln>
                  <a:solidFill>
                    <a:srgbClr val="005FB8"/>
                  </a:solidFill>
                  <a:effectLst/>
                  <a:latin typeface="Lato" panose="020F0502020204030203" pitchFamily="34" charset="0"/>
                  <a:ea typeface="Lato" panose="020F0502020204030203" pitchFamily="34" charset="0"/>
                  <a:cs typeface="Lato" panose="020F0502020204030203" pitchFamily="34" charset="0"/>
                  <a:hlinkClick r:id="rId6"/>
                </a:rPr>
                <a:t>https://www.unipr.it/internazionale</a:t>
              </a:r>
              <a:endParaRPr kumimoji="0" lang="it-IT" altLang="it-IT" sz="14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grpSp>
      <p:grpSp>
        <p:nvGrpSpPr>
          <p:cNvPr id="19" name="Gruppo 18">
            <a:extLst>
              <a:ext uri="{FF2B5EF4-FFF2-40B4-BE49-F238E27FC236}">
                <a16:creationId xmlns:a16="http://schemas.microsoft.com/office/drawing/2014/main" id="{F3A436B1-A9CD-31E3-61C8-C5EDC22123A2}"/>
              </a:ext>
            </a:extLst>
          </p:cNvPr>
          <p:cNvGrpSpPr/>
          <p:nvPr/>
        </p:nvGrpSpPr>
        <p:grpSpPr>
          <a:xfrm>
            <a:off x="595347" y="3063823"/>
            <a:ext cx="7953304" cy="1114425"/>
            <a:chOff x="246316" y="1200840"/>
            <a:chExt cx="7953304" cy="1114425"/>
          </a:xfrm>
        </p:grpSpPr>
        <p:pic>
          <p:nvPicPr>
            <p:cNvPr id="20" name="Immagine 19">
              <a:extLst>
                <a:ext uri="{FF2B5EF4-FFF2-40B4-BE49-F238E27FC236}">
                  <a16:creationId xmlns:a16="http://schemas.microsoft.com/office/drawing/2014/main" id="{DD69158B-CDBD-6F09-4861-A72446C90B9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5291"/>
            <a:stretch/>
          </p:blipFill>
          <p:spPr>
            <a:xfrm>
              <a:off x="246316" y="1200840"/>
              <a:ext cx="1089254" cy="1114425"/>
            </a:xfrm>
            <a:prstGeom prst="rect">
              <a:avLst/>
            </a:prstGeom>
          </p:spPr>
        </p:pic>
        <p:pic>
          <p:nvPicPr>
            <p:cNvPr id="21" name="Immagine 20">
              <a:extLst>
                <a:ext uri="{FF2B5EF4-FFF2-40B4-BE49-F238E27FC236}">
                  <a16:creationId xmlns:a16="http://schemas.microsoft.com/office/drawing/2014/main" id="{55A3580A-9008-4016-A2A9-B090F39500BB}"/>
                </a:ext>
              </a:extLst>
            </p:cNvPr>
            <p:cNvPicPr>
              <a:picLocks noChangeAspect="1"/>
            </p:cNvPicPr>
            <p:nvPr/>
          </p:nvPicPr>
          <p:blipFill rotWithShape="1">
            <a:blip r:embed="rId9">
              <a:extLst>
                <a:ext uri="{28A0092B-C50C-407E-A947-70E740481C1C}">
                  <a14:useLocalDpi xmlns:a14="http://schemas.microsoft.com/office/drawing/2010/main" val="0"/>
                </a:ext>
              </a:extLst>
            </a:blip>
            <a:srcRect l="1615" r="6655"/>
            <a:stretch/>
          </p:blipFill>
          <p:spPr>
            <a:xfrm>
              <a:off x="1262270" y="1246704"/>
              <a:ext cx="6937350" cy="981075"/>
            </a:xfrm>
            <a:prstGeom prst="rect">
              <a:avLst/>
            </a:prstGeom>
          </p:spPr>
        </p:pic>
      </p:grpSp>
      <p:sp>
        <p:nvSpPr>
          <p:cNvPr id="22" name="CasellaDiTesto 21">
            <a:extLst>
              <a:ext uri="{FF2B5EF4-FFF2-40B4-BE49-F238E27FC236}">
                <a16:creationId xmlns:a16="http://schemas.microsoft.com/office/drawing/2014/main" id="{808F4650-8DC7-0D66-E6EA-8F3DB5383984}"/>
              </a:ext>
            </a:extLst>
          </p:cNvPr>
          <p:cNvSpPr txBox="1"/>
          <p:nvPr/>
        </p:nvSpPr>
        <p:spPr>
          <a:xfrm>
            <a:off x="2238081" y="4132307"/>
            <a:ext cx="4667837" cy="338554"/>
          </a:xfrm>
          <a:prstGeom prst="rect">
            <a:avLst/>
          </a:prstGeom>
          <a:noFill/>
        </p:spPr>
        <p:txBody>
          <a:bodyPr wrap="square" rtlCol="0">
            <a:spAutoFit/>
          </a:bodyPr>
          <a:lstStyle>
            <a:defPPr>
              <a:defRPr lang="it-IT"/>
            </a:defPPr>
            <a:lvl1pPr algn="ctr">
              <a:defRPr sz="1600">
                <a:solidFill>
                  <a:srgbClr val="0070C0"/>
                </a:solidFill>
              </a:defRPr>
            </a:lvl1pPr>
          </a:lstStyle>
          <a:p>
            <a:r>
              <a:rPr lang="it-IT" dirty="0">
                <a:latin typeface="Lato" panose="020F0502020204030203" pitchFamily="34" charset="0"/>
                <a:ea typeface="Lato" panose="020F0502020204030203" pitchFamily="34" charset="0"/>
                <a:cs typeface="Lato" panose="020F0502020204030203" pitchFamily="34" charset="0"/>
              </a:rPr>
              <a:t>https://scvsa.unipr.it/it/node/3237</a:t>
            </a:r>
          </a:p>
        </p:txBody>
      </p:sp>
      <p:sp>
        <p:nvSpPr>
          <p:cNvPr id="23" name="CasellaDiTesto 22">
            <a:extLst>
              <a:ext uri="{FF2B5EF4-FFF2-40B4-BE49-F238E27FC236}">
                <a16:creationId xmlns:a16="http://schemas.microsoft.com/office/drawing/2014/main" id="{4BAD35C6-F9DA-980E-5970-B57EC61B5C15}"/>
              </a:ext>
            </a:extLst>
          </p:cNvPr>
          <p:cNvSpPr txBox="1"/>
          <p:nvPr/>
        </p:nvSpPr>
        <p:spPr>
          <a:xfrm>
            <a:off x="1047656" y="4611650"/>
            <a:ext cx="7692307" cy="615553"/>
          </a:xfrm>
          <a:prstGeom prst="rect">
            <a:avLst/>
          </a:prstGeom>
          <a:noFill/>
        </p:spPr>
        <p:txBody>
          <a:bodyPr wrap="square" rtlCol="0">
            <a:spAutoFit/>
          </a:bodyPr>
          <a:lstStyle/>
          <a:p>
            <a:r>
              <a:rPr lang="it-IT" sz="1800" b="1" i="0" u="sng" dirty="0">
                <a:solidFill>
                  <a:srgbClr val="005FB8"/>
                </a:solidFill>
                <a:effectLst/>
                <a:latin typeface="Lato" panose="020F0502020204030203" pitchFamily="34" charset="0"/>
                <a:ea typeface="Lato" panose="020F0502020204030203" pitchFamily="34" charset="0"/>
                <a:cs typeface="Lato" panose="020F0502020204030203" pitchFamily="34" charset="0"/>
              </a:rPr>
              <a:t>Referente della Commissione Mobilità Internazionale (SBT)</a:t>
            </a:r>
          </a:p>
          <a:p>
            <a:r>
              <a:rPr lang="it-IT" sz="1600" dirty="0">
                <a:solidFill>
                  <a:srgbClr val="111111"/>
                </a:solidFill>
                <a:latin typeface="Lato" panose="020F0502020204030203" pitchFamily="34" charset="0"/>
                <a:ea typeface="Lato" panose="020F0502020204030203" pitchFamily="34" charset="0"/>
                <a:cs typeface="Lato" panose="020F0502020204030203" pitchFamily="34" charset="0"/>
              </a:rPr>
              <a:t>Prof. Luca Carnevali: luca.carnevali@unipr.it</a:t>
            </a:r>
          </a:p>
        </p:txBody>
      </p:sp>
    </p:spTree>
    <p:extLst>
      <p:ext uri="{BB962C8B-B14F-4D97-AF65-F5344CB8AC3E}">
        <p14:creationId xmlns:p14="http://schemas.microsoft.com/office/powerpoint/2010/main" val="650123599"/>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8BFCA453-20F3-7610-F546-ACD1C4673E29}"/>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27B79A49-A28C-B87E-8A40-320B4169529A}"/>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AE8F07BE-B8C3-CD79-72A4-849569C7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755160E3-3226-5AF4-FFF1-8F8A563636BF}"/>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B771066C-8B19-11E2-F5EF-8C188FB2DC0B}"/>
              </a:ext>
            </a:extLst>
          </p:cNvPr>
          <p:cNvSpPr txBox="1"/>
          <p:nvPr/>
        </p:nvSpPr>
        <p:spPr>
          <a:xfrm>
            <a:off x="793531" y="409356"/>
            <a:ext cx="7556938" cy="584775"/>
          </a:xfrm>
          <a:prstGeom prst="rect">
            <a:avLst/>
          </a:prstGeom>
          <a:noFill/>
        </p:spPr>
        <p:txBody>
          <a:bodyPr wrap="square" rtlCol="0">
            <a:spAutoFit/>
          </a:bodyPr>
          <a:lstStyle/>
          <a:p>
            <a:pPr algn="ctr"/>
            <a:r>
              <a:rPr lang="it-IT" sz="1600" dirty="0">
                <a:solidFill>
                  <a:schemeClr val="accent1"/>
                </a:solidFill>
              </a:rPr>
              <a:t>https://corsi.unipr.it/it/cdlm-bab/insegnamenti-e-piano-degli-studi</a:t>
            </a:r>
          </a:p>
          <a:p>
            <a:pPr algn="ctr"/>
            <a:r>
              <a:rPr lang="it-IT" sz="1600" dirty="0">
                <a:solidFill>
                  <a:schemeClr val="accent1"/>
                </a:solidFill>
              </a:rPr>
              <a:t>https://scvsa.unipr.it/it/piano-degli-studi</a:t>
            </a:r>
          </a:p>
        </p:txBody>
      </p:sp>
      <p:sp>
        <p:nvSpPr>
          <p:cNvPr id="7" name="CasellaDiTesto 6">
            <a:extLst>
              <a:ext uri="{FF2B5EF4-FFF2-40B4-BE49-F238E27FC236}">
                <a16:creationId xmlns:a16="http://schemas.microsoft.com/office/drawing/2014/main" id="{E8E9E910-7983-59F8-AC98-96B6AE9E2F49}"/>
              </a:ext>
            </a:extLst>
          </p:cNvPr>
          <p:cNvSpPr txBox="1"/>
          <p:nvPr/>
        </p:nvSpPr>
        <p:spPr>
          <a:xfrm>
            <a:off x="2853239" y="-74410"/>
            <a:ext cx="3445943"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PIANO degli STUDI</a:t>
            </a:r>
          </a:p>
        </p:txBody>
      </p:sp>
      <p:sp>
        <p:nvSpPr>
          <p:cNvPr id="8" name="CasellaDiTesto 7">
            <a:extLst>
              <a:ext uri="{FF2B5EF4-FFF2-40B4-BE49-F238E27FC236}">
                <a16:creationId xmlns:a16="http://schemas.microsoft.com/office/drawing/2014/main" id="{A87D6288-5B12-4405-09CE-4DFC9740D0FA}"/>
              </a:ext>
            </a:extLst>
          </p:cNvPr>
          <p:cNvSpPr txBox="1"/>
          <p:nvPr/>
        </p:nvSpPr>
        <p:spPr>
          <a:xfrm>
            <a:off x="124691" y="976676"/>
            <a:ext cx="8902078" cy="1323439"/>
          </a:xfrm>
          <a:prstGeom prst="rect">
            <a:avLst/>
          </a:prstGeom>
          <a:noFill/>
        </p:spPr>
        <p:txBody>
          <a:bodyPr wrap="square" rtlCol="0">
            <a:spAutoFit/>
          </a:bodyPr>
          <a:lstStyle/>
          <a:p>
            <a:pPr algn="just"/>
            <a:r>
              <a:rPr lang="it-IT" sz="1600" b="0" i="0" dirty="0">
                <a:solidFill>
                  <a:srgbClr val="19191A"/>
                </a:solidFill>
                <a:effectLst/>
                <a:latin typeface="Calibri" panose="020F0502020204030204" pitchFamily="34" charset="0"/>
              </a:rPr>
              <a:t>Il piano degli studi è l'insieme degli insegnamenti obbligatori e a scelta che lo studente o la studentessa deve sostenere per potersi laureare. La presentazione del piano degli studi, relativo al proprio anno di iscrizione, è </a:t>
            </a:r>
            <a:r>
              <a:rPr lang="it-IT" sz="1600" b="1" i="0" dirty="0">
                <a:solidFill>
                  <a:srgbClr val="19191A"/>
                </a:solidFill>
                <a:effectLst/>
                <a:latin typeface="Calibri" panose="020F0502020204030204" pitchFamily="34" charset="0"/>
              </a:rPr>
              <a:t>obbligatoria</a:t>
            </a:r>
            <a:r>
              <a:rPr lang="it-IT" sz="1600" b="0" i="0" dirty="0">
                <a:solidFill>
                  <a:srgbClr val="19191A"/>
                </a:solidFill>
                <a:effectLst/>
                <a:latin typeface="Calibri" panose="020F0502020204030204" pitchFamily="34" charset="0"/>
              </a:rPr>
              <a:t> ed è necessaria, soprattutto, per l'</a:t>
            </a:r>
            <a:r>
              <a:rPr lang="it-IT" sz="1600" b="1" i="0" dirty="0">
                <a:solidFill>
                  <a:srgbClr val="19191A"/>
                </a:solidFill>
                <a:effectLst/>
                <a:latin typeface="Calibri" panose="020F0502020204030204" pitchFamily="34" charset="0"/>
              </a:rPr>
              <a:t>iscrizione agli esami</a:t>
            </a:r>
            <a:r>
              <a:rPr lang="it-IT" sz="1600" b="0" i="0" dirty="0">
                <a:solidFill>
                  <a:srgbClr val="19191A"/>
                </a:solidFill>
                <a:effectLst/>
                <a:latin typeface="Calibri" panose="020F0502020204030204" pitchFamily="34" charset="0"/>
              </a:rPr>
              <a:t> e per la compilazione dei </a:t>
            </a:r>
            <a:r>
              <a:rPr lang="it-IT" sz="1600" b="1" i="0" dirty="0">
                <a:solidFill>
                  <a:srgbClr val="19191A"/>
                </a:solidFill>
                <a:effectLst/>
                <a:latin typeface="Calibri" panose="020F0502020204030204" pitchFamily="34" charset="0"/>
              </a:rPr>
              <a:t>questionari di valutazione della didattica</a:t>
            </a:r>
            <a:r>
              <a:rPr lang="it-IT" sz="1600" b="0" i="0" dirty="0">
                <a:solidFill>
                  <a:srgbClr val="19191A"/>
                </a:solidFill>
                <a:effectLst/>
                <a:latin typeface="Calibri" panose="020F0502020204030204" pitchFamily="34" charset="0"/>
              </a:rPr>
              <a:t>.</a:t>
            </a:r>
            <a:endParaRPr lang="it-IT" sz="1600" b="0" i="0" dirty="0">
              <a:solidFill>
                <a:srgbClr val="19191A"/>
              </a:solidFill>
              <a:effectLst/>
              <a:latin typeface="Lato" panose="020F0502020204030203" pitchFamily="34" charset="0"/>
            </a:endParaRPr>
          </a:p>
          <a:p>
            <a:pPr algn="just"/>
            <a:r>
              <a:rPr lang="it-IT" sz="1600" b="0" i="0" dirty="0">
                <a:solidFill>
                  <a:srgbClr val="19191A"/>
                </a:solidFill>
                <a:effectLst/>
                <a:latin typeface="Calibri" panose="020F0502020204030204" pitchFamily="34" charset="0"/>
              </a:rPr>
              <a:t>Tutti gli studenti in corso devono presentare il piano degli studi </a:t>
            </a:r>
            <a:r>
              <a:rPr lang="it-IT" sz="1600" b="1" i="0" dirty="0">
                <a:solidFill>
                  <a:srgbClr val="19191A"/>
                </a:solidFill>
                <a:effectLst/>
                <a:latin typeface="Calibri" panose="020F0502020204030204" pitchFamily="34" charset="0"/>
              </a:rPr>
              <a:t>on line</a:t>
            </a:r>
            <a:r>
              <a:rPr lang="it-IT" sz="1600" b="0" i="0" dirty="0">
                <a:solidFill>
                  <a:srgbClr val="19191A"/>
                </a:solidFill>
                <a:effectLst/>
                <a:latin typeface="Calibri" panose="020F0502020204030204" pitchFamily="34" charset="0"/>
              </a:rPr>
              <a:t> mediante il sistema </a:t>
            </a:r>
            <a:r>
              <a:rPr lang="it-IT" sz="1600" b="1" i="0" dirty="0">
                <a:solidFill>
                  <a:srgbClr val="19191A"/>
                </a:solidFill>
                <a:effectLst/>
                <a:latin typeface="Calibri" panose="020F0502020204030204" pitchFamily="34" charset="0"/>
              </a:rPr>
              <a:t>Esse3.</a:t>
            </a:r>
            <a:endParaRPr lang="it-IT" sz="1600" b="0" i="0" dirty="0">
              <a:solidFill>
                <a:srgbClr val="19191A"/>
              </a:solidFill>
              <a:effectLst/>
              <a:latin typeface="Lato" panose="020F0502020204030203" pitchFamily="34" charset="0"/>
            </a:endParaRPr>
          </a:p>
        </p:txBody>
      </p:sp>
      <p:sp>
        <p:nvSpPr>
          <p:cNvPr id="10" name="CasellaDiTesto 9">
            <a:extLst>
              <a:ext uri="{FF2B5EF4-FFF2-40B4-BE49-F238E27FC236}">
                <a16:creationId xmlns:a16="http://schemas.microsoft.com/office/drawing/2014/main" id="{D96D3EB9-7AC5-5B62-7BCD-E40DCEE01756}"/>
              </a:ext>
            </a:extLst>
          </p:cNvPr>
          <p:cNvSpPr txBox="1"/>
          <p:nvPr/>
        </p:nvSpPr>
        <p:spPr>
          <a:xfrm>
            <a:off x="124690" y="2298316"/>
            <a:ext cx="9019309" cy="4031873"/>
          </a:xfrm>
          <a:prstGeom prst="rect">
            <a:avLst/>
          </a:prstGeom>
          <a:noFill/>
        </p:spPr>
        <p:txBody>
          <a:bodyPr wrap="square" rtlCol="0">
            <a:spAutoFit/>
          </a:bodyPr>
          <a:lstStyle/>
          <a:p>
            <a:r>
              <a:rPr lang="it-IT" sz="1600" b="1" dirty="0"/>
              <a:t>FINESTRE COMPILAZIONE PIANI DI STUDIO </a:t>
            </a:r>
            <a:r>
              <a:rPr lang="it-IT" sz="1600" b="1" dirty="0" err="1"/>
              <a:t>a.a</a:t>
            </a:r>
            <a:r>
              <a:rPr lang="it-IT" sz="1600" b="1" dirty="0"/>
              <a:t>. 2024/2025</a:t>
            </a:r>
            <a:endParaRPr lang="it-IT" sz="1600" dirty="0"/>
          </a:p>
          <a:p>
            <a:r>
              <a:rPr lang="it-IT" sz="1600" b="1" dirty="0"/>
              <a:t>1° periodo</a:t>
            </a:r>
            <a:br>
              <a:rPr lang="it-IT" sz="1600" dirty="0"/>
            </a:br>
            <a:r>
              <a:rPr lang="it-IT" sz="1600" dirty="0"/>
              <a:t>Dal 07/10/2024 al 06/12/2024</a:t>
            </a:r>
          </a:p>
          <a:p>
            <a:r>
              <a:rPr lang="it-IT" sz="1600" b="1" dirty="0"/>
              <a:t>2° periodo</a:t>
            </a:r>
            <a:br>
              <a:rPr lang="it-IT" sz="1600" dirty="0"/>
            </a:br>
            <a:r>
              <a:rPr lang="it-IT" sz="1600" dirty="0"/>
              <a:t>dal 10/03/2024 al 18/04/2025 (nella seconda finestra si può modificare il piano si studi).</a:t>
            </a:r>
          </a:p>
          <a:p>
            <a:pPr algn="just"/>
            <a:r>
              <a:rPr lang="it-IT" sz="1600" dirty="0"/>
              <a:t>Dopo il 5 aprile 2024 NON sarà più possibile modificare il piano di studi fino al successivo anno accademico (nel caso lo studente si </a:t>
            </a:r>
            <a:r>
              <a:rPr lang="it-IT" sz="1600" dirty="0" err="1"/>
              <a:t>ri</a:t>
            </a:r>
            <a:r>
              <a:rPr lang="it-IT" sz="1600" dirty="0"/>
              <a:t>-iscriva). Gli studenti fuori corso NON possono modificare il piano di studi.</a:t>
            </a:r>
            <a:br>
              <a:rPr lang="it-IT" sz="1600" dirty="0"/>
            </a:br>
            <a:r>
              <a:rPr lang="it-IT" sz="1600" b="0" i="0" dirty="0">
                <a:solidFill>
                  <a:srgbClr val="333333"/>
                </a:solidFill>
                <a:effectLst/>
              </a:rPr>
              <a:t>Per presentare il piano degli studi on-line è necessario accedere al sistema ESSE3 disponibile alla pagina seguente: </a:t>
            </a:r>
            <a:r>
              <a:rPr lang="it-IT" sz="1600" b="0" i="0" u="sng" dirty="0">
                <a:solidFill>
                  <a:srgbClr val="B60E0B"/>
                </a:solidFill>
                <a:effectLst/>
                <a:hlinkClick r:id="rId4"/>
              </a:rPr>
              <a:t>ESSE3 - Piani di studio</a:t>
            </a:r>
            <a:r>
              <a:rPr lang="it-IT" sz="1600" dirty="0"/>
              <a:t> </a:t>
            </a:r>
          </a:p>
          <a:p>
            <a:pPr algn="just"/>
            <a:endParaRPr lang="it-IT" sz="800" dirty="0"/>
          </a:p>
          <a:p>
            <a:pPr algn="just"/>
            <a:r>
              <a:rPr lang="it-IT" sz="1600" b="1" dirty="0"/>
              <a:t>12 CFU </a:t>
            </a:r>
            <a:r>
              <a:rPr lang="it-IT" sz="1600" dirty="0"/>
              <a:t>per </a:t>
            </a:r>
            <a:r>
              <a:rPr lang="it-IT" sz="1600" b="1" dirty="0"/>
              <a:t>Corsi a scelta</a:t>
            </a:r>
          </a:p>
          <a:p>
            <a:pPr algn="just"/>
            <a:r>
              <a:rPr lang="it-IT" sz="1600" b="1" dirty="0"/>
              <a:t>Corsi a scelta attivati dal Corso di Studio nell’</a:t>
            </a:r>
            <a:r>
              <a:rPr lang="it-IT" sz="1600" b="1" dirty="0" err="1"/>
              <a:t>a.a</a:t>
            </a:r>
            <a:r>
              <a:rPr lang="it-IT" sz="1600" b="1" dirty="0"/>
              <a:t>. 2024/2025:</a:t>
            </a:r>
          </a:p>
          <a:p>
            <a:pPr algn="just"/>
            <a:r>
              <a:rPr lang="it-IT" sz="1600" dirty="0"/>
              <a:t>- Ingegnerizzazione di microsistemi biologici (SSD BIO/06, II semestre, 6 CFU) </a:t>
            </a:r>
          </a:p>
          <a:p>
            <a:pPr algn="just"/>
            <a:r>
              <a:rPr lang="it-IT" sz="1600" dirty="0"/>
              <a:t>- Metodi di ricerca delle Neuroscienze Cognitive (SSD BIO/09, II semestre, 6 CFU) </a:t>
            </a:r>
          </a:p>
          <a:p>
            <a:pPr algn="just"/>
            <a:r>
              <a:rPr lang="it-IT" sz="1600" b="1" dirty="0"/>
              <a:t>Altri corsi consigliati</a:t>
            </a:r>
          </a:p>
          <a:p>
            <a:pPr algn="just"/>
            <a:r>
              <a:rPr lang="it-IT" sz="1600" dirty="0"/>
              <a:t> - Psicobiologia dello Stress (SSD BIO/09; II semestre, 8 CFU) (Dip. di Medicina e Chirurgia)</a:t>
            </a:r>
          </a:p>
        </p:txBody>
      </p:sp>
    </p:spTree>
    <p:extLst>
      <p:ext uri="{BB962C8B-B14F-4D97-AF65-F5344CB8AC3E}">
        <p14:creationId xmlns:p14="http://schemas.microsoft.com/office/powerpoint/2010/main" val="3937338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8BFCA453-20F3-7610-F546-ACD1C4673E29}"/>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27B79A49-A28C-B87E-8A40-320B4169529A}"/>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AE8F07BE-B8C3-CD79-72A4-849569C7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755160E3-3226-5AF4-FFF1-8F8A563636BF}"/>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9" name="Immagine 8">
            <a:extLst>
              <a:ext uri="{FF2B5EF4-FFF2-40B4-BE49-F238E27FC236}">
                <a16:creationId xmlns:a16="http://schemas.microsoft.com/office/drawing/2014/main" id="{671CDDB2-F4D0-DBF0-4435-F95DFEEE6D76}"/>
              </a:ext>
            </a:extLst>
          </p:cNvPr>
          <p:cNvPicPr>
            <a:picLocks noChangeAspect="1"/>
          </p:cNvPicPr>
          <p:nvPr/>
        </p:nvPicPr>
        <p:blipFill>
          <a:blip r:embed="rId4"/>
          <a:stretch>
            <a:fillRect/>
          </a:stretch>
        </p:blipFill>
        <p:spPr>
          <a:xfrm>
            <a:off x="5774896" y="60637"/>
            <a:ext cx="2352047" cy="2450833"/>
          </a:xfrm>
          <a:prstGeom prst="rect">
            <a:avLst/>
          </a:prstGeom>
        </p:spPr>
      </p:pic>
      <p:sp>
        <p:nvSpPr>
          <p:cNvPr id="10" name="CasellaDiTesto 9">
            <a:extLst>
              <a:ext uri="{FF2B5EF4-FFF2-40B4-BE49-F238E27FC236}">
                <a16:creationId xmlns:a16="http://schemas.microsoft.com/office/drawing/2014/main" id="{D96D3EB9-7AC5-5B62-7BCD-E40DCEE01756}"/>
              </a:ext>
            </a:extLst>
          </p:cNvPr>
          <p:cNvSpPr txBox="1"/>
          <p:nvPr/>
        </p:nvSpPr>
        <p:spPr>
          <a:xfrm>
            <a:off x="211087" y="418546"/>
            <a:ext cx="8759082" cy="5386090"/>
          </a:xfrm>
          <a:prstGeom prst="rect">
            <a:avLst/>
          </a:prstGeom>
          <a:noFill/>
        </p:spPr>
        <p:txBody>
          <a:bodyPr wrap="square" rtlCol="0">
            <a:spAutoFit/>
          </a:bodyPr>
          <a:lstStyle/>
          <a:p>
            <a:pPr algn="just"/>
            <a:endParaRPr lang="it-IT" sz="1600" dirty="0">
              <a:solidFill>
                <a:srgbClr val="000000"/>
              </a:solidFill>
              <a:latin typeface="Times New Roman" panose="02020603050405020304" pitchFamily="18" charset="0"/>
            </a:endParaRPr>
          </a:p>
          <a:p>
            <a:pPr algn="just"/>
            <a:r>
              <a:rPr lang="it-IT" sz="1600" dirty="0" err="1">
                <a:solidFill>
                  <a:srgbClr val="000000"/>
                </a:solidFill>
                <a:latin typeface="Times New Roman" panose="02020603050405020304" pitchFamily="18" charset="0"/>
              </a:rPr>
              <a:t>Cardiac</a:t>
            </a:r>
            <a:r>
              <a:rPr lang="it-IT" sz="1600" dirty="0">
                <a:solidFill>
                  <a:srgbClr val="000000"/>
                </a:solidFill>
                <a:latin typeface="Times New Roman" panose="02020603050405020304" pitchFamily="18" charset="0"/>
              </a:rPr>
              <a:t> </a:t>
            </a:r>
            <a:r>
              <a:rPr lang="it-IT" sz="1600" dirty="0" err="1">
                <a:solidFill>
                  <a:srgbClr val="000000"/>
                </a:solidFill>
                <a:latin typeface="Times New Roman" panose="02020603050405020304" pitchFamily="18" charset="0"/>
              </a:rPr>
              <a:t>Electrophysiology</a:t>
            </a:r>
            <a:r>
              <a:rPr lang="it-IT" sz="1600" dirty="0">
                <a:solidFill>
                  <a:srgbClr val="000000"/>
                </a:solidFill>
                <a:latin typeface="Times New Roman" panose="02020603050405020304" pitchFamily="18" charset="0"/>
              </a:rPr>
              <a:t> (SSD BIO/09, </a:t>
            </a:r>
            <a:r>
              <a:rPr lang="it-IT" sz="1600" b="1" dirty="0">
                <a:solidFill>
                  <a:srgbClr val="000000"/>
                </a:solidFill>
                <a:latin typeface="Times New Roman" panose="02020603050405020304" pitchFamily="18" charset="0"/>
              </a:rPr>
              <a:t>II semestre-2025, 3 CFU</a:t>
            </a:r>
            <a:r>
              <a:rPr lang="it-IT" sz="1600" dirty="0">
                <a:solidFill>
                  <a:srgbClr val="000000"/>
                </a:solidFill>
                <a:latin typeface="Times New Roman" panose="02020603050405020304" pitchFamily="18" charset="0"/>
              </a:rPr>
              <a:t>)*</a:t>
            </a:r>
          </a:p>
          <a:p>
            <a:pPr algn="just"/>
            <a:endParaRPr lang="it-IT" sz="1600" dirty="0"/>
          </a:p>
          <a:p>
            <a:pPr algn="just"/>
            <a:r>
              <a:rPr lang="it-IT" sz="1600" dirty="0">
                <a:solidFill>
                  <a:srgbClr val="000000"/>
                </a:solidFill>
                <a:latin typeface="Times New Roman" panose="02020603050405020304" pitchFamily="18" charset="0"/>
              </a:rPr>
              <a:t>Il corso sarà tenuto in inglese dal </a:t>
            </a:r>
            <a:r>
              <a:rPr lang="it-IT" sz="1600" dirty="0" err="1">
                <a:solidFill>
                  <a:srgbClr val="000000"/>
                </a:solidFill>
                <a:latin typeface="Times New Roman" panose="02020603050405020304" pitchFamily="18" charset="0"/>
              </a:rPr>
              <a:t>Visiting</a:t>
            </a:r>
            <a:r>
              <a:rPr lang="it-IT" sz="1600" dirty="0">
                <a:solidFill>
                  <a:srgbClr val="000000"/>
                </a:solidFill>
                <a:latin typeface="Times New Roman" panose="02020603050405020304" pitchFamily="18" charset="0"/>
              </a:rPr>
              <a:t> Professor:</a:t>
            </a:r>
          </a:p>
          <a:p>
            <a:r>
              <a:rPr lang="en-US" sz="2400" b="1" i="0" u="none" strike="noStrike" baseline="0" dirty="0">
                <a:solidFill>
                  <a:srgbClr val="000000"/>
                </a:solidFill>
                <a:latin typeface="Georgia" panose="02040502050405020303" pitchFamily="18" charset="0"/>
              </a:rPr>
              <a:t>Prof.</a:t>
            </a:r>
            <a:r>
              <a:rPr lang="en-US" b="1" i="0" u="none" strike="noStrike" baseline="0" dirty="0">
                <a:solidFill>
                  <a:srgbClr val="000000"/>
                </a:solidFill>
                <a:latin typeface="Georgia" panose="02040502050405020303" pitchFamily="18" charset="0"/>
              </a:rPr>
              <a:t> </a:t>
            </a:r>
            <a:r>
              <a:rPr lang="en-US" sz="2400" b="1" i="0" u="none" strike="noStrike" baseline="0" dirty="0">
                <a:solidFill>
                  <a:srgbClr val="000000"/>
                </a:solidFill>
                <a:latin typeface="Georgia" panose="02040502050405020303" pitchFamily="18" charset="0"/>
              </a:rPr>
              <a:t>Olivier </a:t>
            </a:r>
            <a:r>
              <a:rPr lang="en-US" sz="2400" b="1" i="0" u="none" strike="noStrike" baseline="0" dirty="0" err="1">
                <a:solidFill>
                  <a:srgbClr val="000000"/>
                </a:solidFill>
                <a:latin typeface="Georgia" panose="02040502050405020303" pitchFamily="18" charset="0"/>
              </a:rPr>
              <a:t>Bernus</a:t>
            </a:r>
            <a:endParaRPr lang="en-US" sz="2400" b="1" i="0" u="none" strike="noStrike" baseline="0" dirty="0">
              <a:solidFill>
                <a:srgbClr val="000000"/>
              </a:solidFill>
              <a:latin typeface="Georgia" panose="02040502050405020303" pitchFamily="18" charset="0"/>
            </a:endParaRPr>
          </a:p>
          <a:p>
            <a:pPr marL="285750" indent="-285750">
              <a:buFont typeface="Arial" panose="020B0604020202020204" pitchFamily="34" charset="0"/>
              <a:buChar char="•"/>
            </a:pPr>
            <a:r>
              <a:rPr lang="en-US" sz="1400" b="1" i="1" u="none" strike="noStrike" baseline="0" dirty="0" err="1">
                <a:solidFill>
                  <a:srgbClr val="000000"/>
                </a:solidFill>
                <a:latin typeface="Times New Roman" panose="02020603050405020304" pitchFamily="18" charset="0"/>
              </a:rPr>
              <a:t>Liryc</a:t>
            </a:r>
            <a:r>
              <a:rPr lang="en-US" sz="1400" b="1" i="1" u="none" strike="noStrike" baseline="0" dirty="0">
                <a:solidFill>
                  <a:srgbClr val="000000"/>
                </a:solidFill>
                <a:latin typeface="Times New Roman" panose="02020603050405020304" pitchFamily="18" charset="0"/>
              </a:rPr>
              <a:t>,</a:t>
            </a:r>
            <a:r>
              <a:rPr lang="en-US" sz="1400" b="0" i="0" u="none" strike="noStrike" dirty="0">
                <a:solidFill>
                  <a:srgbClr val="000000"/>
                </a:solidFill>
                <a:latin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rPr>
              <a:t>Electrophysiology and Heart Modeling Institute,</a:t>
            </a:r>
          </a:p>
          <a:p>
            <a:pPr marL="285750" indent="-285750">
              <a:buFont typeface="Arial" panose="020B0604020202020204" pitchFamily="34" charset="0"/>
              <a:buChar char="•"/>
            </a:pPr>
            <a:r>
              <a:rPr lang="fr-FR" sz="1400" b="1" i="1" u="none" strike="noStrike" baseline="0" dirty="0">
                <a:solidFill>
                  <a:srgbClr val="000000"/>
                </a:solidFill>
                <a:latin typeface="Times New Roman" panose="02020603050405020304" pitchFamily="18" charset="0"/>
              </a:rPr>
              <a:t>INSERM</a:t>
            </a:r>
            <a:r>
              <a:rPr lang="fr-FR" sz="1400" b="0" i="0" u="none" strike="noStrike" baseline="0" dirty="0">
                <a:solidFill>
                  <a:srgbClr val="000000"/>
                </a:solidFill>
                <a:latin typeface="Times New Roman" panose="02020603050405020304" pitchFamily="18" charset="0"/>
              </a:rPr>
              <a:t>, Centre de recherche Cardio-Thoracique,</a:t>
            </a:r>
            <a:endParaRPr lang="fr-FR" sz="1400" b="0" i="0" u="none" strike="noStrike" baseline="0" dirty="0">
              <a:solidFill>
                <a:srgbClr val="000000"/>
              </a:solidFill>
              <a:latin typeface="Georgia" panose="02040502050405020303" pitchFamily="18" charset="0"/>
            </a:endParaRPr>
          </a:p>
          <a:p>
            <a:r>
              <a:rPr lang="en-US" sz="1400" b="1" i="0" u="none" strike="noStrike" baseline="0" dirty="0">
                <a:solidFill>
                  <a:srgbClr val="000000"/>
                </a:solidFill>
                <a:latin typeface="Times New Roman" panose="02020603050405020304" pitchFamily="18" charset="0"/>
              </a:rPr>
              <a:t>                                         University of Bordeaux</a:t>
            </a:r>
            <a:r>
              <a:rPr lang="en-US" sz="1400" b="0" i="0" u="none" strike="noStrike" baseline="0" dirty="0">
                <a:solidFill>
                  <a:srgbClr val="000000"/>
                </a:solidFill>
                <a:latin typeface="Times New Roman" panose="02020603050405020304" pitchFamily="18" charset="0"/>
              </a:rPr>
              <a:t>, France </a:t>
            </a:r>
          </a:p>
          <a:p>
            <a:endParaRPr lang="en-US" sz="1600" dirty="0">
              <a:solidFill>
                <a:srgbClr val="000000"/>
              </a:solidFill>
              <a:latin typeface="Times New Roman" panose="02020603050405020304" pitchFamily="18" charset="0"/>
            </a:endParaRPr>
          </a:p>
          <a:p>
            <a:r>
              <a:rPr lang="en-US" sz="1600" dirty="0" err="1">
                <a:solidFill>
                  <a:srgbClr val="000000"/>
                </a:solidFill>
                <a:latin typeface="Times New Roman" panose="02020603050405020304" pitchFamily="18" charset="0"/>
              </a:rPr>
              <a:t>esperto</a:t>
            </a:r>
            <a:r>
              <a:rPr lang="en-US" sz="1600" dirty="0">
                <a:solidFill>
                  <a:srgbClr val="000000"/>
                </a:solidFill>
                <a:latin typeface="Times New Roman" panose="02020603050405020304" pitchFamily="18" charset="0"/>
              </a:rPr>
              <a:t> a </a:t>
            </a:r>
            <a:r>
              <a:rPr lang="en-US" sz="1600" dirty="0" err="1">
                <a:solidFill>
                  <a:srgbClr val="000000"/>
                </a:solidFill>
                <a:latin typeface="Times New Roman" panose="02020603050405020304" pitchFamily="18" charset="0"/>
              </a:rPr>
              <a:t>livello</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internazionale</a:t>
            </a:r>
            <a:r>
              <a:rPr lang="en-US" sz="1600" dirty="0">
                <a:solidFill>
                  <a:srgbClr val="000000"/>
                </a:solidFill>
                <a:latin typeface="Times New Roman" panose="02020603050405020304" pitchFamily="18" charset="0"/>
              </a:rPr>
              <a:t> in </a:t>
            </a:r>
            <a:r>
              <a:rPr lang="en-US" sz="1600" dirty="0" err="1">
                <a:solidFill>
                  <a:srgbClr val="000000"/>
                </a:solidFill>
                <a:latin typeface="Times New Roman" panose="02020603050405020304" pitchFamily="18" charset="0"/>
              </a:rPr>
              <a:t>fisiopatologia</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dell’attività</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elettrica</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cardiaca</a:t>
            </a:r>
            <a:r>
              <a:rPr lang="en-US" sz="1600" dirty="0">
                <a:solidFill>
                  <a:srgbClr val="000000"/>
                </a:solidFill>
                <a:latin typeface="Times New Roman" panose="02020603050405020304" pitchFamily="18" charset="0"/>
              </a:rPr>
              <a:t>.</a:t>
            </a:r>
          </a:p>
          <a:p>
            <a:r>
              <a:rPr lang="en-US" sz="1600" dirty="0" err="1">
                <a:solidFill>
                  <a:srgbClr val="000000"/>
                </a:solidFill>
                <a:latin typeface="Times New Roman" panose="02020603050405020304" pitchFamily="18" charset="0"/>
              </a:rPr>
              <a:t>Introduzione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su</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propagazione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degli</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impulsi</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elettrici</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potenziali</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d’azione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nel</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cuore</a:t>
            </a:r>
            <a:r>
              <a:rPr lang="en-US" sz="1600" dirty="0">
                <a:solidFill>
                  <a:srgbClr val="000000"/>
                </a:solidFill>
                <a:latin typeface="Times New Roman" panose="02020603050405020304" pitchFamily="18" charset="0"/>
              </a:rPr>
              <a:t> e sui </a:t>
            </a:r>
            <a:r>
              <a:rPr lang="en-US" sz="1600" dirty="0" err="1">
                <a:solidFill>
                  <a:srgbClr val="000000"/>
                </a:solidFill>
                <a:latin typeface="Times New Roman" panose="02020603050405020304" pitchFamily="18" charset="0"/>
              </a:rPr>
              <a:t>meccanismi</a:t>
            </a:r>
            <a:r>
              <a:rPr lang="en-US" sz="1600" dirty="0">
                <a:solidFill>
                  <a:srgbClr val="000000"/>
                </a:solidFill>
                <a:latin typeface="Times New Roman" panose="02020603050405020304" pitchFamily="18" charset="0"/>
              </a:rPr>
              <a:t> di </a:t>
            </a:r>
            <a:r>
              <a:rPr lang="en-US" sz="1600" dirty="0" err="1">
                <a:solidFill>
                  <a:srgbClr val="000000"/>
                </a:solidFill>
                <a:latin typeface="Times New Roman" panose="02020603050405020304" pitchFamily="18" charset="0"/>
              </a:rPr>
              <a:t>insorgenza</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delle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aritmie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cardiache</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trattando</a:t>
            </a:r>
            <a:r>
              <a:rPr lang="en-US" sz="1600" dirty="0">
                <a:solidFill>
                  <a:srgbClr val="000000"/>
                </a:solidFill>
                <a:latin typeface="Times New Roman" panose="02020603050405020304" pitchFamily="18" charset="0"/>
              </a:rPr>
              <a:t>:</a:t>
            </a:r>
          </a:p>
          <a:p>
            <a:endParaRPr lang="en-US" sz="1600" dirty="0">
              <a:solidFill>
                <a:srgbClr val="000000"/>
              </a:solidFill>
              <a:latin typeface="Times New Roman" panose="02020603050405020304" pitchFamily="18" charset="0"/>
            </a:endParaRPr>
          </a:p>
          <a:p>
            <a:r>
              <a:rPr lang="en-US" sz="1600" dirty="0">
                <a:solidFill>
                  <a:srgbClr val="000000"/>
                </a:solidFill>
                <a:latin typeface="Times New Roman" panose="02020603050405020304" pitchFamily="18" charset="0"/>
              </a:rPr>
              <a:t>1. Basi </a:t>
            </a:r>
            <a:r>
              <a:rPr lang="en-US" sz="1600" dirty="0" err="1">
                <a:solidFill>
                  <a:srgbClr val="000000"/>
                </a:solidFill>
                <a:latin typeface="Times New Roman" panose="02020603050405020304" pitchFamily="18" charset="0"/>
              </a:rPr>
              <a:t>teoriche</a:t>
            </a:r>
            <a:r>
              <a:rPr lang="en-US" sz="1600" dirty="0">
                <a:solidFill>
                  <a:srgbClr val="000000"/>
                </a:solidFill>
                <a:latin typeface="Times New Roman" panose="02020603050405020304" pitchFamily="18" charset="0"/>
              </a:rPr>
              <a:t>,</a:t>
            </a:r>
          </a:p>
          <a:p>
            <a:r>
              <a:rPr lang="en-US" sz="1600" dirty="0">
                <a:solidFill>
                  <a:srgbClr val="000000"/>
                </a:solidFill>
                <a:latin typeface="Times New Roman" panose="02020603050405020304" pitchFamily="18" charset="0"/>
              </a:rPr>
              <a:t>2. </a:t>
            </a:r>
            <a:r>
              <a:rPr lang="en-US" sz="1600" dirty="0" err="1">
                <a:solidFill>
                  <a:srgbClr val="000000"/>
                </a:solidFill>
                <a:latin typeface="Times New Roman" panose="02020603050405020304" pitchFamily="18" charset="0"/>
              </a:rPr>
              <a:t>Metodiche</a:t>
            </a:r>
            <a:r>
              <a:rPr lang="en-US" sz="1600" dirty="0">
                <a:solidFill>
                  <a:srgbClr val="000000"/>
                </a:solidFill>
                <a:latin typeface="Times New Roman" panose="02020603050405020304" pitchFamily="18" charset="0"/>
              </a:rPr>
              <a:t> innovative di </a:t>
            </a:r>
            <a:r>
              <a:rPr lang="en-US" sz="1600" dirty="0" err="1">
                <a:solidFill>
                  <a:srgbClr val="000000"/>
                </a:solidFill>
                <a:latin typeface="Times New Roman" panose="02020603050405020304" pitchFamily="18" charset="0"/>
              </a:rPr>
              <a:t>misura</a:t>
            </a:r>
            <a:r>
              <a:rPr lang="en-US" sz="1600" dirty="0">
                <a:solidFill>
                  <a:srgbClr val="000000"/>
                </a:solidFill>
                <a:latin typeface="Times New Roman" panose="02020603050405020304" pitchFamily="18" charset="0"/>
              </a:rPr>
              <a:t> (in parte </a:t>
            </a:r>
            <a:r>
              <a:rPr lang="en-US" sz="1600" dirty="0" err="1">
                <a:solidFill>
                  <a:srgbClr val="000000"/>
                </a:solidFill>
                <a:latin typeface="Times New Roman" panose="02020603050405020304" pitchFamily="18" charset="0"/>
              </a:rPr>
              <a:t>sviluppate</a:t>
            </a:r>
            <a:r>
              <a:rPr lang="en-US" sz="1600" dirty="0">
                <a:solidFill>
                  <a:srgbClr val="000000"/>
                </a:solidFill>
                <a:latin typeface="Times New Roman" panose="02020603050405020304" pitchFamily="18" charset="0"/>
              </a:rPr>
              <a:t> al </a:t>
            </a:r>
            <a:r>
              <a:rPr lang="en-US" sz="1600" dirty="0" err="1">
                <a:solidFill>
                  <a:srgbClr val="000000"/>
                </a:solidFill>
                <a:latin typeface="Times New Roman" panose="02020603050405020304" pitchFamily="18" charset="0"/>
              </a:rPr>
              <a:t>Liryc</a:t>
            </a:r>
            <a:r>
              <a:rPr lang="en-US" sz="1600" dirty="0">
                <a:solidFill>
                  <a:srgbClr val="000000"/>
                </a:solidFill>
                <a:latin typeface="Times New Roman" panose="02020603050405020304" pitchFamily="18" charset="0"/>
              </a:rPr>
              <a:t>),</a:t>
            </a:r>
          </a:p>
          <a:p>
            <a:r>
              <a:rPr lang="en-US" sz="1600" dirty="0">
                <a:solidFill>
                  <a:srgbClr val="000000"/>
                </a:solidFill>
                <a:latin typeface="Times New Roman" panose="02020603050405020304" pitchFamily="18" charset="0"/>
              </a:rPr>
              <a:t>3. </a:t>
            </a:r>
            <a:r>
              <a:rPr lang="en-US" sz="1600" dirty="0" err="1">
                <a:solidFill>
                  <a:srgbClr val="000000"/>
                </a:solidFill>
                <a:latin typeface="Times New Roman" panose="02020603050405020304" pitchFamily="18" charset="0"/>
              </a:rPr>
              <a:t>Implicazioni</a:t>
            </a:r>
            <a:r>
              <a:rPr lang="en-US" sz="1600" dirty="0">
                <a:solidFill>
                  <a:srgbClr val="000000"/>
                </a:solidFill>
                <a:latin typeface="Times New Roman" panose="02020603050405020304" pitchFamily="18" charset="0"/>
              </a:rPr>
              <a:t> </a:t>
            </a:r>
            <a:r>
              <a:rPr lang="en-US" sz="1600" dirty="0" err="1">
                <a:solidFill>
                  <a:srgbClr val="000000"/>
                </a:solidFill>
                <a:latin typeface="Times New Roman" panose="02020603050405020304" pitchFamily="18" charset="0"/>
              </a:rPr>
              <a:t>cliniche</a:t>
            </a:r>
            <a:r>
              <a:rPr lang="en-US" sz="1600" dirty="0">
                <a:solidFill>
                  <a:srgbClr val="000000"/>
                </a:solidFill>
                <a:latin typeface="Times New Roman" panose="02020603050405020304" pitchFamily="18" charset="0"/>
              </a:rPr>
              <a:t> e </a:t>
            </a:r>
            <a:r>
              <a:rPr lang="en-US" sz="1600" dirty="0" err="1">
                <a:solidFill>
                  <a:srgbClr val="000000"/>
                </a:solidFill>
                <a:latin typeface="Times New Roman" panose="02020603050405020304" pitchFamily="18" charset="0"/>
              </a:rPr>
              <a:t>farmacologiche</a:t>
            </a:r>
            <a:r>
              <a:rPr lang="en-US" sz="1600" dirty="0">
                <a:solidFill>
                  <a:srgbClr val="000000"/>
                </a:solidFill>
                <a:latin typeface="Times New Roman" panose="02020603050405020304" pitchFamily="18" charset="0"/>
              </a:rPr>
              <a:t>.</a:t>
            </a:r>
          </a:p>
          <a:p>
            <a:endParaRPr lang="en-US" sz="1600" dirty="0">
              <a:solidFill>
                <a:srgbClr val="000000"/>
              </a:solidFill>
              <a:latin typeface="Times New Roman" panose="02020603050405020304" pitchFamily="18" charset="0"/>
            </a:endParaRPr>
          </a:p>
          <a:p>
            <a:r>
              <a:rPr lang="en-US" sz="1600" dirty="0">
                <a:latin typeface="Times New Roman" panose="02020603050405020304" pitchFamily="18" charset="0"/>
              </a:rPr>
              <a:t>Con il </a:t>
            </a:r>
            <a:r>
              <a:rPr lang="en-US" sz="1600" dirty="0" err="1">
                <a:latin typeface="Times New Roman" panose="02020603050405020304" pitchFamily="18" charset="0"/>
              </a:rPr>
              <a:t>Liryc</a:t>
            </a:r>
            <a:r>
              <a:rPr lang="en-US" sz="1600" dirty="0">
                <a:latin typeface="Times New Roman" panose="02020603050405020304" pitchFamily="18" charset="0"/>
              </a:rPr>
              <a:t> di Bordeaux è </a:t>
            </a:r>
            <a:r>
              <a:rPr lang="en-US" sz="1600" dirty="0" err="1">
                <a:latin typeface="Times New Roman" panose="02020603050405020304" pitchFamily="18" charset="0"/>
              </a:rPr>
              <a:t>attiva</a:t>
            </a:r>
            <a:r>
              <a:rPr lang="en-US" sz="1600" dirty="0">
                <a:latin typeface="Times New Roman" panose="02020603050405020304" pitchFamily="18" charset="0"/>
              </a:rPr>
              <a:t> </a:t>
            </a:r>
            <a:r>
              <a:rPr lang="en-US" sz="1600" dirty="0" err="1">
                <a:latin typeface="Times New Roman" panose="02020603050405020304" pitchFamily="18" charset="0"/>
              </a:rPr>
              <a:t>una</a:t>
            </a:r>
            <a:r>
              <a:rPr lang="en-US" sz="1600" dirty="0">
                <a:latin typeface="Times New Roman" panose="02020603050405020304" pitchFamily="18" charset="0"/>
              </a:rPr>
              <a:t> </a:t>
            </a:r>
            <a:r>
              <a:rPr lang="en-US" sz="1600" dirty="0" err="1">
                <a:latin typeface="Times New Roman" panose="02020603050405020304" pitchFamily="18" charset="0"/>
              </a:rPr>
              <a:t>collaborazione</a:t>
            </a:r>
            <a:r>
              <a:rPr lang="en-US" sz="1600" dirty="0">
                <a:latin typeface="Times New Roman" panose="02020603050405020304" pitchFamily="18" charset="0"/>
              </a:rPr>
              <a:t> con </a:t>
            </a:r>
            <a:r>
              <a:rPr lang="en-US" sz="1600" dirty="0" err="1">
                <a:latin typeface="Times New Roman" panose="02020603050405020304" pitchFamily="18" charset="0"/>
              </a:rPr>
              <a:t>l’Università</a:t>
            </a:r>
            <a:r>
              <a:rPr lang="en-US" sz="1600" dirty="0">
                <a:latin typeface="Times New Roman" panose="02020603050405020304" pitchFamily="18" charset="0"/>
              </a:rPr>
              <a:t> di Parma </a:t>
            </a:r>
            <a:r>
              <a:rPr lang="en-US" sz="1600" dirty="0" err="1">
                <a:latin typeface="Times New Roman" panose="02020603050405020304" pitchFamily="18" charset="0"/>
              </a:rPr>
              <a:t>nell’ambito</a:t>
            </a:r>
            <a:r>
              <a:rPr lang="en-US" sz="1600" dirty="0">
                <a:latin typeface="Times New Roman" panose="02020603050405020304" pitchFamily="18" charset="0"/>
              </a:rPr>
              <a:t> del Progetto </a:t>
            </a:r>
            <a:r>
              <a:rPr lang="en-US" sz="1600" dirty="0" err="1">
                <a:latin typeface="Times New Roman" panose="02020603050405020304" pitchFamily="18" charset="0"/>
              </a:rPr>
              <a:t>Internazionale</a:t>
            </a:r>
            <a:r>
              <a:rPr lang="en-US" sz="1600" dirty="0">
                <a:latin typeface="Times New Roman" panose="02020603050405020304" pitchFamily="18" charset="0"/>
              </a:rPr>
              <a:t> </a:t>
            </a:r>
            <a:r>
              <a:rPr lang="en-US" sz="1600" b="1" dirty="0">
                <a:latin typeface="Times New Roman" panose="02020603050405020304" pitchFamily="18" charset="0"/>
              </a:rPr>
              <a:t>Erasmus Plus </a:t>
            </a:r>
            <a:r>
              <a:rPr lang="en-US" sz="1600" dirty="0">
                <a:latin typeface="Times New Roman" panose="02020603050405020304" pitchFamily="18" charset="0"/>
              </a:rPr>
              <a:t>per </a:t>
            </a:r>
            <a:r>
              <a:rPr lang="en-US" sz="1600" dirty="0" err="1">
                <a:latin typeface="Times New Roman" panose="02020603050405020304" pitchFamily="18" charset="0"/>
              </a:rPr>
              <a:t>svolgere</a:t>
            </a:r>
            <a:r>
              <a:rPr lang="en-US" sz="1600" dirty="0">
                <a:latin typeface="Times New Roman" panose="02020603050405020304" pitchFamily="18" charset="0"/>
              </a:rPr>
              <a:t> </a:t>
            </a:r>
          </a:p>
          <a:p>
            <a:endParaRPr lang="en-US" sz="1600" dirty="0">
              <a:latin typeface="Times New Roman" panose="02020603050405020304" pitchFamily="18" charset="0"/>
            </a:endParaRPr>
          </a:p>
          <a:p>
            <a:r>
              <a:rPr lang="en-US" sz="1600" dirty="0">
                <a:latin typeface="Times New Roman" panose="02020603050405020304" pitchFamily="18" charset="0"/>
              </a:rPr>
              <a:t>          </a:t>
            </a:r>
            <a:r>
              <a:rPr lang="en-US" sz="1600" b="1" dirty="0" err="1">
                <a:solidFill>
                  <a:srgbClr val="FF0000"/>
                </a:solidFill>
                <a:latin typeface="Times New Roman" panose="02020603050405020304" pitchFamily="18" charset="0"/>
              </a:rPr>
              <a:t>tirocini</a:t>
            </a:r>
            <a:r>
              <a:rPr lang="en-US" sz="1600" b="1" dirty="0">
                <a:solidFill>
                  <a:srgbClr val="FF0000"/>
                </a:solidFill>
                <a:latin typeface="Times New Roman" panose="02020603050405020304" pitchFamily="18" charset="0"/>
              </a:rPr>
              <a:t> di </a:t>
            </a:r>
            <a:r>
              <a:rPr lang="en-US" sz="1600" b="1" dirty="0" err="1">
                <a:solidFill>
                  <a:srgbClr val="FF0000"/>
                </a:solidFill>
                <a:latin typeface="Times New Roman" panose="02020603050405020304" pitchFamily="18" charset="0"/>
              </a:rPr>
              <a:t>ricerca</a:t>
            </a:r>
            <a:r>
              <a:rPr lang="en-US" sz="1600" b="1" dirty="0">
                <a:solidFill>
                  <a:srgbClr val="FF0000"/>
                </a:solidFill>
                <a:latin typeface="Times New Roman" panose="02020603050405020304" pitchFamily="18" charset="0"/>
              </a:rPr>
              <a:t> (6 </a:t>
            </a:r>
            <a:r>
              <a:rPr lang="en-US" sz="1600" b="1" dirty="0" err="1">
                <a:solidFill>
                  <a:srgbClr val="FF0000"/>
                </a:solidFill>
                <a:latin typeface="Times New Roman" panose="02020603050405020304" pitchFamily="18" charset="0"/>
              </a:rPr>
              <a:t>mesi</a:t>
            </a:r>
            <a:r>
              <a:rPr lang="en-US" sz="1600" b="1" dirty="0">
                <a:solidFill>
                  <a:srgbClr val="FF0000"/>
                </a:solidFill>
                <a:latin typeface="Times New Roman" panose="02020603050405020304" pitchFamily="18" charset="0"/>
              </a:rPr>
              <a:t>) </a:t>
            </a:r>
            <a:r>
              <a:rPr lang="en-US" sz="1600" dirty="0" err="1">
                <a:latin typeface="Times New Roman" panose="02020603050405020304" pitchFamily="18" charset="0"/>
              </a:rPr>
              <a:t>presso</a:t>
            </a:r>
            <a:r>
              <a:rPr lang="en-US" sz="1600" dirty="0">
                <a:latin typeface="Times New Roman" panose="02020603050405020304" pitchFamily="18" charset="0"/>
              </a:rPr>
              <a:t> </a:t>
            </a:r>
            <a:r>
              <a:rPr lang="en-US" sz="1600" dirty="0" err="1">
                <a:latin typeface="Times New Roman" panose="02020603050405020304" pitchFamily="18" charset="0"/>
              </a:rPr>
              <a:t>l’Istituto</a:t>
            </a:r>
            <a:r>
              <a:rPr lang="en-US" sz="1600" dirty="0">
                <a:latin typeface="Times New Roman" panose="02020603050405020304" pitchFamily="18" charset="0"/>
              </a:rPr>
              <a:t> </a:t>
            </a:r>
            <a:r>
              <a:rPr lang="en-US" sz="1600" dirty="0" err="1">
                <a:latin typeface="Times New Roman" panose="02020603050405020304" pitchFamily="18" charset="0"/>
              </a:rPr>
              <a:t>Liryc</a:t>
            </a:r>
            <a:r>
              <a:rPr lang="en-US" sz="1600" dirty="0">
                <a:latin typeface="Times New Roman" panose="02020603050405020304" pitchFamily="18" charset="0"/>
              </a:rPr>
              <a:t> per </a:t>
            </a:r>
            <a:r>
              <a:rPr lang="en-US" sz="1600" dirty="0" err="1">
                <a:latin typeface="Times New Roman" panose="02020603050405020304" pitchFamily="18" charset="0"/>
              </a:rPr>
              <a:t>tesi</a:t>
            </a:r>
            <a:r>
              <a:rPr lang="en-US" sz="1600" dirty="0">
                <a:latin typeface="Times New Roman" panose="02020603050405020304" pitchFamily="18" charset="0"/>
              </a:rPr>
              <a:t> di </a:t>
            </a:r>
            <a:r>
              <a:rPr lang="en-US" sz="1600" dirty="0" err="1">
                <a:latin typeface="Times New Roman" panose="02020603050405020304" pitchFamily="18" charset="0"/>
              </a:rPr>
              <a:t>laurea</a:t>
            </a:r>
            <a:r>
              <a:rPr lang="en-US" sz="1600" dirty="0">
                <a:latin typeface="Times New Roman" panose="02020603050405020304" pitchFamily="18" charset="0"/>
              </a:rPr>
              <a:t> </a:t>
            </a:r>
            <a:r>
              <a:rPr lang="en-US" sz="1600" dirty="0" err="1">
                <a:latin typeface="Times New Roman" panose="02020603050405020304" pitchFamily="18" charset="0"/>
              </a:rPr>
              <a:t>magistrale</a:t>
            </a:r>
            <a:r>
              <a:rPr lang="en-US" sz="1600" dirty="0">
                <a:latin typeface="Times New Roman" panose="02020603050405020304" pitchFamily="18" charset="0"/>
              </a:rPr>
              <a:t>.</a:t>
            </a:r>
            <a:endParaRPr lang="it-IT" sz="1600" dirty="0"/>
          </a:p>
        </p:txBody>
      </p:sp>
      <p:pic>
        <p:nvPicPr>
          <p:cNvPr id="12" name="Immagine 11">
            <a:extLst>
              <a:ext uri="{FF2B5EF4-FFF2-40B4-BE49-F238E27FC236}">
                <a16:creationId xmlns:a16="http://schemas.microsoft.com/office/drawing/2014/main" id="{84980FE3-E80D-DAE0-638E-B73D1965A877}"/>
              </a:ext>
            </a:extLst>
          </p:cNvPr>
          <p:cNvPicPr>
            <a:picLocks noChangeAspect="1"/>
          </p:cNvPicPr>
          <p:nvPr/>
        </p:nvPicPr>
        <p:blipFill rotWithShape="1">
          <a:blip r:embed="rId5"/>
          <a:srcRect l="5656" t="19607" r="81414" b="69978"/>
          <a:stretch/>
        </p:blipFill>
        <p:spPr>
          <a:xfrm>
            <a:off x="7320974" y="107190"/>
            <a:ext cx="1611939" cy="730411"/>
          </a:xfrm>
          <a:prstGeom prst="rect">
            <a:avLst/>
          </a:prstGeom>
        </p:spPr>
      </p:pic>
      <p:sp>
        <p:nvSpPr>
          <p:cNvPr id="14" name="CasellaDiTesto 13">
            <a:extLst>
              <a:ext uri="{FF2B5EF4-FFF2-40B4-BE49-F238E27FC236}">
                <a16:creationId xmlns:a16="http://schemas.microsoft.com/office/drawing/2014/main" id="{86F7B6D2-2E73-CCC9-474B-577BD87281B0}"/>
              </a:ext>
            </a:extLst>
          </p:cNvPr>
          <p:cNvSpPr txBox="1"/>
          <p:nvPr/>
        </p:nvSpPr>
        <p:spPr>
          <a:xfrm>
            <a:off x="7263770" y="772544"/>
            <a:ext cx="1880230"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https://www.ihu-liryc.fr/en/</a:t>
            </a:r>
          </a:p>
        </p:txBody>
      </p:sp>
      <p:sp>
        <p:nvSpPr>
          <p:cNvPr id="7" name="Freccia a destra 6">
            <a:extLst>
              <a:ext uri="{FF2B5EF4-FFF2-40B4-BE49-F238E27FC236}">
                <a16:creationId xmlns:a16="http://schemas.microsoft.com/office/drawing/2014/main" id="{2C78C590-D874-D4F8-696D-0ADB62527A60}"/>
              </a:ext>
            </a:extLst>
          </p:cNvPr>
          <p:cNvSpPr/>
          <p:nvPr/>
        </p:nvSpPr>
        <p:spPr>
          <a:xfrm>
            <a:off x="323274" y="5409995"/>
            <a:ext cx="387927" cy="193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con angoli arrotondati 7">
            <a:extLst>
              <a:ext uri="{FF2B5EF4-FFF2-40B4-BE49-F238E27FC236}">
                <a16:creationId xmlns:a16="http://schemas.microsoft.com/office/drawing/2014/main" id="{97674DF6-8257-382A-58D2-FC658E636459}"/>
              </a:ext>
            </a:extLst>
          </p:cNvPr>
          <p:cNvSpPr/>
          <p:nvPr/>
        </p:nvSpPr>
        <p:spPr>
          <a:xfrm>
            <a:off x="120073" y="4488873"/>
            <a:ext cx="8850096" cy="144989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53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1E9784D-8553-63FC-BB2B-42A78F22E474}"/>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22DF1741-08F2-B306-DA7C-7709C99D0AEC}"/>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1330B2B8-5EEA-5863-FCD1-A5AFA69F1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DFFCCD8D-593A-D579-5470-448AD412A2C9}"/>
              </a:ext>
            </a:extLst>
          </p:cNvPr>
          <p:cNvSpPr/>
          <p:nvPr/>
        </p:nvSpPr>
        <p:spPr>
          <a:xfrm>
            <a:off x="233823" y="6348995"/>
            <a:ext cx="2008883"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81BCF3C3-06CA-7E65-A897-2AF2CB60EE25}"/>
              </a:ext>
            </a:extLst>
          </p:cNvPr>
          <p:cNvSpPr txBox="1"/>
          <p:nvPr/>
        </p:nvSpPr>
        <p:spPr>
          <a:xfrm>
            <a:off x="2180173" y="7478"/>
            <a:ext cx="4792082"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INTERNAZIONALIZZAZIONE</a:t>
            </a:r>
          </a:p>
        </p:txBody>
      </p:sp>
      <p:sp>
        <p:nvSpPr>
          <p:cNvPr id="7" name="CasellaDiTesto 6">
            <a:extLst>
              <a:ext uri="{FF2B5EF4-FFF2-40B4-BE49-F238E27FC236}">
                <a16:creationId xmlns:a16="http://schemas.microsoft.com/office/drawing/2014/main" id="{10869F5A-7B1C-C3AF-E127-655AF4D31800}"/>
              </a:ext>
            </a:extLst>
          </p:cNvPr>
          <p:cNvSpPr txBox="1"/>
          <p:nvPr/>
        </p:nvSpPr>
        <p:spPr>
          <a:xfrm>
            <a:off x="143208" y="1694439"/>
            <a:ext cx="8792946" cy="338554"/>
          </a:xfrm>
          <a:prstGeom prst="rect">
            <a:avLst/>
          </a:prstGeom>
          <a:noFill/>
        </p:spPr>
        <p:txBody>
          <a:bodyPr wrap="square" rtlCol="0">
            <a:spAutoFit/>
          </a:bodyPr>
          <a:lstStyle/>
          <a:p>
            <a:pPr algn="ctr"/>
            <a:r>
              <a:rPr lang="it-IT" sz="1600" dirty="0">
                <a:solidFill>
                  <a:srgbClr val="0070C0"/>
                </a:solidFill>
              </a:rPr>
              <a:t>https://www.unipr.it/bando-unico-la-mobilita-europea-ed-internazionale-studio-aa-20232024</a:t>
            </a:r>
          </a:p>
        </p:txBody>
      </p:sp>
      <p:sp>
        <p:nvSpPr>
          <p:cNvPr id="10" name="CasellaDiTesto 9">
            <a:extLst>
              <a:ext uri="{FF2B5EF4-FFF2-40B4-BE49-F238E27FC236}">
                <a16:creationId xmlns:a16="http://schemas.microsoft.com/office/drawing/2014/main" id="{9EDC4BD2-96AD-D147-2F16-622C1714B03B}"/>
              </a:ext>
            </a:extLst>
          </p:cNvPr>
          <p:cNvSpPr txBox="1"/>
          <p:nvPr/>
        </p:nvSpPr>
        <p:spPr>
          <a:xfrm>
            <a:off x="2875919" y="2034613"/>
            <a:ext cx="3327524" cy="338554"/>
          </a:xfrm>
          <a:prstGeom prst="rect">
            <a:avLst/>
          </a:prstGeom>
          <a:noFill/>
        </p:spPr>
        <p:txBody>
          <a:bodyPr wrap="square" rtlCol="0">
            <a:spAutoFit/>
          </a:bodyPr>
          <a:lstStyle>
            <a:defPPr>
              <a:defRPr lang="it-IT"/>
            </a:defPPr>
            <a:lvl1pPr algn="ctr">
              <a:defRPr sz="1600">
                <a:solidFill>
                  <a:srgbClr val="0070C0"/>
                </a:solidFill>
              </a:defRPr>
            </a:lvl1pPr>
          </a:lstStyle>
          <a:p>
            <a:r>
              <a:rPr lang="it-IT" dirty="0"/>
              <a:t>https://scvsa.unipr.it/it/node/3238</a:t>
            </a:r>
          </a:p>
        </p:txBody>
      </p:sp>
      <p:sp>
        <p:nvSpPr>
          <p:cNvPr id="11" name="CasellaDiTesto 10">
            <a:extLst>
              <a:ext uri="{FF2B5EF4-FFF2-40B4-BE49-F238E27FC236}">
                <a16:creationId xmlns:a16="http://schemas.microsoft.com/office/drawing/2014/main" id="{8DACF3EE-1B4A-7B81-C0D9-52C42ACA4B62}"/>
              </a:ext>
            </a:extLst>
          </p:cNvPr>
          <p:cNvSpPr txBox="1"/>
          <p:nvPr/>
        </p:nvSpPr>
        <p:spPr>
          <a:xfrm>
            <a:off x="199175" y="767782"/>
            <a:ext cx="8681013" cy="923330"/>
          </a:xfrm>
          <a:prstGeom prst="rect">
            <a:avLst/>
          </a:prstGeom>
          <a:noFill/>
        </p:spPr>
        <p:txBody>
          <a:bodyPr wrap="square">
            <a:spAutoFit/>
          </a:bodyPr>
          <a:lstStyle/>
          <a:p>
            <a:pPr algn="just"/>
            <a:r>
              <a:rPr lang="it-IT" b="1" dirty="0"/>
              <a:t>1) Erasmus+ Studio </a:t>
            </a:r>
            <a:r>
              <a:rPr lang="it-IT" dirty="0"/>
              <a:t>(SMS = </a:t>
            </a:r>
            <a:r>
              <a:rPr lang="it-IT" dirty="0" err="1"/>
              <a:t>Student</a:t>
            </a:r>
            <a:r>
              <a:rPr lang="it-IT" dirty="0"/>
              <a:t> </a:t>
            </a:r>
            <a:r>
              <a:rPr lang="it-IT" dirty="0" err="1"/>
              <a:t>Mobility</a:t>
            </a:r>
            <a:r>
              <a:rPr lang="it-IT" dirty="0"/>
              <a:t> for Study) permette agli studenti di svolgere parte dei propri studi all’estero.  Il bando Erasmus+ SMS viene pubblicato in genere durante il mese di dicembre e le candidature vanno presentate entro febbraio/marzo. </a:t>
            </a:r>
          </a:p>
        </p:txBody>
      </p:sp>
      <p:sp>
        <p:nvSpPr>
          <p:cNvPr id="12" name="CasellaDiTesto 11">
            <a:extLst>
              <a:ext uri="{FF2B5EF4-FFF2-40B4-BE49-F238E27FC236}">
                <a16:creationId xmlns:a16="http://schemas.microsoft.com/office/drawing/2014/main" id="{8C73F393-8ED3-8D91-B387-7F5B531FDB2B}"/>
              </a:ext>
            </a:extLst>
          </p:cNvPr>
          <p:cNvSpPr txBox="1"/>
          <p:nvPr/>
        </p:nvSpPr>
        <p:spPr>
          <a:xfrm>
            <a:off x="207013" y="2461461"/>
            <a:ext cx="8681013" cy="1200329"/>
          </a:xfrm>
          <a:prstGeom prst="rect">
            <a:avLst/>
          </a:prstGeom>
          <a:noFill/>
        </p:spPr>
        <p:txBody>
          <a:bodyPr wrap="square">
            <a:spAutoFit/>
          </a:bodyPr>
          <a:lstStyle/>
          <a:p>
            <a:pPr algn="just"/>
            <a:r>
              <a:rPr lang="it-IT" b="1" dirty="0"/>
              <a:t>2) Erasmus+ Tirocinio </a:t>
            </a:r>
            <a:r>
              <a:rPr lang="it-IT" dirty="0"/>
              <a:t>(SMT = </a:t>
            </a:r>
            <a:r>
              <a:rPr lang="it-IT" dirty="0" err="1"/>
              <a:t>Student</a:t>
            </a:r>
            <a:r>
              <a:rPr lang="it-IT" dirty="0"/>
              <a:t> </a:t>
            </a:r>
            <a:r>
              <a:rPr lang="it-IT" dirty="0" err="1"/>
              <a:t>Mobility</a:t>
            </a:r>
            <a:r>
              <a:rPr lang="it-IT" dirty="0"/>
              <a:t> for </a:t>
            </a:r>
            <a:r>
              <a:rPr lang="it-IT" dirty="0" err="1"/>
              <a:t>Traineeship</a:t>
            </a:r>
            <a:r>
              <a:rPr lang="it-IT" dirty="0"/>
              <a:t>) consente agli studenti di svolgere uno stage o un tirocinio della durata variabile da 2 a 12 mesi, presso imprese attive nel mercato del lavoro o in settori quali l’istruzione, la formazione e la gioventù, presenti in uno dei Paesi Partecipanti al Programma Erasmus Plus.</a:t>
            </a:r>
          </a:p>
        </p:txBody>
      </p:sp>
      <p:sp>
        <p:nvSpPr>
          <p:cNvPr id="13" name="CasellaDiTesto 12">
            <a:extLst>
              <a:ext uri="{FF2B5EF4-FFF2-40B4-BE49-F238E27FC236}">
                <a16:creationId xmlns:a16="http://schemas.microsoft.com/office/drawing/2014/main" id="{6FF247FC-293D-2AD4-B4DD-6DB30EC13FF2}"/>
              </a:ext>
            </a:extLst>
          </p:cNvPr>
          <p:cNvSpPr txBox="1"/>
          <p:nvPr/>
        </p:nvSpPr>
        <p:spPr>
          <a:xfrm>
            <a:off x="161221" y="3670717"/>
            <a:ext cx="8792946" cy="338554"/>
          </a:xfrm>
          <a:prstGeom prst="rect">
            <a:avLst/>
          </a:prstGeom>
          <a:noFill/>
        </p:spPr>
        <p:txBody>
          <a:bodyPr wrap="square" rtlCol="0">
            <a:spAutoFit/>
          </a:bodyPr>
          <a:lstStyle>
            <a:defPPr>
              <a:defRPr lang="it-IT"/>
            </a:defPPr>
            <a:lvl1pPr algn="ctr">
              <a:defRPr sz="1600">
                <a:solidFill>
                  <a:srgbClr val="0070C0"/>
                </a:solidFill>
              </a:defRPr>
            </a:lvl1pPr>
          </a:lstStyle>
          <a:p>
            <a:r>
              <a:rPr lang="it-IT" dirty="0"/>
              <a:t>https://www.unipr.it/bando-unico-mobilita-fini-di-tirocinio-aa-20232024</a:t>
            </a:r>
          </a:p>
        </p:txBody>
      </p:sp>
      <p:sp>
        <p:nvSpPr>
          <p:cNvPr id="14" name="CasellaDiTesto 13">
            <a:extLst>
              <a:ext uri="{FF2B5EF4-FFF2-40B4-BE49-F238E27FC236}">
                <a16:creationId xmlns:a16="http://schemas.microsoft.com/office/drawing/2014/main" id="{56EA8A60-BA31-D57C-45A8-4B77677A74E3}"/>
              </a:ext>
            </a:extLst>
          </p:cNvPr>
          <p:cNvSpPr txBox="1"/>
          <p:nvPr/>
        </p:nvSpPr>
        <p:spPr>
          <a:xfrm>
            <a:off x="2887951" y="4006370"/>
            <a:ext cx="3327524" cy="338554"/>
          </a:xfrm>
          <a:prstGeom prst="rect">
            <a:avLst/>
          </a:prstGeom>
          <a:noFill/>
        </p:spPr>
        <p:txBody>
          <a:bodyPr wrap="square" rtlCol="0">
            <a:spAutoFit/>
          </a:bodyPr>
          <a:lstStyle>
            <a:defPPr>
              <a:defRPr lang="it-IT"/>
            </a:defPPr>
            <a:lvl1pPr algn="ctr">
              <a:defRPr sz="1600">
                <a:solidFill>
                  <a:srgbClr val="0070C0"/>
                </a:solidFill>
              </a:defRPr>
            </a:lvl1pPr>
          </a:lstStyle>
          <a:p>
            <a:r>
              <a:rPr lang="it-IT" dirty="0"/>
              <a:t>https://scvsa.unipr.it/it/node/3238</a:t>
            </a:r>
          </a:p>
        </p:txBody>
      </p:sp>
      <p:sp>
        <p:nvSpPr>
          <p:cNvPr id="15" name="CasellaDiTesto 14">
            <a:extLst>
              <a:ext uri="{FF2B5EF4-FFF2-40B4-BE49-F238E27FC236}">
                <a16:creationId xmlns:a16="http://schemas.microsoft.com/office/drawing/2014/main" id="{0CD925F6-88B3-C7AC-4936-9A3AA5324DE4}"/>
              </a:ext>
            </a:extLst>
          </p:cNvPr>
          <p:cNvSpPr txBox="1"/>
          <p:nvPr/>
        </p:nvSpPr>
        <p:spPr>
          <a:xfrm>
            <a:off x="207013" y="4432030"/>
            <a:ext cx="8681013" cy="923330"/>
          </a:xfrm>
          <a:prstGeom prst="rect">
            <a:avLst/>
          </a:prstGeom>
          <a:noFill/>
        </p:spPr>
        <p:txBody>
          <a:bodyPr wrap="square">
            <a:spAutoFit/>
          </a:bodyPr>
          <a:lstStyle/>
          <a:p>
            <a:pPr algn="just"/>
            <a:r>
              <a:rPr lang="it-IT" b="1" dirty="0"/>
              <a:t>3) Programma </a:t>
            </a:r>
            <a:r>
              <a:rPr lang="it-IT" b="1" dirty="0" err="1"/>
              <a:t>Overworld</a:t>
            </a:r>
            <a:r>
              <a:rPr lang="it-IT" b="1" dirty="0"/>
              <a:t>. </a:t>
            </a:r>
            <a:r>
              <a:rPr lang="it-IT" dirty="0"/>
              <a:t>È un programma di Ateneo finalizzato all’ampliamento delle opportunità di studio e di mobilità verso gli Atenei non europei, aventi un protocollo di collaborazione internazionale attivo con l’Università di Parma.</a:t>
            </a:r>
          </a:p>
        </p:txBody>
      </p:sp>
      <p:sp>
        <p:nvSpPr>
          <p:cNvPr id="16" name="CasellaDiTesto 15">
            <a:extLst>
              <a:ext uri="{FF2B5EF4-FFF2-40B4-BE49-F238E27FC236}">
                <a16:creationId xmlns:a16="http://schemas.microsoft.com/office/drawing/2014/main" id="{636FACBC-D64A-6A46-DD7F-A809AB0BCD8A}"/>
              </a:ext>
            </a:extLst>
          </p:cNvPr>
          <p:cNvSpPr txBox="1"/>
          <p:nvPr/>
        </p:nvSpPr>
        <p:spPr>
          <a:xfrm>
            <a:off x="1167064" y="5398066"/>
            <a:ext cx="6749716" cy="584775"/>
          </a:xfrm>
          <a:prstGeom prst="rect">
            <a:avLst/>
          </a:prstGeom>
          <a:noFill/>
        </p:spPr>
        <p:txBody>
          <a:bodyPr wrap="square" rtlCol="0">
            <a:spAutoFit/>
          </a:bodyPr>
          <a:lstStyle>
            <a:defPPr>
              <a:defRPr lang="it-IT"/>
            </a:defPPr>
            <a:lvl1pPr algn="ctr">
              <a:defRPr sz="1600">
                <a:solidFill>
                  <a:srgbClr val="0070C0"/>
                </a:solidFill>
              </a:defRPr>
            </a:lvl1pPr>
          </a:lstStyle>
          <a:p>
            <a:r>
              <a:rPr lang="it-IT" dirty="0"/>
              <a:t>https://www.unipr.it/bando-unico-la-mobilita-europea-ed-internazionale-studio-aa-20232024#paragraph-id--113053</a:t>
            </a:r>
          </a:p>
        </p:txBody>
      </p:sp>
    </p:spTree>
    <p:extLst>
      <p:ext uri="{BB962C8B-B14F-4D97-AF65-F5344CB8AC3E}">
        <p14:creationId xmlns:p14="http://schemas.microsoft.com/office/powerpoint/2010/main" val="138398800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D8A9EEC-BD9A-21AF-9586-55A8EA8CD76A}"/>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33E075BA-3808-360B-4331-2F84452D294D}"/>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D492B5B0-B552-085E-23E8-CE0F048F7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A09B40BB-5ABD-0215-79D9-8CE17CE839D1}"/>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E01DEAB0-3BAA-8E07-B691-8081ED40034D}"/>
              </a:ext>
            </a:extLst>
          </p:cNvPr>
          <p:cNvSpPr txBox="1"/>
          <p:nvPr/>
        </p:nvSpPr>
        <p:spPr>
          <a:xfrm>
            <a:off x="3553112" y="7478"/>
            <a:ext cx="198964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TIROCINIO</a:t>
            </a:r>
          </a:p>
        </p:txBody>
      </p:sp>
      <p:sp>
        <p:nvSpPr>
          <p:cNvPr id="7" name="CasellaDiTesto 6">
            <a:extLst>
              <a:ext uri="{FF2B5EF4-FFF2-40B4-BE49-F238E27FC236}">
                <a16:creationId xmlns:a16="http://schemas.microsoft.com/office/drawing/2014/main" id="{E639BB9C-ECF1-8421-E906-E32B85E9030C}"/>
              </a:ext>
            </a:extLst>
          </p:cNvPr>
          <p:cNvSpPr txBox="1"/>
          <p:nvPr/>
        </p:nvSpPr>
        <p:spPr>
          <a:xfrm>
            <a:off x="151463" y="918600"/>
            <a:ext cx="8792946" cy="523220"/>
          </a:xfrm>
          <a:prstGeom prst="rect">
            <a:avLst/>
          </a:prstGeom>
          <a:noFill/>
        </p:spPr>
        <p:txBody>
          <a:bodyPr wrap="square" rtlCol="0">
            <a:spAutoFit/>
          </a:bodyPr>
          <a:lstStyle/>
          <a:p>
            <a:pPr algn="ctr"/>
            <a:r>
              <a:rPr lang="it-IT" sz="1400" dirty="0">
                <a:solidFill>
                  <a:srgbClr val="0070C0"/>
                </a:solidFill>
                <a:latin typeface="Lato" panose="020F0502020204030203" pitchFamily="34" charset="0"/>
                <a:ea typeface="Lato" panose="020F0502020204030203" pitchFamily="34" charset="0"/>
                <a:cs typeface="Lato" panose="020F0502020204030203" pitchFamily="34" charset="0"/>
              </a:rPr>
              <a:t>https://corsi.unipr.it/sites/default/files/2024-05/Regolamento%20Didattico%20Scienze%20Biomediche%20Traslazionali%202024-2025.pdf</a:t>
            </a:r>
          </a:p>
        </p:txBody>
      </p:sp>
      <p:sp>
        <p:nvSpPr>
          <p:cNvPr id="8" name="CasellaDiTesto 7">
            <a:extLst>
              <a:ext uri="{FF2B5EF4-FFF2-40B4-BE49-F238E27FC236}">
                <a16:creationId xmlns:a16="http://schemas.microsoft.com/office/drawing/2014/main" id="{CFC1347E-D219-1A00-B219-A6C6FF775ACD}"/>
              </a:ext>
            </a:extLst>
          </p:cNvPr>
          <p:cNvSpPr txBox="1"/>
          <p:nvPr/>
        </p:nvSpPr>
        <p:spPr>
          <a:xfrm>
            <a:off x="944478" y="559484"/>
            <a:ext cx="7206916" cy="307777"/>
          </a:xfrm>
          <a:prstGeom prst="rect">
            <a:avLst/>
          </a:prstGeom>
          <a:noFill/>
        </p:spPr>
        <p:txBody>
          <a:bodyPr wrap="square" rtlCol="0">
            <a:spAutoFit/>
          </a:bodyPr>
          <a:lstStyle>
            <a:defPPr>
              <a:defRPr lang="it-IT"/>
            </a:defPPr>
            <a:lvl1pPr algn="ctr">
              <a:defRPr sz="1600">
                <a:solidFill>
                  <a:srgbClr val="0070C0"/>
                </a:solidFill>
              </a:defRPr>
            </a:lvl1pPr>
          </a:lstStyle>
          <a:p>
            <a:r>
              <a:rPr lang="it-IT" sz="1400" dirty="0">
                <a:latin typeface="Lato" panose="020F0502020204030203" pitchFamily="34" charset="0"/>
                <a:ea typeface="Lato" panose="020F0502020204030203" pitchFamily="34" charset="0"/>
                <a:cs typeface="Lato" panose="020F0502020204030203" pitchFamily="34" charset="0"/>
              </a:rPr>
              <a:t>https://corsi.unipr.it/it/cdlm-bab/tirocini</a:t>
            </a:r>
          </a:p>
        </p:txBody>
      </p:sp>
      <p:sp>
        <p:nvSpPr>
          <p:cNvPr id="9" name="CasellaDiTesto 8">
            <a:extLst>
              <a:ext uri="{FF2B5EF4-FFF2-40B4-BE49-F238E27FC236}">
                <a16:creationId xmlns:a16="http://schemas.microsoft.com/office/drawing/2014/main" id="{8131538E-01FA-F7D5-5C61-55215697307B}"/>
              </a:ext>
            </a:extLst>
          </p:cNvPr>
          <p:cNvSpPr txBox="1"/>
          <p:nvPr/>
        </p:nvSpPr>
        <p:spPr>
          <a:xfrm>
            <a:off x="151463" y="1552068"/>
            <a:ext cx="8792946" cy="1077218"/>
          </a:xfrm>
          <a:prstGeom prst="rect">
            <a:avLst/>
          </a:prstGeom>
          <a:noFill/>
        </p:spPr>
        <p:txBody>
          <a:bodyPr wrap="square" rtlCol="0">
            <a:spAutoFit/>
          </a:bodyPr>
          <a:lstStyle/>
          <a:p>
            <a:pPr algn="just"/>
            <a:r>
              <a:rPr lang="it-IT" sz="1600" b="0" i="0" dirty="0">
                <a:solidFill>
                  <a:srgbClr val="19191A"/>
                </a:solidFill>
                <a:effectLst/>
                <a:latin typeface="Lato" panose="020F0502020204030203" pitchFamily="34" charset="0"/>
              </a:rPr>
              <a:t>l </a:t>
            </a:r>
            <a:r>
              <a:rPr lang="it-IT" sz="1600" b="1" i="0" dirty="0">
                <a:solidFill>
                  <a:srgbClr val="19191A"/>
                </a:solidFill>
                <a:effectLst/>
                <a:latin typeface="Lato" panose="020F0502020204030203" pitchFamily="34" charset="0"/>
              </a:rPr>
              <a:t>tirocinio formativo </a:t>
            </a:r>
            <a:r>
              <a:rPr lang="it-IT" sz="1600" b="0" i="0" dirty="0">
                <a:solidFill>
                  <a:srgbClr val="19191A"/>
                </a:solidFill>
                <a:effectLst/>
                <a:latin typeface="Lato" panose="020F0502020204030203" pitchFamily="34" charset="0"/>
              </a:rPr>
              <a:t>(</a:t>
            </a:r>
            <a:r>
              <a:rPr lang="it-IT" sz="1600" b="1" i="0" dirty="0">
                <a:solidFill>
                  <a:srgbClr val="19191A"/>
                </a:solidFill>
                <a:effectLst/>
                <a:latin typeface="Lato" panose="020F0502020204030203" pitchFamily="34" charset="0"/>
              </a:rPr>
              <a:t>6 CFU</a:t>
            </a:r>
            <a:r>
              <a:rPr lang="it-IT" sz="1600" b="0" i="0" dirty="0">
                <a:solidFill>
                  <a:srgbClr val="19191A"/>
                </a:solidFill>
                <a:effectLst/>
                <a:latin typeface="Lato" panose="020F0502020204030203" pitchFamily="34" charset="0"/>
              </a:rPr>
              <a:t>) è destinato all’acquisizione di competenze teorico-pratiche strettamente inerenti l’ambito di ricerca nel quale viene svolto il lavoro sperimentale necessario per la </a:t>
            </a:r>
            <a:r>
              <a:rPr lang="it-IT" sz="1600" b="1" i="0" dirty="0">
                <a:solidFill>
                  <a:srgbClr val="19191A"/>
                </a:solidFill>
                <a:effectLst/>
                <a:latin typeface="Lato" panose="020F0502020204030203" pitchFamily="34" charset="0"/>
              </a:rPr>
              <a:t>preparazione della tesi di laurea </a:t>
            </a:r>
            <a:r>
              <a:rPr lang="it-IT" sz="1600" b="0" i="0" dirty="0">
                <a:solidFill>
                  <a:srgbClr val="19191A"/>
                </a:solidFill>
                <a:effectLst/>
                <a:latin typeface="Lato" panose="020F0502020204030203" pitchFamily="34" charset="0"/>
              </a:rPr>
              <a:t>(</a:t>
            </a:r>
            <a:r>
              <a:rPr lang="it-IT" sz="1600" b="1" i="0" dirty="0">
                <a:solidFill>
                  <a:srgbClr val="19191A"/>
                </a:solidFill>
                <a:effectLst/>
                <a:latin typeface="Lato" panose="020F0502020204030203" pitchFamily="34" charset="0"/>
              </a:rPr>
              <a:t>25+2 CFU</a:t>
            </a:r>
            <a:r>
              <a:rPr lang="it-IT" sz="1600" b="0" i="0" dirty="0">
                <a:solidFill>
                  <a:srgbClr val="19191A"/>
                </a:solidFill>
                <a:effectLst/>
                <a:latin typeface="Lato" panose="020F0502020204030203" pitchFamily="34" charset="0"/>
              </a:rPr>
              <a:t>), pertanto tirocinio e tesi vengono quasi sempre effettuati presso la stessa struttura.</a:t>
            </a:r>
            <a:endParaRPr lang="it-IT" sz="1600" dirty="0"/>
          </a:p>
        </p:txBody>
      </p:sp>
      <p:sp>
        <p:nvSpPr>
          <p:cNvPr id="10" name="CasellaDiTesto 9">
            <a:extLst>
              <a:ext uri="{FF2B5EF4-FFF2-40B4-BE49-F238E27FC236}">
                <a16:creationId xmlns:a16="http://schemas.microsoft.com/office/drawing/2014/main" id="{EAC20BF5-860E-6751-5F04-4FABE704A557}"/>
              </a:ext>
            </a:extLst>
          </p:cNvPr>
          <p:cNvSpPr txBox="1"/>
          <p:nvPr/>
        </p:nvSpPr>
        <p:spPr>
          <a:xfrm>
            <a:off x="163495" y="2710989"/>
            <a:ext cx="8768882" cy="1323439"/>
          </a:xfrm>
          <a:prstGeom prst="rect">
            <a:avLst/>
          </a:prstGeom>
          <a:noFill/>
        </p:spPr>
        <p:txBody>
          <a:bodyPr wrap="square" rtlCol="0">
            <a:spAutoFit/>
          </a:bodyPr>
          <a:lstStyle/>
          <a:p>
            <a:pPr algn="just"/>
            <a:r>
              <a:rPr lang="it-IT" sz="1600" dirty="0"/>
              <a:t>Il tirocinio formativo può essere condotto presso un Dipartimento, Istituto o Laboratorio di ricerca Universitario, nazionale o internazionale, o presso un Ente esterno convenzionato, sotto la guida di un docente di riferimento del Corso di Laurea in Scienze Biomediche Traslazionali, o altro docente dell’Ateneo di Parma. Gli studenti sono comunque tenuti a iscriversi e consultare la pagina Elly dedicata ai tirocini, dove potranno trovare informazioni più dettagliate sulle procedure da seguire.</a:t>
            </a:r>
          </a:p>
        </p:txBody>
      </p:sp>
      <p:sp>
        <p:nvSpPr>
          <p:cNvPr id="11" name="CasellaDiTesto 10">
            <a:extLst>
              <a:ext uri="{FF2B5EF4-FFF2-40B4-BE49-F238E27FC236}">
                <a16:creationId xmlns:a16="http://schemas.microsoft.com/office/drawing/2014/main" id="{CE09DE07-1098-21AE-BF0D-3291E3DD3D3A}"/>
              </a:ext>
            </a:extLst>
          </p:cNvPr>
          <p:cNvSpPr txBox="1"/>
          <p:nvPr/>
        </p:nvSpPr>
        <p:spPr>
          <a:xfrm>
            <a:off x="175527" y="4142090"/>
            <a:ext cx="8744818" cy="1569660"/>
          </a:xfrm>
          <a:prstGeom prst="rect">
            <a:avLst/>
          </a:prstGeom>
          <a:noFill/>
        </p:spPr>
        <p:txBody>
          <a:bodyPr wrap="square" rtlCol="0">
            <a:spAutoFit/>
          </a:bodyPr>
          <a:lstStyle/>
          <a:p>
            <a:pPr algn="just"/>
            <a:r>
              <a:rPr lang="it-IT" sz="1600" b="1" dirty="0">
                <a:solidFill>
                  <a:srgbClr val="0070C0"/>
                </a:solidFill>
              </a:rPr>
              <a:t>Tirocinio concordato direttamente dallo studente con docenti dell'Ateneo</a:t>
            </a:r>
          </a:p>
          <a:p>
            <a:pPr algn="just"/>
            <a:r>
              <a:rPr lang="it-IT" sz="1600" dirty="0"/>
              <a:t> Questa modalità prevede che lo studente, una volta verbalizzati </a:t>
            </a:r>
            <a:r>
              <a:rPr lang="it-IT" sz="1600" b="1" dirty="0"/>
              <a:t>almeno 57 CFU</a:t>
            </a:r>
            <a:r>
              <a:rPr lang="it-IT" sz="1600" dirty="0"/>
              <a:t>, possa </a:t>
            </a:r>
            <a:r>
              <a:rPr lang="it-IT" sz="1600" b="1" dirty="0"/>
              <a:t>contattare direttamente</a:t>
            </a:r>
            <a:r>
              <a:rPr lang="it-IT" sz="1600" dirty="0"/>
              <a:t> un </a:t>
            </a:r>
            <a:r>
              <a:rPr lang="it-IT" sz="1600" b="1" dirty="0"/>
              <a:t>docente dell’Ateneo </a:t>
            </a:r>
            <a:r>
              <a:rPr lang="it-IT" sz="1600" dirty="0"/>
              <a:t>e accordarsi per avviare un progetto di tirocinio e tesi. Una volta ottenuta la disponibilità, lo studente deve comunicare ai </a:t>
            </a:r>
            <a:r>
              <a:rPr lang="it-IT" sz="1600" b="1" dirty="0">
                <a:solidFill>
                  <a:srgbClr val="C00000"/>
                </a:solidFill>
              </a:rPr>
              <a:t>referenti del tirocinio</a:t>
            </a:r>
            <a:r>
              <a:rPr lang="it-IT" sz="1600" b="1" dirty="0"/>
              <a:t> </a:t>
            </a:r>
            <a:r>
              <a:rPr lang="it-IT" sz="1600" dirty="0"/>
              <a:t>(</a:t>
            </a:r>
            <a:r>
              <a:rPr lang="it-IT" sz="1600" b="1" dirty="0">
                <a:solidFill>
                  <a:srgbClr val="C00000"/>
                </a:solidFill>
              </a:rPr>
              <a:t>Prof.ssa Cristina </a:t>
            </a:r>
            <a:r>
              <a:rPr lang="it-IT" sz="1600" b="1" dirty="0" err="1">
                <a:solidFill>
                  <a:srgbClr val="C00000"/>
                </a:solidFill>
              </a:rPr>
              <a:t>Dallabona</a:t>
            </a:r>
            <a:r>
              <a:rPr lang="it-IT" sz="1600" b="1" dirty="0">
                <a:solidFill>
                  <a:srgbClr val="C00000"/>
                </a:solidFill>
              </a:rPr>
              <a:t> </a:t>
            </a:r>
            <a:r>
              <a:rPr lang="it-IT" sz="1600" dirty="0"/>
              <a:t>e</a:t>
            </a:r>
            <a:r>
              <a:rPr lang="it-IT" sz="1600" b="1" dirty="0">
                <a:solidFill>
                  <a:srgbClr val="C00000"/>
                </a:solidFill>
              </a:rPr>
              <a:t> Prof.ssa Laura Giovati</a:t>
            </a:r>
            <a:r>
              <a:rPr lang="it-IT" sz="1600" dirty="0"/>
              <a:t>) il nominativo del docente (</a:t>
            </a:r>
            <a:r>
              <a:rPr lang="it-IT" sz="1600" b="1" dirty="0"/>
              <a:t>Relatore</a:t>
            </a:r>
            <a:r>
              <a:rPr lang="it-IT" sz="1600" dirty="0"/>
              <a:t>) insieme alle informazioni necessarie per la compilazione del </a:t>
            </a:r>
            <a:r>
              <a:rPr lang="it-IT" sz="1600" b="1" dirty="0"/>
              <a:t>progetto formativo</a:t>
            </a:r>
            <a:r>
              <a:rPr lang="it-IT" sz="1600" dirty="0"/>
              <a:t>.</a:t>
            </a:r>
          </a:p>
        </p:txBody>
      </p:sp>
    </p:spTree>
    <p:extLst>
      <p:ext uri="{BB962C8B-B14F-4D97-AF65-F5344CB8AC3E}">
        <p14:creationId xmlns:p14="http://schemas.microsoft.com/office/powerpoint/2010/main" val="1546968761"/>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2A3E73C3-88E7-C608-4273-FAF575ECC7A3}"/>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274B958E-F3B0-E961-CCE2-3A1AC70B113B}"/>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DBBAD716-80F6-BDC1-BC9E-B7A46DF16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E362F101-6D7D-F6FD-5DA6-B7AA1D646C8B}"/>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DDC742AD-4F70-2392-5FDB-EBD9949B4A49}"/>
              </a:ext>
            </a:extLst>
          </p:cNvPr>
          <p:cNvSpPr txBox="1"/>
          <p:nvPr/>
        </p:nvSpPr>
        <p:spPr>
          <a:xfrm>
            <a:off x="3553112" y="7478"/>
            <a:ext cx="198964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TIROCINIO</a:t>
            </a:r>
          </a:p>
        </p:txBody>
      </p:sp>
      <p:sp>
        <p:nvSpPr>
          <p:cNvPr id="7" name="CasellaDiTesto 6">
            <a:extLst>
              <a:ext uri="{FF2B5EF4-FFF2-40B4-BE49-F238E27FC236}">
                <a16:creationId xmlns:a16="http://schemas.microsoft.com/office/drawing/2014/main" id="{B24EA68C-DF08-B3C3-9E21-0440C8F501F8}"/>
              </a:ext>
            </a:extLst>
          </p:cNvPr>
          <p:cNvSpPr txBox="1"/>
          <p:nvPr/>
        </p:nvSpPr>
        <p:spPr>
          <a:xfrm>
            <a:off x="151463" y="882504"/>
            <a:ext cx="8792946" cy="523220"/>
          </a:xfrm>
          <a:prstGeom prst="rect">
            <a:avLst/>
          </a:prstGeom>
          <a:noFill/>
        </p:spPr>
        <p:txBody>
          <a:bodyPr wrap="square" rtlCol="0">
            <a:spAutoFit/>
          </a:bodyPr>
          <a:lstStyle/>
          <a:p>
            <a:pPr algn="ctr"/>
            <a:r>
              <a:rPr lang="it-IT" sz="1400" dirty="0">
                <a:solidFill>
                  <a:srgbClr val="0070C0"/>
                </a:solidFill>
                <a:latin typeface="Lato" panose="020F0502020204030203" pitchFamily="34" charset="0"/>
                <a:ea typeface="Lato" panose="020F0502020204030203" pitchFamily="34" charset="0"/>
                <a:cs typeface="Lato" panose="020F0502020204030203" pitchFamily="34" charset="0"/>
              </a:rPr>
              <a:t>https://corsi.unipr.it/sites/default/files/2023-05/Regolamento%20Didattico%20Scienze%20Biomediche%20Traslazionali%202023-2024.pdf</a:t>
            </a:r>
          </a:p>
        </p:txBody>
      </p:sp>
      <p:sp>
        <p:nvSpPr>
          <p:cNvPr id="8" name="CasellaDiTesto 7">
            <a:extLst>
              <a:ext uri="{FF2B5EF4-FFF2-40B4-BE49-F238E27FC236}">
                <a16:creationId xmlns:a16="http://schemas.microsoft.com/office/drawing/2014/main" id="{038D4090-C3F9-DCDD-609C-1AB0F39912DF}"/>
              </a:ext>
            </a:extLst>
          </p:cNvPr>
          <p:cNvSpPr txBox="1"/>
          <p:nvPr/>
        </p:nvSpPr>
        <p:spPr>
          <a:xfrm>
            <a:off x="944478" y="559484"/>
            <a:ext cx="7206916" cy="307777"/>
          </a:xfrm>
          <a:prstGeom prst="rect">
            <a:avLst/>
          </a:prstGeom>
          <a:noFill/>
        </p:spPr>
        <p:txBody>
          <a:bodyPr wrap="square" rtlCol="0">
            <a:spAutoFit/>
          </a:bodyPr>
          <a:lstStyle>
            <a:defPPr>
              <a:defRPr lang="it-IT"/>
            </a:defPPr>
            <a:lvl1pPr algn="ctr">
              <a:defRPr sz="1600">
                <a:solidFill>
                  <a:srgbClr val="0070C0"/>
                </a:solidFill>
              </a:defRPr>
            </a:lvl1pPr>
          </a:lstStyle>
          <a:p>
            <a:r>
              <a:rPr lang="it-IT" sz="1400" dirty="0">
                <a:latin typeface="Lato" panose="020F0502020204030203" pitchFamily="34" charset="0"/>
                <a:ea typeface="Lato" panose="020F0502020204030203" pitchFamily="34" charset="0"/>
                <a:cs typeface="Lato" panose="020F0502020204030203" pitchFamily="34" charset="0"/>
              </a:rPr>
              <a:t>https://corsi.unipr.it/it/cdlm-bab/tirocini</a:t>
            </a:r>
          </a:p>
        </p:txBody>
      </p:sp>
      <p:sp>
        <p:nvSpPr>
          <p:cNvPr id="9" name="CasellaDiTesto 8">
            <a:extLst>
              <a:ext uri="{FF2B5EF4-FFF2-40B4-BE49-F238E27FC236}">
                <a16:creationId xmlns:a16="http://schemas.microsoft.com/office/drawing/2014/main" id="{2D657FD6-9528-95D8-B339-378F1FF10592}"/>
              </a:ext>
            </a:extLst>
          </p:cNvPr>
          <p:cNvSpPr txBox="1"/>
          <p:nvPr/>
        </p:nvSpPr>
        <p:spPr>
          <a:xfrm>
            <a:off x="175527" y="1521887"/>
            <a:ext cx="8744818" cy="3539430"/>
          </a:xfrm>
          <a:prstGeom prst="rect">
            <a:avLst/>
          </a:prstGeom>
          <a:noFill/>
        </p:spPr>
        <p:txBody>
          <a:bodyPr wrap="square" rtlCol="0">
            <a:spAutoFit/>
          </a:bodyPr>
          <a:lstStyle/>
          <a:p>
            <a:pPr algn="just"/>
            <a:r>
              <a:rPr lang="it-IT" sz="1600" b="1" dirty="0">
                <a:solidFill>
                  <a:srgbClr val="0070C0"/>
                </a:solidFill>
              </a:rPr>
              <a:t>Tirocinio concordato direttamente dallo studente presso strutture esterne</a:t>
            </a:r>
          </a:p>
          <a:p>
            <a:pPr algn="just"/>
            <a:r>
              <a:rPr lang="it-IT" sz="1600" dirty="0"/>
              <a:t>Questa modalità prevede che lo studente contatti direttamente una </a:t>
            </a:r>
            <a:r>
              <a:rPr lang="it-IT" sz="1600" b="1" dirty="0"/>
              <a:t>struttura esterna all’Ateneo </a:t>
            </a:r>
            <a:r>
              <a:rPr lang="it-IT" sz="1600" dirty="0"/>
              <a:t>(pubblica o privata) e si accordi per avviare un progetto formativo. Una volta ottenuta la disponibilità, lo studente comunica ai </a:t>
            </a:r>
            <a:r>
              <a:rPr lang="it-IT" sz="1600" b="1" dirty="0">
                <a:solidFill>
                  <a:srgbClr val="C00000"/>
                </a:solidFill>
              </a:rPr>
              <a:t>referenti del tirocinio</a:t>
            </a:r>
            <a:r>
              <a:rPr lang="it-IT" sz="1600" b="1" dirty="0"/>
              <a:t> </a:t>
            </a:r>
            <a:r>
              <a:rPr lang="it-IT" sz="1600" dirty="0"/>
              <a:t>(</a:t>
            </a:r>
            <a:r>
              <a:rPr lang="it-IT" sz="1600" b="1" dirty="0">
                <a:solidFill>
                  <a:srgbClr val="C00000"/>
                </a:solidFill>
              </a:rPr>
              <a:t>Prof.ssa Cristina </a:t>
            </a:r>
            <a:r>
              <a:rPr lang="it-IT" sz="1600" b="1" dirty="0" err="1">
                <a:solidFill>
                  <a:srgbClr val="C00000"/>
                </a:solidFill>
              </a:rPr>
              <a:t>Dallabona</a:t>
            </a:r>
            <a:r>
              <a:rPr lang="it-IT" sz="1600" b="1" dirty="0">
                <a:solidFill>
                  <a:srgbClr val="C00000"/>
                </a:solidFill>
              </a:rPr>
              <a:t> </a:t>
            </a:r>
            <a:r>
              <a:rPr lang="it-IT" sz="1600" dirty="0"/>
              <a:t>e</a:t>
            </a:r>
            <a:r>
              <a:rPr lang="it-IT" sz="1600" b="1" dirty="0">
                <a:solidFill>
                  <a:srgbClr val="C00000"/>
                </a:solidFill>
              </a:rPr>
              <a:t> Prof.ssa Laura Giovati</a:t>
            </a:r>
            <a:r>
              <a:rPr lang="it-IT" sz="1600" dirty="0"/>
              <a:t>) la </a:t>
            </a:r>
            <a:r>
              <a:rPr lang="it-IT" sz="1600" b="1" dirty="0"/>
              <a:t>denominazione dell’Ente esterno</a:t>
            </a:r>
            <a:r>
              <a:rPr lang="it-IT" sz="1600" dirty="0"/>
              <a:t>, il nominativo della persona che si è resa disponibile a seguirlo (</a:t>
            </a:r>
            <a:r>
              <a:rPr lang="it-IT" sz="1600" b="1" dirty="0"/>
              <a:t>Relatore esterno</a:t>
            </a:r>
            <a:r>
              <a:rPr lang="it-IT" sz="1600" dirty="0"/>
              <a:t>) e l’</a:t>
            </a:r>
            <a:r>
              <a:rPr lang="it-IT" sz="1600" b="1" dirty="0"/>
              <a:t>argomento del progetto formativo</a:t>
            </a:r>
            <a:r>
              <a:rPr lang="it-IT" sz="1600" dirty="0"/>
              <a:t>, in modo che i referenti possano valutare la congruità con le tematiche del Corso di Studi. Lo studente deve anche verificare con l’Ente che esista una convenzione attiva con l’Ateneo di Parma e, in caso contrario, fornire alla persona di riferimento dell’Ente la guida per attivare tale convenzione e seguirne l’iter. Per tutti i progetti formativi svolti presso strutture esterne è necessario individuare, oltre ad un Relatore esterno, che ha la funzione di definire il progetto formativo di tirocinio e seguire lo studente nella stesura dell’elaborato di tesi, anche un docente dell’Ateneo che svolga la funzione di Relatore interno. Il Relatore interno deve essere individuato all’inizio del percorso di tirocinio e il suo nominativo deve essere comunicato ai Referenti dei tirocini. </a:t>
            </a:r>
          </a:p>
        </p:txBody>
      </p:sp>
      <p:sp>
        <p:nvSpPr>
          <p:cNvPr id="10" name="CasellaDiTesto 9">
            <a:extLst>
              <a:ext uri="{FF2B5EF4-FFF2-40B4-BE49-F238E27FC236}">
                <a16:creationId xmlns:a16="http://schemas.microsoft.com/office/drawing/2014/main" id="{48AB5409-3F12-F421-F43A-69022736551A}"/>
              </a:ext>
            </a:extLst>
          </p:cNvPr>
          <p:cNvSpPr txBox="1"/>
          <p:nvPr/>
        </p:nvSpPr>
        <p:spPr>
          <a:xfrm>
            <a:off x="175527" y="5065291"/>
            <a:ext cx="8768882" cy="861774"/>
          </a:xfrm>
          <a:prstGeom prst="rect">
            <a:avLst/>
          </a:prstGeom>
          <a:noFill/>
        </p:spPr>
        <p:txBody>
          <a:bodyPr wrap="square" rtlCol="0">
            <a:spAutoFit/>
          </a:bodyPr>
          <a:lstStyle/>
          <a:p>
            <a:r>
              <a:rPr lang="it-IT" sz="1600" b="1" dirty="0">
                <a:solidFill>
                  <a:srgbClr val="0070C0"/>
                </a:solidFill>
              </a:rPr>
              <a:t>Tirocinio in mobilità internazionale</a:t>
            </a:r>
            <a:r>
              <a:rPr lang="it-IT" dirty="0"/>
              <a:t> </a:t>
            </a:r>
          </a:p>
          <a:p>
            <a:r>
              <a:rPr lang="it-IT" sz="1600" dirty="0"/>
              <a:t>Per i tirocini in mobilità internazionale si invitano gli interessati a contattare direttamente il </a:t>
            </a:r>
            <a:r>
              <a:rPr lang="it-IT" sz="1600" b="1" dirty="0">
                <a:solidFill>
                  <a:srgbClr val="C00000"/>
                </a:solidFill>
              </a:rPr>
              <a:t>Referente per l’internazionalizzazione</a:t>
            </a:r>
            <a:r>
              <a:rPr lang="it-IT" sz="1600" dirty="0"/>
              <a:t> del </a:t>
            </a:r>
            <a:r>
              <a:rPr lang="it-IT" sz="1600" dirty="0" err="1"/>
              <a:t>CdS</a:t>
            </a:r>
            <a:r>
              <a:rPr lang="it-IT" sz="1600" dirty="0"/>
              <a:t> (</a:t>
            </a:r>
            <a:r>
              <a:rPr lang="it-IT" sz="1600" b="1" dirty="0">
                <a:solidFill>
                  <a:srgbClr val="C00000"/>
                </a:solidFill>
              </a:rPr>
              <a:t>Prof. Luca Carnevali</a:t>
            </a:r>
            <a:r>
              <a:rPr lang="it-IT" sz="1600" dirty="0"/>
              <a:t>). </a:t>
            </a:r>
          </a:p>
        </p:txBody>
      </p:sp>
    </p:spTree>
    <p:extLst>
      <p:ext uri="{BB962C8B-B14F-4D97-AF65-F5344CB8AC3E}">
        <p14:creationId xmlns:p14="http://schemas.microsoft.com/office/powerpoint/2010/main" val="251142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33823" y="90679"/>
            <a:ext cx="8693744"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RISULTATI OCCUPAZIONALI DEL CORSO SECONDO I DATI ALMALAUREA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4" name="Immagine 3">
            <a:extLst>
              <a:ext uri="{FF2B5EF4-FFF2-40B4-BE49-F238E27FC236}">
                <a16:creationId xmlns:a16="http://schemas.microsoft.com/office/drawing/2014/main" id="{59434B7C-653F-42B4-EE3D-FCDC6675F3EC}"/>
              </a:ext>
            </a:extLst>
          </p:cNvPr>
          <p:cNvPicPr>
            <a:picLocks noChangeAspect="1"/>
          </p:cNvPicPr>
          <p:nvPr/>
        </p:nvPicPr>
        <p:blipFill>
          <a:blip r:embed="rId5"/>
          <a:stretch>
            <a:fillRect/>
          </a:stretch>
        </p:blipFill>
        <p:spPr>
          <a:xfrm>
            <a:off x="6098574" y="1489296"/>
            <a:ext cx="3016602" cy="4524903"/>
          </a:xfrm>
          <a:prstGeom prst="rect">
            <a:avLst/>
          </a:prstGeom>
        </p:spPr>
      </p:pic>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6"/>
          <a:stretch>
            <a:fillRect/>
          </a:stretch>
        </p:blipFill>
        <p:spPr>
          <a:xfrm>
            <a:off x="333025" y="1664697"/>
            <a:ext cx="6411724" cy="4133930"/>
          </a:xfrm>
          <a:prstGeom prst="rect">
            <a:avLst/>
          </a:prstGeom>
        </p:spPr>
      </p:pic>
      <p:pic>
        <p:nvPicPr>
          <p:cNvPr id="3" name="Immagine 2" descr="Immagine che contiene testo, schermata, Carattere, numero&#10;&#10;Descrizione generata automaticamente">
            <a:extLst>
              <a:ext uri="{FF2B5EF4-FFF2-40B4-BE49-F238E27FC236}">
                <a16:creationId xmlns:a16="http://schemas.microsoft.com/office/drawing/2014/main" id="{0CDFCC0E-A105-4E0C-BB67-C1EA414C9D62}"/>
              </a:ext>
            </a:extLst>
          </p:cNvPr>
          <p:cNvPicPr>
            <a:picLocks noChangeAspect="1"/>
          </p:cNvPicPr>
          <p:nvPr/>
        </p:nvPicPr>
        <p:blipFill>
          <a:blip r:embed="rId7"/>
          <a:stretch>
            <a:fillRect/>
          </a:stretch>
        </p:blipFill>
        <p:spPr>
          <a:xfrm>
            <a:off x="538623" y="1897710"/>
            <a:ext cx="5681555" cy="3206972"/>
          </a:xfrm>
          <a:prstGeom prst="rect">
            <a:avLst/>
          </a:prstGeom>
        </p:spPr>
      </p:pic>
      <p:sp>
        <p:nvSpPr>
          <p:cNvPr id="6" name="CasellaDiTesto 5">
            <a:extLst>
              <a:ext uri="{FF2B5EF4-FFF2-40B4-BE49-F238E27FC236}">
                <a16:creationId xmlns:a16="http://schemas.microsoft.com/office/drawing/2014/main" id="{C0BD5DA3-9822-D815-9E48-FDE9FC36AFA9}"/>
              </a:ext>
            </a:extLst>
          </p:cNvPr>
          <p:cNvSpPr txBox="1"/>
          <p:nvPr/>
        </p:nvSpPr>
        <p:spPr>
          <a:xfrm>
            <a:off x="4066230" y="5220743"/>
            <a:ext cx="2643866" cy="646331"/>
          </a:xfrm>
          <a:prstGeom prst="rect">
            <a:avLst/>
          </a:prstGeom>
          <a:noFill/>
        </p:spPr>
        <p:txBody>
          <a:bodyPr wrap="square" rtlCol="0">
            <a:spAutoFit/>
          </a:bodyPr>
          <a:lstStyle/>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Anno di indagine: 2022</a:t>
            </a:r>
          </a:p>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Anni dalla laurea: 1</a:t>
            </a:r>
          </a:p>
        </p:txBody>
      </p:sp>
    </p:spTree>
    <p:extLst>
      <p:ext uri="{BB962C8B-B14F-4D97-AF65-F5344CB8AC3E}">
        <p14:creationId xmlns:p14="http://schemas.microsoft.com/office/powerpoint/2010/main" val="2984941530"/>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28600" y="96350"/>
            <a:ext cx="8693744"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RISULTATI OCCUPAZIONALI DEL CORSO SECONDO I DATI ALMALAUREA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4" name="Immagine 3">
            <a:extLst>
              <a:ext uri="{FF2B5EF4-FFF2-40B4-BE49-F238E27FC236}">
                <a16:creationId xmlns:a16="http://schemas.microsoft.com/office/drawing/2014/main" id="{59434B7C-653F-42B4-EE3D-FCDC6675F3EC}"/>
              </a:ext>
            </a:extLst>
          </p:cNvPr>
          <p:cNvPicPr>
            <a:picLocks noChangeAspect="1"/>
          </p:cNvPicPr>
          <p:nvPr/>
        </p:nvPicPr>
        <p:blipFill>
          <a:blip r:embed="rId4"/>
          <a:stretch>
            <a:fillRect/>
          </a:stretch>
        </p:blipFill>
        <p:spPr>
          <a:xfrm>
            <a:off x="6098574" y="1489296"/>
            <a:ext cx="3016602" cy="4524903"/>
          </a:xfrm>
          <a:prstGeom prst="rect">
            <a:avLst/>
          </a:prstGeom>
        </p:spPr>
      </p:pic>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333025" y="1664697"/>
            <a:ext cx="6411724" cy="4133930"/>
          </a:xfrm>
          <a:prstGeom prst="rect">
            <a:avLst/>
          </a:prstGeom>
        </p:spPr>
      </p:pic>
      <p:sp>
        <p:nvSpPr>
          <p:cNvPr id="6" name="CasellaDiTesto 5">
            <a:extLst>
              <a:ext uri="{FF2B5EF4-FFF2-40B4-BE49-F238E27FC236}">
                <a16:creationId xmlns:a16="http://schemas.microsoft.com/office/drawing/2014/main" id="{C0BD5DA3-9822-D815-9E48-FDE9FC36AFA9}"/>
              </a:ext>
            </a:extLst>
          </p:cNvPr>
          <p:cNvSpPr txBox="1"/>
          <p:nvPr/>
        </p:nvSpPr>
        <p:spPr>
          <a:xfrm>
            <a:off x="4066230" y="5169943"/>
            <a:ext cx="2643866" cy="646331"/>
          </a:xfrm>
          <a:prstGeom prst="rect">
            <a:avLst/>
          </a:prstGeom>
          <a:noFill/>
        </p:spPr>
        <p:txBody>
          <a:bodyPr wrap="square" rtlCol="0">
            <a:spAutoFit/>
          </a:bodyPr>
          <a:lstStyle/>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Anno di indagine: 2022</a:t>
            </a:r>
          </a:p>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Anni dalla laurea: 1</a:t>
            </a:r>
          </a:p>
        </p:txBody>
      </p:sp>
      <p:pic>
        <p:nvPicPr>
          <p:cNvPr id="7" name="Immagine 6" descr="Immagine che contiene testo, schermata, numero, Carattere&#10;&#10;Descrizione generata automaticamente">
            <a:extLst>
              <a:ext uri="{FF2B5EF4-FFF2-40B4-BE49-F238E27FC236}">
                <a16:creationId xmlns:a16="http://schemas.microsoft.com/office/drawing/2014/main" id="{442082C2-337B-7C83-05D0-AC85B3CE6BF9}"/>
              </a:ext>
            </a:extLst>
          </p:cNvPr>
          <p:cNvPicPr>
            <a:picLocks noChangeAspect="1"/>
          </p:cNvPicPr>
          <p:nvPr/>
        </p:nvPicPr>
        <p:blipFill>
          <a:blip r:embed="rId6"/>
          <a:stretch>
            <a:fillRect/>
          </a:stretch>
        </p:blipFill>
        <p:spPr>
          <a:xfrm>
            <a:off x="502662" y="1790418"/>
            <a:ext cx="5085530" cy="3304605"/>
          </a:xfrm>
          <a:prstGeom prst="rect">
            <a:avLst/>
          </a:prstGeom>
        </p:spPr>
      </p:pic>
    </p:spTree>
    <p:extLst>
      <p:ext uri="{BB962C8B-B14F-4D97-AF65-F5344CB8AC3E}">
        <p14:creationId xmlns:p14="http://schemas.microsoft.com/office/powerpoint/2010/main" val="261469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28600" y="96350"/>
            <a:ext cx="8693744"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RISULTATI OCCUPAZIONALI DEL CORSO SECONDO I DATI ALMALAUREA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4" name="Immagine 3">
            <a:extLst>
              <a:ext uri="{FF2B5EF4-FFF2-40B4-BE49-F238E27FC236}">
                <a16:creationId xmlns:a16="http://schemas.microsoft.com/office/drawing/2014/main" id="{59434B7C-653F-42B4-EE3D-FCDC6675F3EC}"/>
              </a:ext>
            </a:extLst>
          </p:cNvPr>
          <p:cNvPicPr>
            <a:picLocks noChangeAspect="1"/>
          </p:cNvPicPr>
          <p:nvPr/>
        </p:nvPicPr>
        <p:blipFill>
          <a:blip r:embed="rId4"/>
          <a:stretch>
            <a:fillRect/>
          </a:stretch>
        </p:blipFill>
        <p:spPr>
          <a:xfrm>
            <a:off x="6098574" y="1489296"/>
            <a:ext cx="3016602" cy="4524903"/>
          </a:xfrm>
          <a:prstGeom prst="rect">
            <a:avLst/>
          </a:prstGeom>
        </p:spPr>
      </p:pic>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333025" y="1664697"/>
            <a:ext cx="6411724" cy="4133930"/>
          </a:xfrm>
          <a:prstGeom prst="rect">
            <a:avLst/>
          </a:prstGeom>
        </p:spPr>
      </p:pic>
      <p:sp>
        <p:nvSpPr>
          <p:cNvPr id="6" name="CasellaDiTesto 5">
            <a:extLst>
              <a:ext uri="{FF2B5EF4-FFF2-40B4-BE49-F238E27FC236}">
                <a16:creationId xmlns:a16="http://schemas.microsoft.com/office/drawing/2014/main" id="{C0BD5DA3-9822-D815-9E48-FDE9FC36AFA9}"/>
              </a:ext>
            </a:extLst>
          </p:cNvPr>
          <p:cNvSpPr txBox="1"/>
          <p:nvPr/>
        </p:nvSpPr>
        <p:spPr>
          <a:xfrm>
            <a:off x="4066230" y="5169943"/>
            <a:ext cx="2643866" cy="646331"/>
          </a:xfrm>
          <a:prstGeom prst="rect">
            <a:avLst/>
          </a:prstGeom>
          <a:noFill/>
        </p:spPr>
        <p:txBody>
          <a:bodyPr wrap="square" rtlCol="0">
            <a:spAutoFit/>
          </a:bodyPr>
          <a:lstStyle/>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Anno di indagine: 2022</a:t>
            </a:r>
          </a:p>
          <a:p>
            <a:r>
              <a:rPr lang="it-IT" b="1" i="1" dirty="0">
                <a:solidFill>
                  <a:schemeClr val="bg1"/>
                </a:solidFill>
                <a:latin typeface="Lato" panose="020F0502020204030203" pitchFamily="34" charset="0"/>
                <a:ea typeface="Lato" panose="020F0502020204030203" pitchFamily="34" charset="0"/>
                <a:cs typeface="Lato" panose="020F0502020204030203" pitchFamily="34" charset="0"/>
              </a:rPr>
              <a:t>Anni dalla laurea: 1</a:t>
            </a:r>
          </a:p>
        </p:txBody>
      </p:sp>
      <p:pic>
        <p:nvPicPr>
          <p:cNvPr id="3" name="Immagine 2" descr="Immagine che contiene testo, schermata, Carattere, numero&#10;&#10;Descrizione generata automaticamente">
            <a:extLst>
              <a:ext uri="{FF2B5EF4-FFF2-40B4-BE49-F238E27FC236}">
                <a16:creationId xmlns:a16="http://schemas.microsoft.com/office/drawing/2014/main" id="{67416FFD-93D4-6653-228B-E5E8FAC20276}"/>
              </a:ext>
            </a:extLst>
          </p:cNvPr>
          <p:cNvPicPr>
            <a:picLocks noChangeAspect="1"/>
          </p:cNvPicPr>
          <p:nvPr/>
        </p:nvPicPr>
        <p:blipFill>
          <a:blip r:embed="rId6"/>
          <a:stretch>
            <a:fillRect/>
          </a:stretch>
        </p:blipFill>
        <p:spPr>
          <a:xfrm>
            <a:off x="673035" y="1874815"/>
            <a:ext cx="5085530" cy="3108370"/>
          </a:xfrm>
          <a:prstGeom prst="rect">
            <a:avLst/>
          </a:prstGeom>
        </p:spPr>
      </p:pic>
    </p:spTree>
    <p:extLst>
      <p:ext uri="{BB962C8B-B14F-4D97-AF65-F5344CB8AC3E}">
        <p14:creationId xmlns:p14="http://schemas.microsoft.com/office/powerpoint/2010/main" val="374449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14" name="CasellaDiTesto 13"/>
          <p:cNvSpPr txBox="1"/>
          <p:nvPr/>
        </p:nvSpPr>
        <p:spPr>
          <a:xfrm>
            <a:off x="5195179" y="4693216"/>
            <a:ext cx="4076213" cy="338554"/>
          </a:xfrm>
          <a:prstGeom prst="rect">
            <a:avLst/>
          </a:prstGeom>
          <a:noFill/>
        </p:spPr>
        <p:txBody>
          <a:bodyPr wrap="square" rtlCol="0">
            <a:spAutoFit/>
          </a:bodyPr>
          <a:lstStyle/>
          <a:p>
            <a:pPr algn="ctr"/>
            <a:r>
              <a:rPr lang="it-IT" sz="1600" b="1" dirty="0">
                <a:solidFill>
                  <a:schemeClr val="accent1">
                    <a:lumMod val="75000"/>
                  </a:schemeClr>
                </a:solidFill>
                <a:latin typeface="Century Gothic" panose="020B0502020202020204" pitchFamily="34" charset="0"/>
              </a:rPr>
              <a:t>nome.cognome@studenti.unipr.it</a:t>
            </a:r>
          </a:p>
        </p:txBody>
      </p:sp>
      <p:sp>
        <p:nvSpPr>
          <p:cNvPr id="15" name="CasellaDiTesto 14"/>
          <p:cNvSpPr txBox="1"/>
          <p:nvPr/>
        </p:nvSpPr>
        <p:spPr>
          <a:xfrm>
            <a:off x="233823" y="377714"/>
            <a:ext cx="7690977"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3600" b="1" dirty="0">
                <a:solidFill>
                  <a:srgbClr val="091B4C"/>
                </a:solidFill>
              </a:rPr>
              <a:t>CASELLA DI POSTA ELETTRONICA UNIPR</a:t>
            </a:r>
          </a:p>
        </p:txBody>
      </p:sp>
      <p:pic>
        <p:nvPicPr>
          <p:cNvPr id="7" name="Immagine 6" descr="Immagine che contiene testo, logo, Blu elettrico, design&#10;&#10;Descrizione generata automaticamente">
            <a:extLst>
              <a:ext uri="{FF2B5EF4-FFF2-40B4-BE49-F238E27FC236}">
                <a16:creationId xmlns:a16="http://schemas.microsoft.com/office/drawing/2014/main" id="{4A9BD851-DC7E-2DCB-C748-AE01975D3E08}"/>
              </a:ext>
            </a:extLst>
          </p:cNvPr>
          <p:cNvPicPr>
            <a:picLocks noChangeAspect="1"/>
          </p:cNvPicPr>
          <p:nvPr/>
        </p:nvPicPr>
        <p:blipFill rotWithShape="1">
          <a:blip r:embed="rId4"/>
          <a:srcRect l="20496" t="12391" r="21966" b="15917"/>
          <a:stretch/>
        </p:blipFill>
        <p:spPr>
          <a:xfrm>
            <a:off x="5544596" y="1251383"/>
            <a:ext cx="3377381" cy="3156155"/>
          </a:xfrm>
          <a:prstGeom prst="rect">
            <a:avLst/>
          </a:prstGeom>
        </p:spPr>
      </p:pic>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11" name="Rettangolo 10">
            <a:extLst>
              <a:ext uri="{FF2B5EF4-FFF2-40B4-BE49-F238E27FC236}">
                <a16:creationId xmlns:a16="http://schemas.microsoft.com/office/drawing/2014/main" id="{233C13F5-DDA0-310A-2681-71FB2B25458A}"/>
              </a:ext>
            </a:extLst>
          </p:cNvPr>
          <p:cNvSpPr/>
          <p:nvPr/>
        </p:nvSpPr>
        <p:spPr>
          <a:xfrm>
            <a:off x="322200" y="1128999"/>
            <a:ext cx="5073445" cy="4916755"/>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764973" y="1225213"/>
            <a:ext cx="4132305" cy="4862870"/>
          </a:xfrm>
          <a:prstGeom prst="rect">
            <a:avLst/>
          </a:prstGeom>
          <a:noFill/>
        </p:spPr>
        <p:txBody>
          <a:bodyPr wrap="square" rtlCol="0">
            <a:spAutoFit/>
          </a:bodyPr>
          <a:lstStyle/>
          <a:p>
            <a:pPr>
              <a:spcBef>
                <a:spcPts val="1200"/>
              </a:spcBef>
            </a:pPr>
            <a:r>
              <a:rPr lang="it-IT" sz="2000" b="1" dirty="0">
                <a:solidFill>
                  <a:schemeClr val="bg1"/>
                </a:solidFill>
              </a:rPr>
              <a:t>Controlla regolarmente la tua casella di posta elettronica (nome.cognome@studenti.unipr.it) </a:t>
            </a:r>
            <a:r>
              <a:rPr lang="it-IT" sz="2000" dirty="0">
                <a:solidFill>
                  <a:schemeClr val="bg1"/>
                </a:solidFill>
              </a:rPr>
              <a:t>dove ti invieremo informazioni relative a:</a:t>
            </a:r>
          </a:p>
          <a:p>
            <a:pPr marL="285750" indent="-285750" algn="just">
              <a:spcBef>
                <a:spcPts val="1200"/>
              </a:spcBef>
              <a:buFont typeface="Wingdings" panose="05000000000000000000" pitchFamily="2" charset="2"/>
              <a:buChar char="v"/>
            </a:pPr>
            <a:r>
              <a:rPr lang="it-IT" sz="2000" dirty="0">
                <a:solidFill>
                  <a:schemeClr val="bg1"/>
                </a:solidFill>
              </a:rPr>
              <a:t>iscrizioni</a:t>
            </a:r>
          </a:p>
          <a:p>
            <a:pPr marL="285750" indent="-285750" algn="just">
              <a:spcBef>
                <a:spcPts val="1200"/>
              </a:spcBef>
              <a:buFont typeface="Wingdings" panose="05000000000000000000" pitchFamily="2" charset="2"/>
              <a:buChar char="v"/>
            </a:pPr>
            <a:r>
              <a:rPr lang="it-IT" sz="2000" dirty="0">
                <a:solidFill>
                  <a:schemeClr val="bg1"/>
                </a:solidFill>
              </a:rPr>
              <a:t>scadenze</a:t>
            </a:r>
          </a:p>
          <a:p>
            <a:pPr marL="285750" indent="-285750" algn="just">
              <a:spcBef>
                <a:spcPts val="1200"/>
              </a:spcBef>
              <a:buFont typeface="Wingdings" panose="05000000000000000000" pitchFamily="2" charset="2"/>
              <a:buChar char="v"/>
            </a:pPr>
            <a:r>
              <a:rPr lang="it-IT" sz="2000" dirty="0">
                <a:solidFill>
                  <a:schemeClr val="bg1"/>
                </a:solidFill>
              </a:rPr>
              <a:t>tasse, bandi, premi e agevolazioni</a:t>
            </a:r>
            <a:endParaRPr lang="it-IT" sz="2000" dirty="0">
              <a:solidFill>
                <a:schemeClr val="bg1"/>
              </a:solidFill>
              <a:highlight>
                <a:srgbClr val="FFFF00"/>
              </a:highlight>
            </a:endParaRPr>
          </a:p>
          <a:p>
            <a:pPr marL="285750" indent="-285750">
              <a:spcBef>
                <a:spcPts val="1200"/>
              </a:spcBef>
              <a:buFont typeface="Wingdings" panose="05000000000000000000" pitchFamily="2" charset="2"/>
              <a:buChar char="v"/>
            </a:pPr>
            <a:r>
              <a:rPr lang="it-IT" sz="2000" dirty="0">
                <a:solidFill>
                  <a:schemeClr val="bg1"/>
                </a:solidFill>
              </a:rPr>
              <a:t>informazioni sul tuo percorso universitario</a:t>
            </a:r>
          </a:p>
          <a:p>
            <a:pPr marL="285750" indent="-285750">
              <a:spcBef>
                <a:spcPts val="1200"/>
              </a:spcBef>
              <a:buFont typeface="Wingdings" panose="05000000000000000000" pitchFamily="2" charset="2"/>
              <a:buChar char="v"/>
            </a:pPr>
            <a:r>
              <a:rPr lang="it-IT" sz="2000" dirty="0">
                <a:solidFill>
                  <a:schemeClr val="bg1"/>
                </a:solidFill>
              </a:rPr>
              <a:t>eventi, congressi e seminari organizzati in ateneo, corsi di formazione, ecc.</a:t>
            </a:r>
            <a:endParaRPr lang="it-IT" dirty="0">
              <a:latin typeface="Century Gothic" panose="020B0502020202020204" pitchFamily="34" charset="0"/>
            </a:endParaRPr>
          </a:p>
        </p:txBody>
      </p:sp>
    </p:spTree>
    <p:extLst>
      <p:ext uri="{BB962C8B-B14F-4D97-AF65-F5344CB8AC3E}">
        <p14:creationId xmlns:p14="http://schemas.microsoft.com/office/powerpoint/2010/main" val="33976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additive="base">
                                        <p:cTn id="14"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 calcmode="lin" valueType="num">
                                      <p:cBhvr additive="base">
                                        <p:cTn id="20"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 calcmode="lin" valueType="num">
                                      <p:cBhvr additive="base">
                                        <p:cTn id="26"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 calcmode="lin" valueType="num">
                                      <p:cBhvr additive="base">
                                        <p:cTn id="32"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 calcmode="lin" valueType="num">
                                      <p:cBhvr additive="base">
                                        <p:cTn id="38"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5560828" y="96350"/>
            <a:ext cx="3361516" cy="28623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RISULTATI OCCUPAZIONALI DEL CORSO SECONDO I DATI ALMALAUREA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7" name="Immagine 6" descr="Immagine che contiene testo, schermata, Carattere, numero&#10;&#10;Descrizione generata automaticamente">
            <a:extLst>
              <a:ext uri="{FF2B5EF4-FFF2-40B4-BE49-F238E27FC236}">
                <a16:creationId xmlns:a16="http://schemas.microsoft.com/office/drawing/2014/main" id="{456C68D8-7081-830B-E29A-AFA8F9C50A17}"/>
              </a:ext>
            </a:extLst>
          </p:cNvPr>
          <p:cNvPicPr>
            <a:picLocks noChangeAspect="1"/>
          </p:cNvPicPr>
          <p:nvPr/>
        </p:nvPicPr>
        <p:blipFill>
          <a:blip r:embed="rId3"/>
          <a:stretch>
            <a:fillRect/>
          </a:stretch>
        </p:blipFill>
        <p:spPr>
          <a:xfrm>
            <a:off x="138112" y="76200"/>
            <a:ext cx="5078505" cy="6705600"/>
          </a:xfrm>
          <a:prstGeom prst="rect">
            <a:avLst/>
          </a:prstGeom>
        </p:spPr>
      </p:pic>
    </p:spTree>
    <p:extLst>
      <p:ext uri="{BB962C8B-B14F-4D97-AF65-F5344CB8AC3E}">
        <p14:creationId xmlns:p14="http://schemas.microsoft.com/office/powerpoint/2010/main" val="42729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numero, Carattere&#10;&#10;Descrizione generata automaticamente">
            <a:extLst>
              <a:ext uri="{FF2B5EF4-FFF2-40B4-BE49-F238E27FC236}">
                <a16:creationId xmlns:a16="http://schemas.microsoft.com/office/drawing/2014/main" id="{5C2FB243-A04A-C165-F4FA-239617CB413F}"/>
              </a:ext>
            </a:extLst>
          </p:cNvPr>
          <p:cNvPicPr>
            <a:picLocks noChangeAspect="1"/>
          </p:cNvPicPr>
          <p:nvPr/>
        </p:nvPicPr>
        <p:blipFill>
          <a:blip r:embed="rId2"/>
          <a:stretch>
            <a:fillRect/>
          </a:stretch>
        </p:blipFill>
        <p:spPr>
          <a:xfrm>
            <a:off x="147636" y="78240"/>
            <a:ext cx="5835599" cy="6779760"/>
          </a:xfrm>
          <a:prstGeom prst="rect">
            <a:avLst/>
          </a:prstGeom>
        </p:spPr>
      </p:pic>
      <p:sp>
        <p:nvSpPr>
          <p:cNvPr id="2" name="CasellaDiTesto 1">
            <a:extLst>
              <a:ext uri="{FF2B5EF4-FFF2-40B4-BE49-F238E27FC236}">
                <a16:creationId xmlns:a16="http://schemas.microsoft.com/office/drawing/2014/main" id="{523C7740-C0CF-393F-D714-B1338C42A132}"/>
              </a:ext>
            </a:extLst>
          </p:cNvPr>
          <p:cNvSpPr txBox="1"/>
          <p:nvPr/>
        </p:nvSpPr>
        <p:spPr>
          <a:xfrm>
            <a:off x="5878397" y="211993"/>
            <a:ext cx="3497251" cy="25545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RISULTATI OCCUPAZIONALI DEL CORSO SECONDO I DATI ALMALAUREA</a:t>
            </a:r>
          </a:p>
        </p:txBody>
      </p:sp>
    </p:spTree>
    <p:extLst>
      <p:ext uri="{BB962C8B-B14F-4D97-AF65-F5344CB8AC3E}">
        <p14:creationId xmlns:p14="http://schemas.microsoft.com/office/powerpoint/2010/main" val="368973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numero, Carattere&#10;&#10;Descrizione generata automaticamente">
            <a:extLst>
              <a:ext uri="{FF2B5EF4-FFF2-40B4-BE49-F238E27FC236}">
                <a16:creationId xmlns:a16="http://schemas.microsoft.com/office/drawing/2014/main" id="{E5022B5F-C9E9-9A3B-7FEC-D83854BB0CD0}"/>
              </a:ext>
            </a:extLst>
          </p:cNvPr>
          <p:cNvPicPr>
            <a:picLocks noChangeAspect="1"/>
          </p:cNvPicPr>
          <p:nvPr/>
        </p:nvPicPr>
        <p:blipFill>
          <a:blip r:embed="rId2"/>
          <a:stretch>
            <a:fillRect/>
          </a:stretch>
        </p:blipFill>
        <p:spPr>
          <a:xfrm>
            <a:off x="134011" y="203466"/>
            <a:ext cx="5742533" cy="5641194"/>
          </a:xfrm>
          <a:prstGeom prst="rect">
            <a:avLst/>
          </a:prstGeom>
        </p:spPr>
      </p:pic>
      <p:sp>
        <p:nvSpPr>
          <p:cNvPr id="2" name="CasellaDiTesto 1">
            <a:extLst>
              <a:ext uri="{FF2B5EF4-FFF2-40B4-BE49-F238E27FC236}">
                <a16:creationId xmlns:a16="http://schemas.microsoft.com/office/drawing/2014/main" id="{FD875AA7-83C2-A676-C159-B76E0CAA58F7}"/>
              </a:ext>
            </a:extLst>
          </p:cNvPr>
          <p:cNvSpPr txBox="1"/>
          <p:nvPr/>
        </p:nvSpPr>
        <p:spPr>
          <a:xfrm>
            <a:off x="5768669" y="513908"/>
            <a:ext cx="3497251" cy="25545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RISULTATI OCCUPAZIONALI DEL CORSO SECONDO I DATI ALMALAUREA</a:t>
            </a:r>
          </a:p>
        </p:txBody>
      </p:sp>
      <p:grpSp>
        <p:nvGrpSpPr>
          <p:cNvPr id="4" name="Gruppo 3">
            <a:extLst>
              <a:ext uri="{FF2B5EF4-FFF2-40B4-BE49-F238E27FC236}">
                <a16:creationId xmlns:a16="http://schemas.microsoft.com/office/drawing/2014/main" id="{8690972F-8970-95B2-9D51-2BC9B2B74791}"/>
              </a:ext>
            </a:extLst>
          </p:cNvPr>
          <p:cNvGrpSpPr/>
          <p:nvPr/>
        </p:nvGrpSpPr>
        <p:grpSpPr>
          <a:xfrm>
            <a:off x="0" y="6150708"/>
            <a:ext cx="9144000" cy="765907"/>
            <a:chOff x="0" y="6150708"/>
            <a:chExt cx="9144000" cy="765907"/>
          </a:xfrm>
        </p:grpSpPr>
        <p:sp>
          <p:nvSpPr>
            <p:cNvPr id="5" name="Rettangolo 4">
              <a:extLst>
                <a:ext uri="{FF2B5EF4-FFF2-40B4-BE49-F238E27FC236}">
                  <a16:creationId xmlns:a16="http://schemas.microsoft.com/office/drawing/2014/main" id="{F279EE5A-C53D-F129-D208-E156043D2324}"/>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86EC983A-17DD-CC3A-EFAB-B9A2750BE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7" name="Rettangolo 6">
            <a:extLst>
              <a:ext uri="{FF2B5EF4-FFF2-40B4-BE49-F238E27FC236}">
                <a16:creationId xmlns:a16="http://schemas.microsoft.com/office/drawing/2014/main" id="{EAFFA022-20B3-1769-1FAF-E2D6ACE6A0A2}"/>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Tree>
    <p:extLst>
      <p:ext uri="{BB962C8B-B14F-4D97-AF65-F5344CB8AC3E}">
        <p14:creationId xmlns:p14="http://schemas.microsoft.com/office/powerpoint/2010/main" val="216524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33823" y="90679"/>
            <a:ext cx="8693744"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RISULTATI OCCUPAZIONALI DEL CORSO SECONDO I DATI ALMALAUREA</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4" name="Immagine 3">
            <a:extLst>
              <a:ext uri="{FF2B5EF4-FFF2-40B4-BE49-F238E27FC236}">
                <a16:creationId xmlns:a16="http://schemas.microsoft.com/office/drawing/2014/main" id="{59434B7C-653F-42B4-EE3D-FCDC6675F3EC}"/>
              </a:ext>
            </a:extLst>
          </p:cNvPr>
          <p:cNvPicPr>
            <a:picLocks noChangeAspect="1"/>
          </p:cNvPicPr>
          <p:nvPr/>
        </p:nvPicPr>
        <p:blipFill>
          <a:blip r:embed="rId4"/>
          <a:stretch>
            <a:fillRect/>
          </a:stretch>
        </p:blipFill>
        <p:spPr>
          <a:xfrm>
            <a:off x="6098574" y="1489296"/>
            <a:ext cx="3016602" cy="4524903"/>
          </a:xfrm>
          <a:prstGeom prst="rect">
            <a:avLst/>
          </a:prstGeom>
        </p:spPr>
      </p:pic>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333025" y="1664697"/>
            <a:ext cx="6411724" cy="4133930"/>
          </a:xfrm>
          <a:prstGeom prst="rect">
            <a:avLst/>
          </a:prstGeom>
        </p:spPr>
      </p:pic>
      <p:pic>
        <p:nvPicPr>
          <p:cNvPr id="7" name="Immagine 6" descr="Immagine che contiene testo, schermata, Carattere&#10;&#10;Descrizione generata automaticamente">
            <a:extLst>
              <a:ext uri="{FF2B5EF4-FFF2-40B4-BE49-F238E27FC236}">
                <a16:creationId xmlns:a16="http://schemas.microsoft.com/office/drawing/2014/main" id="{F0CB55EB-5FA1-262E-C51A-050540718B5D}"/>
              </a:ext>
            </a:extLst>
          </p:cNvPr>
          <p:cNvPicPr>
            <a:picLocks noChangeAspect="1"/>
          </p:cNvPicPr>
          <p:nvPr/>
        </p:nvPicPr>
        <p:blipFill>
          <a:blip r:embed="rId6"/>
          <a:stretch>
            <a:fillRect/>
          </a:stretch>
        </p:blipFill>
        <p:spPr>
          <a:xfrm>
            <a:off x="388736" y="2246896"/>
            <a:ext cx="6300301" cy="2478607"/>
          </a:xfrm>
          <a:prstGeom prst="rect">
            <a:avLst/>
          </a:prstGeom>
        </p:spPr>
      </p:pic>
    </p:spTree>
    <p:extLst>
      <p:ext uri="{BB962C8B-B14F-4D97-AF65-F5344CB8AC3E}">
        <p14:creationId xmlns:p14="http://schemas.microsoft.com/office/powerpoint/2010/main" val="420047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DA0D585-4C73-EF7D-6838-00EE9DE46F0D}"/>
              </a:ext>
            </a:extLst>
          </p:cNvPr>
          <p:cNvGrpSpPr/>
          <p:nvPr/>
        </p:nvGrpSpPr>
        <p:grpSpPr>
          <a:xfrm>
            <a:off x="0" y="6232541"/>
            <a:ext cx="9144000" cy="684074"/>
            <a:chOff x="0" y="6150708"/>
            <a:chExt cx="9144000" cy="765907"/>
          </a:xfrm>
        </p:grpSpPr>
        <p:sp>
          <p:nvSpPr>
            <p:cNvPr id="3" name="Rettangolo 2">
              <a:extLst>
                <a:ext uri="{FF2B5EF4-FFF2-40B4-BE49-F238E27FC236}">
                  <a16:creationId xmlns:a16="http://schemas.microsoft.com/office/drawing/2014/main" id="{9DEE020C-9573-28AE-D653-C0A084CE7272}"/>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021A337-EBD7-6561-139C-7D0D61090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00C2D2B6-1706-AD24-A2D2-1CF8C842CC08}"/>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0804044E-C023-97CF-91E1-EE4BF751FA61}"/>
              </a:ext>
            </a:extLst>
          </p:cNvPr>
          <p:cNvSpPr txBox="1"/>
          <p:nvPr/>
        </p:nvSpPr>
        <p:spPr>
          <a:xfrm>
            <a:off x="4809535" y="572934"/>
            <a:ext cx="4424073" cy="5262979"/>
          </a:xfrm>
          <a:prstGeom prst="rect">
            <a:avLst/>
          </a:prstGeom>
          <a:noFill/>
          <a:ln>
            <a:noFill/>
          </a:ln>
        </p:spPr>
        <p:txBody>
          <a:bodyPr wrap="square" rtlCol="0">
            <a:spAutoFit/>
          </a:bodyPr>
          <a:lstStyle/>
          <a:p>
            <a:r>
              <a:rPr lang="it-IT" sz="1600" b="1" i="0" dirty="0">
                <a:solidFill>
                  <a:srgbClr val="005FB8"/>
                </a:solidFill>
                <a:effectLst/>
                <a:latin typeface="Lato" panose="020F0502020204030203" pitchFamily="34" charset="0"/>
                <a:ea typeface="Lato" panose="020F0502020204030203" pitchFamily="34" charset="0"/>
                <a:cs typeface="Lato" panose="020F0502020204030203" pitchFamily="34" charset="0"/>
              </a:rPr>
              <a:t>Delegato orientamento in uscita</a:t>
            </a:r>
          </a:p>
          <a:p>
            <a:r>
              <a:rPr lang="it-IT" sz="1600" dirty="0">
                <a:latin typeface="Lato" panose="020F0502020204030203" pitchFamily="34" charset="0"/>
                <a:ea typeface="Lato" panose="020F0502020204030203" pitchFamily="34" charset="0"/>
                <a:cs typeface="Lato" panose="020F0502020204030203" pitchFamily="34" charset="0"/>
              </a:rPr>
              <a:t>Prof. Enzo Poli; </a:t>
            </a:r>
            <a:r>
              <a:rPr lang="it-IT" sz="1600" dirty="0">
                <a:latin typeface="Lato" panose="020F0502020204030203" pitchFamily="34" charset="0"/>
                <a:ea typeface="Lato" panose="020F0502020204030203" pitchFamily="34" charset="0"/>
                <a:cs typeface="Lato" panose="020F0502020204030203" pitchFamily="34" charset="0"/>
                <a:hlinkClick r:id="rId4"/>
              </a:rPr>
              <a:t>enzo.poli@unipr.it</a:t>
            </a:r>
            <a:endParaRPr lang="it-IT" sz="1600" dirty="0">
              <a:latin typeface="Lato" panose="020F0502020204030203" pitchFamily="34" charset="0"/>
              <a:ea typeface="Lato" panose="020F0502020204030203" pitchFamily="34" charset="0"/>
              <a:cs typeface="Lato" panose="020F0502020204030203" pitchFamily="34" charset="0"/>
            </a:endParaRP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i="0" dirty="0">
                <a:solidFill>
                  <a:srgbClr val="005FB8"/>
                </a:solidFill>
                <a:effectLst/>
                <a:latin typeface="Lato" panose="020F0502020204030203" pitchFamily="34" charset="0"/>
                <a:ea typeface="Lato" panose="020F0502020204030203" pitchFamily="34" charset="0"/>
                <a:cs typeface="Lato" panose="020F0502020204030203" pitchFamily="34" charset="0"/>
              </a:rPr>
              <a:t>Referente della Commissione Mobilità Internazionale</a:t>
            </a:r>
          </a:p>
          <a:p>
            <a:r>
              <a:rPr lang="it-IT" sz="1600" dirty="0">
                <a:latin typeface="Lato" panose="020F0502020204030203" pitchFamily="34" charset="0"/>
                <a:ea typeface="Lato" panose="020F0502020204030203" pitchFamily="34" charset="0"/>
                <a:cs typeface="Lato" panose="020F0502020204030203" pitchFamily="34" charset="0"/>
              </a:rPr>
              <a:t>Prof. Luca Carnevali; </a:t>
            </a:r>
            <a:r>
              <a:rPr lang="it-IT" sz="1600" dirty="0">
                <a:latin typeface="Lato" panose="020F0502020204030203" pitchFamily="34" charset="0"/>
                <a:ea typeface="Lato" panose="020F0502020204030203" pitchFamily="34" charset="0"/>
                <a:cs typeface="Lato" panose="020F0502020204030203" pitchFamily="34" charset="0"/>
                <a:hlinkClick r:id="rId4"/>
              </a:rPr>
              <a:t>luca.carnevali@unipr.it</a:t>
            </a:r>
            <a:endParaRPr lang="it-IT" sz="1600" dirty="0">
              <a:latin typeface="Lato" panose="020F0502020204030203" pitchFamily="34" charset="0"/>
              <a:ea typeface="Lato" panose="020F0502020204030203" pitchFamily="34" charset="0"/>
              <a:cs typeface="Lato" panose="020F0502020204030203" pitchFamily="34" charset="0"/>
            </a:endParaRP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i="0" dirty="0">
                <a:solidFill>
                  <a:srgbClr val="005FB8"/>
                </a:solidFill>
                <a:effectLst/>
                <a:latin typeface="Lato" panose="020F0502020204030203" pitchFamily="34" charset="0"/>
                <a:ea typeface="Lato" panose="020F0502020204030203" pitchFamily="34" charset="0"/>
                <a:cs typeface="Lato" panose="020F0502020204030203" pitchFamily="34" charset="0"/>
              </a:rPr>
              <a:t>Tirocini formativi</a:t>
            </a:r>
          </a:p>
          <a:p>
            <a:r>
              <a:rPr lang="it-IT" sz="1600" dirty="0">
                <a:latin typeface="Lato" panose="020F0502020204030203" pitchFamily="34" charset="0"/>
                <a:ea typeface="Lato" panose="020F0502020204030203" pitchFamily="34" charset="0"/>
                <a:cs typeface="Lato" panose="020F0502020204030203" pitchFamily="34" charset="0"/>
              </a:rPr>
              <a:t>Prof.ssa Cristina </a:t>
            </a:r>
            <a:r>
              <a:rPr lang="it-IT" sz="1600" dirty="0" err="1">
                <a:latin typeface="Lato" panose="020F0502020204030203" pitchFamily="34" charset="0"/>
                <a:ea typeface="Lato" panose="020F0502020204030203" pitchFamily="34" charset="0"/>
                <a:cs typeface="Lato" panose="020F0502020204030203" pitchFamily="34" charset="0"/>
              </a:rPr>
              <a:t>Dallabona</a:t>
            </a:r>
            <a:r>
              <a:rPr lang="it-IT" sz="1600" dirty="0">
                <a:latin typeface="Lato" panose="020F0502020204030203" pitchFamily="34" charset="0"/>
                <a:ea typeface="Lato" panose="020F0502020204030203" pitchFamily="34" charset="0"/>
                <a:cs typeface="Lato" panose="020F0502020204030203" pitchFamily="34" charset="0"/>
              </a:rPr>
              <a:t>; </a:t>
            </a:r>
            <a:r>
              <a:rPr lang="it-IT" sz="1600" b="0" i="0" u="sng" dirty="0">
                <a:solidFill>
                  <a:srgbClr val="00376B"/>
                </a:solidFill>
                <a:effectLst/>
                <a:latin typeface="Lato" panose="020F0502020204030203" pitchFamily="34" charset="0"/>
                <a:ea typeface="Lato" panose="020F0502020204030203" pitchFamily="34" charset="0"/>
                <a:cs typeface="Lato" panose="020F0502020204030203" pitchFamily="34" charset="0"/>
                <a:hlinkClick r:id="rId5"/>
              </a:rPr>
              <a:t>cristina.dallabona@unipr.it</a:t>
            </a:r>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dirty="0">
                <a:latin typeface="Lato" panose="020F0502020204030203" pitchFamily="34" charset="0"/>
                <a:ea typeface="Lato" panose="020F0502020204030203" pitchFamily="34" charset="0"/>
                <a:cs typeface="Lato" panose="020F0502020204030203" pitchFamily="34" charset="0"/>
              </a:rPr>
              <a:t>Prof.ssa Laura Giovati; </a:t>
            </a:r>
            <a:r>
              <a:rPr lang="it-IT" sz="1600" dirty="0">
                <a:latin typeface="Lato" panose="020F0502020204030203" pitchFamily="34" charset="0"/>
                <a:ea typeface="Lato" panose="020F0502020204030203" pitchFamily="34" charset="0"/>
                <a:cs typeface="Lato" panose="020F0502020204030203" pitchFamily="34" charset="0"/>
                <a:hlinkClick r:id="rId6"/>
              </a:rPr>
              <a:t>laura.giovati@unipr.it</a:t>
            </a:r>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dirty="0">
                <a:latin typeface="Lato" panose="020F0502020204030203" pitchFamily="34" charset="0"/>
                <a:ea typeface="Lato" panose="020F0502020204030203" pitchFamily="34" charset="0"/>
                <a:cs typeface="Lato" panose="020F0502020204030203" pitchFamily="34" charset="0"/>
              </a:rPr>
              <a:t>			</a:t>
            </a:r>
          </a:p>
          <a:p>
            <a:r>
              <a:rPr lang="it-IT" sz="1600" b="1" i="0" dirty="0">
                <a:solidFill>
                  <a:srgbClr val="005FB8"/>
                </a:solidFill>
                <a:effectLst/>
                <a:latin typeface="Lato" panose="020F0502020204030203" pitchFamily="34" charset="0"/>
                <a:ea typeface="Lato" panose="020F0502020204030203" pitchFamily="34" charset="0"/>
                <a:cs typeface="Lato" panose="020F0502020204030203" pitchFamily="34" charset="0"/>
              </a:rPr>
              <a:t>Referente per studenti con disabilità, disturbi specifici dell'apprendimento (DSA) o appartenenti a fasce deboli</a:t>
            </a:r>
          </a:p>
          <a:p>
            <a:r>
              <a:rPr lang="it-IT" sz="1600" dirty="0">
                <a:latin typeface="Lato" panose="020F0502020204030203" pitchFamily="34" charset="0"/>
                <a:ea typeface="Lato" panose="020F0502020204030203" pitchFamily="34" charset="0"/>
                <a:cs typeface="Lato" panose="020F0502020204030203" pitchFamily="34" charset="0"/>
              </a:rPr>
              <a:t>Prof. Marco Giannetto; </a:t>
            </a:r>
            <a:r>
              <a:rPr lang="it-IT" sz="1600" b="0" i="0" u="sng" dirty="0">
                <a:solidFill>
                  <a:srgbClr val="00376B"/>
                </a:solidFill>
                <a:effectLst/>
                <a:latin typeface="Lato" panose="020F0502020204030203" pitchFamily="34" charset="0"/>
                <a:ea typeface="Lato" panose="020F0502020204030203" pitchFamily="34" charset="0"/>
                <a:cs typeface="Lato" panose="020F0502020204030203" pitchFamily="34" charset="0"/>
                <a:hlinkClick r:id="rId7"/>
              </a:rPr>
              <a:t>marco.giannetto@unipr.it</a:t>
            </a:r>
            <a:endParaRPr lang="it-IT" sz="1600" b="0" i="0" u="sng" dirty="0">
              <a:solidFill>
                <a:srgbClr val="00376B"/>
              </a:solidFill>
              <a:effectLst/>
              <a:latin typeface="Lato" panose="020F0502020204030203" pitchFamily="34" charset="0"/>
              <a:ea typeface="Lato" panose="020F0502020204030203" pitchFamily="34" charset="0"/>
              <a:cs typeface="Lato" panose="020F0502020204030203" pitchFamily="34" charset="0"/>
            </a:endParaRPr>
          </a:p>
          <a:p>
            <a:endParaRPr lang="it-IT" sz="1600" u="sng" dirty="0">
              <a:solidFill>
                <a:srgbClr val="00376B"/>
              </a:solidFill>
              <a:latin typeface="Lato" panose="020F0502020204030203" pitchFamily="34" charset="0"/>
              <a:ea typeface="Lato" panose="020F0502020204030203" pitchFamily="34" charset="0"/>
              <a:cs typeface="Lato" panose="020F0502020204030203" pitchFamily="34" charset="0"/>
            </a:endParaRPr>
          </a:p>
          <a:p>
            <a:r>
              <a:rPr lang="it-IT" sz="1600" b="1" i="0" dirty="0">
                <a:solidFill>
                  <a:srgbClr val="005FB8"/>
                </a:solidFill>
                <a:effectLst/>
                <a:latin typeface="Lato" panose="020F0502020204030203" pitchFamily="34" charset="0"/>
              </a:rPr>
              <a:t>Referente assicurazione qualità</a:t>
            </a:r>
          </a:p>
          <a:p>
            <a:r>
              <a:rPr lang="it-IT" sz="1600" i="0" dirty="0">
                <a:solidFill>
                  <a:srgbClr val="19191A"/>
                </a:solidFill>
                <a:effectLst/>
                <a:latin typeface="Lato" panose="020F0502020204030203" pitchFamily="34" charset="0"/>
              </a:rPr>
              <a:t>Prof.ssa Cristina Pozzoli</a:t>
            </a:r>
            <a:r>
              <a:rPr lang="it-IT" sz="1600" i="0" dirty="0">
                <a:solidFill>
                  <a:srgbClr val="00376B"/>
                </a:solidFill>
                <a:effectLst/>
                <a:latin typeface="Lato" panose="020F0502020204030203" pitchFamily="34" charset="0"/>
                <a:ea typeface="Lato" panose="020F0502020204030203" pitchFamily="34" charset="0"/>
                <a:cs typeface="Lato" panose="020F0502020204030203" pitchFamily="34" charset="0"/>
              </a:rPr>
              <a:t>;</a:t>
            </a:r>
            <a:r>
              <a:rPr lang="it-IT" sz="1600" i="0" u="sng" dirty="0">
                <a:solidFill>
                  <a:srgbClr val="00376B"/>
                </a:solidFill>
                <a:effectLst/>
                <a:latin typeface="Lato" panose="020F0502020204030203" pitchFamily="34" charset="0"/>
                <a:ea typeface="Lato" panose="020F0502020204030203" pitchFamily="34" charset="0"/>
                <a:cs typeface="Lato" panose="020F0502020204030203" pitchFamily="34" charset="0"/>
              </a:rPr>
              <a:t> </a:t>
            </a:r>
            <a:r>
              <a:rPr lang="it-IT" sz="1600" i="0" u="sng" dirty="0">
                <a:solidFill>
                  <a:srgbClr val="00376B"/>
                </a:solidFill>
                <a:effectLst/>
                <a:latin typeface="Lato" panose="020F0502020204030203" pitchFamily="34" charset="0"/>
                <a:hlinkClick r:id="rId8"/>
              </a:rPr>
              <a:t>cristina.pozzoli@unipr.it</a:t>
            </a:r>
            <a:endParaRPr lang="it-IT" sz="1600" dirty="0">
              <a:latin typeface="Lato" panose="020F0502020204030203" pitchFamily="34" charset="0"/>
              <a:ea typeface="Lato" panose="020F0502020204030203" pitchFamily="34" charset="0"/>
              <a:cs typeface="Lato" panose="020F0502020204030203" pitchFamily="34" charset="0"/>
            </a:endParaRPr>
          </a:p>
        </p:txBody>
      </p:sp>
      <p:sp>
        <p:nvSpPr>
          <p:cNvPr id="7" name="CasellaDiTesto 6">
            <a:extLst>
              <a:ext uri="{FF2B5EF4-FFF2-40B4-BE49-F238E27FC236}">
                <a16:creationId xmlns:a16="http://schemas.microsoft.com/office/drawing/2014/main" id="{4620D41A-CD6E-563C-4424-66D5480CE243}"/>
              </a:ext>
            </a:extLst>
          </p:cNvPr>
          <p:cNvSpPr txBox="1"/>
          <p:nvPr/>
        </p:nvSpPr>
        <p:spPr>
          <a:xfrm>
            <a:off x="72736" y="572934"/>
            <a:ext cx="4829791" cy="6001643"/>
          </a:xfrm>
          <a:prstGeom prst="rect">
            <a:avLst/>
          </a:prstGeom>
          <a:noFill/>
          <a:ln>
            <a:noFill/>
          </a:ln>
        </p:spPr>
        <p:txBody>
          <a:bodyPr wrap="square" rtlCol="0">
            <a:spAutoFit/>
          </a:bodyPr>
          <a:lstStyle/>
          <a:p>
            <a:r>
              <a:rPr lang="it-IT" sz="1600" b="1" dirty="0">
                <a:solidFill>
                  <a:srgbClr val="005FB8"/>
                </a:solidFill>
                <a:latin typeface="Lato" panose="020F0502020204030203" pitchFamily="34" charset="0"/>
                <a:ea typeface="Lato" panose="020F0502020204030203" pitchFamily="34" charset="0"/>
                <a:cs typeface="Lato" panose="020F0502020204030203" pitchFamily="34" charset="0"/>
              </a:rPr>
              <a:t>Segreteria didattica del Dipartimento</a:t>
            </a:r>
            <a:r>
              <a:rPr lang="it-IT" sz="1600" dirty="0">
                <a:latin typeface="Lato" panose="020F0502020204030203" pitchFamily="34" charset="0"/>
                <a:ea typeface="Lato" panose="020F0502020204030203" pitchFamily="34" charset="0"/>
                <a:cs typeface="Lato" panose="020F0502020204030203" pitchFamily="34" charset="0"/>
              </a:rPr>
              <a:t> </a:t>
            </a:r>
            <a:r>
              <a:rPr lang="it-IT" sz="1600" dirty="0">
                <a:latin typeface="Lato" panose="020F0502020204030203" pitchFamily="34" charset="0"/>
                <a:ea typeface="Lato" panose="020F0502020204030203" pitchFamily="34" charset="0"/>
                <a:cs typeface="Lato" panose="020F0502020204030203" pitchFamily="34" charset="0"/>
                <a:hlinkClick r:id="rId9"/>
              </a:rPr>
              <a:t>didattica.scvsa@unipr.it</a:t>
            </a:r>
            <a:endParaRPr lang="it-IT" sz="1600" dirty="0">
              <a:latin typeface="Lato" panose="020F0502020204030203" pitchFamily="34" charset="0"/>
              <a:ea typeface="Lato" panose="020F0502020204030203" pitchFamily="34" charset="0"/>
              <a:cs typeface="Lato" panose="020F0502020204030203" pitchFamily="34" charset="0"/>
            </a:endParaRP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dirty="0">
                <a:solidFill>
                  <a:srgbClr val="005FB8"/>
                </a:solidFill>
                <a:latin typeface="Lato" panose="020F0502020204030203" pitchFamily="34" charset="0"/>
                <a:ea typeface="Lato" panose="020F0502020204030203" pitchFamily="34" charset="0"/>
                <a:cs typeface="Lato" panose="020F0502020204030203" pitchFamily="34" charset="0"/>
              </a:rPr>
              <a:t>Segreteria studenti</a:t>
            </a:r>
            <a:r>
              <a:rPr lang="it-IT" sz="1600" dirty="0">
                <a:latin typeface="Lato" panose="020F0502020204030203" pitchFamily="34" charset="0"/>
                <a:ea typeface="Lato" panose="020F0502020204030203" pitchFamily="34" charset="0"/>
                <a:cs typeface="Lato" panose="020F0502020204030203" pitchFamily="34" charset="0"/>
              </a:rPr>
              <a:t> </a:t>
            </a:r>
          </a:p>
          <a:p>
            <a:r>
              <a:rPr lang="it-IT" sz="1600" u="sng" dirty="0">
                <a:latin typeface="Lato" panose="020F0502020204030203" pitchFamily="34" charset="0"/>
                <a:ea typeface="Lato" panose="020F0502020204030203" pitchFamily="34" charset="0"/>
                <a:cs typeface="Lato" panose="020F0502020204030203" pitchFamily="34" charset="0"/>
                <a:hlinkClick r:id="rId10"/>
              </a:rPr>
              <a:t>segreteria.scienze@unipr.it</a:t>
            </a:r>
            <a:endParaRPr lang="it-IT" sz="1600" dirty="0">
              <a:latin typeface="Lato" panose="020F0502020204030203" pitchFamily="34" charset="0"/>
              <a:ea typeface="Lato" panose="020F0502020204030203" pitchFamily="34" charset="0"/>
              <a:cs typeface="Lato" panose="020F0502020204030203" pitchFamily="34" charset="0"/>
            </a:endParaRPr>
          </a:p>
          <a:p>
            <a:br>
              <a:rPr lang="it-IT" sz="1600" dirty="0">
                <a:latin typeface="Lato" panose="020F0502020204030203" pitchFamily="34" charset="0"/>
                <a:ea typeface="Lato" panose="020F0502020204030203" pitchFamily="34" charset="0"/>
                <a:cs typeface="Lato" panose="020F0502020204030203" pitchFamily="34" charset="0"/>
              </a:rPr>
            </a:br>
            <a:r>
              <a:rPr lang="it-IT" sz="1600" b="1" dirty="0">
                <a:solidFill>
                  <a:srgbClr val="005FB8"/>
                </a:solidFill>
                <a:latin typeface="Lato" panose="020F0502020204030203" pitchFamily="34" charset="0"/>
                <a:ea typeface="Lato" panose="020F0502020204030203" pitchFamily="34" charset="0"/>
                <a:cs typeface="Lato" panose="020F0502020204030203" pitchFamily="34" charset="0"/>
              </a:rPr>
              <a:t>Presidente </a:t>
            </a:r>
            <a:r>
              <a:rPr lang="it-IT" sz="1600" b="1" dirty="0" err="1">
                <a:solidFill>
                  <a:srgbClr val="005FB8"/>
                </a:solidFill>
                <a:latin typeface="Lato" panose="020F0502020204030203" pitchFamily="34" charset="0"/>
                <a:ea typeface="Lato" panose="020F0502020204030203" pitchFamily="34" charset="0"/>
                <a:cs typeface="Lato" panose="020F0502020204030203" pitchFamily="34" charset="0"/>
              </a:rPr>
              <a:t>CdS</a:t>
            </a:r>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dirty="0">
                <a:latin typeface="Lato" panose="020F0502020204030203" pitchFamily="34" charset="0"/>
                <a:ea typeface="Lato" panose="020F0502020204030203" pitchFamily="34" charset="0"/>
                <a:cs typeface="Lato" panose="020F0502020204030203" pitchFamily="34" charset="0"/>
              </a:rPr>
              <a:t>Prof.ssa Annamaria </a:t>
            </a:r>
            <a:r>
              <a:rPr lang="it-IT" sz="1600" dirty="0" err="1">
                <a:latin typeface="Lato" panose="020F0502020204030203" pitchFamily="34" charset="0"/>
                <a:ea typeface="Lato" panose="020F0502020204030203" pitchFamily="34" charset="0"/>
                <a:cs typeface="Lato" panose="020F0502020204030203" pitchFamily="34" charset="0"/>
              </a:rPr>
              <a:t>Buschini</a:t>
            </a:r>
            <a:r>
              <a:rPr lang="it-IT" sz="1600" dirty="0">
                <a:latin typeface="Lato" panose="020F0502020204030203" pitchFamily="34" charset="0"/>
                <a:ea typeface="Lato" panose="020F0502020204030203" pitchFamily="34" charset="0"/>
                <a:cs typeface="Lato" panose="020F0502020204030203" pitchFamily="34" charset="0"/>
              </a:rPr>
              <a:t>; </a:t>
            </a:r>
            <a:r>
              <a:rPr lang="it-IT" sz="1600" b="0" i="0" u="sng" dirty="0">
                <a:solidFill>
                  <a:srgbClr val="00376B"/>
                </a:solidFill>
                <a:effectLst/>
                <a:latin typeface="Lato" panose="020F0502020204030203" pitchFamily="34" charset="0"/>
                <a:hlinkClick r:id="rId11"/>
              </a:rPr>
              <a:t>annamaria.buschini@unipr.it</a:t>
            </a:r>
            <a:endParaRPr lang="it-IT" sz="1600" b="0" i="0" u="sng" dirty="0">
              <a:solidFill>
                <a:srgbClr val="00376B"/>
              </a:solidFill>
              <a:effectLst/>
              <a:latin typeface="Lato" panose="020F0502020204030203" pitchFamily="34" charset="0"/>
            </a:endParaRP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dirty="0">
                <a:solidFill>
                  <a:srgbClr val="005FB8"/>
                </a:solidFill>
                <a:latin typeface="Lato" panose="020F0502020204030203" pitchFamily="34" charset="0"/>
                <a:ea typeface="Lato" panose="020F0502020204030203" pitchFamily="34" charset="0"/>
                <a:cs typeface="Lato" panose="020F0502020204030203" pitchFamily="34" charset="0"/>
              </a:rPr>
              <a:t>Docenti Tutor </a:t>
            </a:r>
          </a:p>
          <a:p>
            <a:r>
              <a:rPr lang="it-IT" sz="1600" dirty="0">
                <a:latin typeface="Lato" panose="020F0502020204030203" pitchFamily="34" charset="0"/>
                <a:ea typeface="Lato" panose="020F0502020204030203" pitchFamily="34" charset="0"/>
                <a:cs typeface="Lato" panose="020F0502020204030203" pitchFamily="34" charset="0"/>
              </a:rPr>
              <a:t>Prof. Andrea </a:t>
            </a:r>
            <a:r>
              <a:rPr lang="it-IT" sz="1600" dirty="0" err="1">
                <a:latin typeface="Lato" panose="020F0502020204030203" pitchFamily="34" charset="0"/>
                <a:ea typeface="Lato" panose="020F0502020204030203" pitchFamily="34" charset="0"/>
                <a:cs typeface="Lato" panose="020F0502020204030203" pitchFamily="34" charset="0"/>
              </a:rPr>
              <a:t>Sgoifo</a:t>
            </a:r>
            <a:r>
              <a:rPr lang="it-IT" sz="1600" dirty="0">
                <a:latin typeface="Lato" panose="020F0502020204030203" pitchFamily="34" charset="0"/>
                <a:ea typeface="Lato" panose="020F0502020204030203" pitchFamily="34" charset="0"/>
                <a:cs typeface="Lato" panose="020F0502020204030203" pitchFamily="34" charset="0"/>
              </a:rPr>
              <a:t>; </a:t>
            </a:r>
            <a:r>
              <a:rPr lang="it-IT" sz="1600" dirty="0">
                <a:latin typeface="Lato" panose="020F0502020204030203" pitchFamily="34" charset="0"/>
                <a:ea typeface="Lato" panose="020F0502020204030203" pitchFamily="34" charset="0"/>
                <a:cs typeface="Lato" panose="020F0502020204030203" pitchFamily="34" charset="0"/>
                <a:hlinkClick r:id="rId12"/>
              </a:rPr>
              <a:t>andrea.sgoifo@unipr.it</a:t>
            </a:r>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dirty="0">
                <a:latin typeface="Lato" panose="020F0502020204030203" pitchFamily="34" charset="0"/>
                <a:ea typeface="Lato" panose="020F0502020204030203" pitchFamily="34" charset="0"/>
                <a:cs typeface="Lato" panose="020F0502020204030203" pitchFamily="34" charset="0"/>
              </a:rPr>
              <a:t>Prof.ssa Monia Savi; </a:t>
            </a:r>
            <a:r>
              <a:rPr lang="it-IT" sz="1600" dirty="0">
                <a:latin typeface="Lato" panose="020F0502020204030203" pitchFamily="34" charset="0"/>
                <a:ea typeface="Lato" panose="020F0502020204030203" pitchFamily="34" charset="0"/>
                <a:cs typeface="Lato" panose="020F0502020204030203" pitchFamily="34" charset="0"/>
                <a:hlinkClick r:id="rId13"/>
              </a:rPr>
              <a:t>monia.savi@unipr.it</a:t>
            </a:r>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dirty="0">
                <a:latin typeface="Lato" panose="020F0502020204030203" pitchFamily="34" charset="0"/>
                <a:ea typeface="Lato" panose="020F0502020204030203" pitchFamily="34" charset="0"/>
                <a:cs typeface="Lato" panose="020F0502020204030203" pitchFamily="34" charset="0"/>
              </a:rPr>
              <a:t>				</a:t>
            </a:r>
          </a:p>
          <a:p>
            <a:r>
              <a:rPr lang="it-IT" sz="1600" b="1" dirty="0">
                <a:solidFill>
                  <a:srgbClr val="005FB8"/>
                </a:solidFill>
                <a:latin typeface="Lato" panose="020F0502020204030203" pitchFamily="34" charset="0"/>
                <a:ea typeface="Lato" panose="020F0502020204030203" pitchFamily="34" charset="0"/>
                <a:cs typeface="Lato" panose="020F0502020204030203" pitchFamily="34" charset="0"/>
              </a:rPr>
              <a:t>Rappresentante degli studenti</a:t>
            </a:r>
            <a:r>
              <a:rPr lang="it-IT" sz="1600" dirty="0">
                <a:latin typeface="Lato" panose="020F0502020204030203" pitchFamily="34" charset="0"/>
                <a:ea typeface="Lato" panose="020F0502020204030203" pitchFamily="34" charset="0"/>
                <a:cs typeface="Lato" panose="020F0502020204030203" pitchFamily="34" charset="0"/>
              </a:rPr>
              <a:t> </a:t>
            </a:r>
          </a:p>
          <a:p>
            <a:r>
              <a:rPr lang="it-IT" sz="1600" dirty="0">
                <a:latin typeface="Lato" panose="020F0502020204030203" pitchFamily="34" charset="0"/>
                <a:ea typeface="Lato" panose="020F0502020204030203" pitchFamily="34" charset="0"/>
                <a:cs typeface="Lato" panose="020F0502020204030203" pitchFamily="34" charset="0"/>
              </a:rPr>
              <a:t>XXX; XXXXX</a:t>
            </a: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i="0" dirty="0">
                <a:solidFill>
                  <a:srgbClr val="005FB8"/>
                </a:solidFill>
                <a:effectLst/>
                <a:latin typeface="Lato" panose="020F0502020204030203" pitchFamily="34" charset="0"/>
              </a:rPr>
              <a:t>Delegato orientamento in ingresso</a:t>
            </a:r>
          </a:p>
          <a:p>
            <a:r>
              <a:rPr lang="it-IT" sz="1600" i="0" dirty="0">
                <a:solidFill>
                  <a:srgbClr val="19191A"/>
                </a:solidFill>
                <a:effectLst/>
                <a:latin typeface="Lato" panose="020F0502020204030203" pitchFamily="34" charset="0"/>
              </a:rPr>
              <a:t>Prof.ssa Monia Savi</a:t>
            </a:r>
            <a:r>
              <a:rPr lang="it-IT" sz="1600" dirty="0">
                <a:solidFill>
                  <a:srgbClr val="19191A"/>
                </a:solidFill>
                <a:latin typeface="Lato" panose="020F0502020204030203" pitchFamily="34" charset="0"/>
                <a:ea typeface="Lato" panose="020F0502020204030203" pitchFamily="34" charset="0"/>
                <a:cs typeface="Lato" panose="020F0502020204030203" pitchFamily="34" charset="0"/>
              </a:rPr>
              <a:t>;</a:t>
            </a:r>
            <a:r>
              <a:rPr lang="it-IT" sz="1600" b="1" dirty="0">
                <a:solidFill>
                  <a:srgbClr val="19191A"/>
                </a:solidFill>
                <a:latin typeface="Lato" panose="020F0502020204030203" pitchFamily="34" charset="0"/>
                <a:ea typeface="Lato" panose="020F0502020204030203" pitchFamily="34" charset="0"/>
                <a:cs typeface="Lato" panose="020F0502020204030203" pitchFamily="34" charset="0"/>
              </a:rPr>
              <a:t> </a:t>
            </a:r>
            <a:r>
              <a:rPr lang="it-IT" sz="1600" dirty="0">
                <a:latin typeface="Lato" panose="020F0502020204030203" pitchFamily="34" charset="0"/>
                <a:ea typeface="Lato" panose="020F0502020204030203" pitchFamily="34" charset="0"/>
                <a:cs typeface="Lato" panose="020F0502020204030203" pitchFamily="34" charset="0"/>
                <a:hlinkClick r:id="rId13"/>
              </a:rPr>
              <a:t>monia.savi@unipr.it</a:t>
            </a:r>
            <a:endParaRPr lang="it-IT" sz="1600" dirty="0">
              <a:latin typeface="Lato" panose="020F0502020204030203" pitchFamily="34" charset="0"/>
              <a:ea typeface="Lato" panose="020F0502020204030203" pitchFamily="34" charset="0"/>
              <a:cs typeface="Lato" panose="020F0502020204030203" pitchFamily="34" charset="0"/>
            </a:endParaRPr>
          </a:p>
          <a:p>
            <a:endParaRPr lang="it-IT" sz="1600" dirty="0">
              <a:latin typeface="Lato" panose="020F0502020204030203" pitchFamily="34" charset="0"/>
              <a:ea typeface="Lato" panose="020F0502020204030203" pitchFamily="34" charset="0"/>
              <a:cs typeface="Lato" panose="020F0502020204030203" pitchFamily="34" charset="0"/>
            </a:endParaRPr>
          </a:p>
          <a:p>
            <a:r>
              <a:rPr lang="it-IT" sz="1600" b="1" i="0" dirty="0">
                <a:solidFill>
                  <a:srgbClr val="005FB8"/>
                </a:solidFill>
                <a:effectLst/>
                <a:latin typeface="Lato" panose="020F0502020204030203" pitchFamily="34" charset="0"/>
              </a:rPr>
              <a:t>Studenti tutor </a:t>
            </a:r>
          </a:p>
          <a:p>
            <a:r>
              <a:rPr lang="it-IT" sz="1600" dirty="0">
                <a:latin typeface="Lato" panose="020F0502020204030203" pitchFamily="34" charset="0"/>
                <a:ea typeface="Lato" panose="020F0502020204030203" pitchFamily="34" charset="0"/>
                <a:cs typeface="Lato" panose="020F0502020204030203" pitchFamily="34" charset="0"/>
              </a:rPr>
              <a:t>Ilenia </a:t>
            </a:r>
            <a:r>
              <a:rPr lang="it-IT" sz="1600" dirty="0" err="1">
                <a:latin typeface="Lato" panose="020F0502020204030203" pitchFamily="34" charset="0"/>
                <a:ea typeface="Lato" panose="020F0502020204030203" pitchFamily="34" charset="0"/>
                <a:cs typeface="Lato" panose="020F0502020204030203" pitchFamily="34" charset="0"/>
              </a:rPr>
              <a:t>Notaroberto</a:t>
            </a:r>
            <a:r>
              <a:rPr lang="it-IT" sz="1600" dirty="0">
                <a:latin typeface="Lato" panose="020F0502020204030203" pitchFamily="34" charset="0"/>
                <a:ea typeface="Lato" panose="020F0502020204030203" pitchFamily="34" charset="0"/>
                <a:cs typeface="Lato" panose="020F0502020204030203" pitchFamily="34" charset="0"/>
              </a:rPr>
              <a:t>; </a:t>
            </a:r>
            <a:r>
              <a:rPr lang="it-IT" sz="1600" dirty="0">
                <a:latin typeface="Lato" panose="020F0502020204030203" pitchFamily="34" charset="0"/>
                <a:ea typeface="Lato" panose="020F0502020204030203" pitchFamily="34" charset="0"/>
                <a:cs typeface="Lato" panose="020F0502020204030203" pitchFamily="34" charset="0"/>
                <a:hlinkClick r:id="rId14"/>
              </a:rPr>
              <a:t>ilenia.notaroberto@studenti.unipr.it</a:t>
            </a:r>
            <a:endParaRPr lang="it-IT" sz="1600" dirty="0">
              <a:latin typeface="Lato" panose="020F0502020204030203" pitchFamily="34" charset="0"/>
              <a:ea typeface="Lato" panose="020F0502020204030203" pitchFamily="34" charset="0"/>
              <a:cs typeface="Lato" panose="020F0502020204030203" pitchFamily="34" charset="0"/>
            </a:endParaRPr>
          </a:p>
          <a:p>
            <a:endParaRPr lang="it-IT" sz="1600" b="0" i="0" dirty="0">
              <a:solidFill>
                <a:srgbClr val="000000"/>
              </a:solidFill>
              <a:effectLst/>
              <a:latin typeface="Source Sans Pro" panose="020B0503030403020204" pitchFamily="34" charset="0"/>
            </a:endParaRPr>
          </a:p>
        </p:txBody>
      </p:sp>
      <p:sp>
        <p:nvSpPr>
          <p:cNvPr id="8" name="CasellaDiTesto 7">
            <a:extLst>
              <a:ext uri="{FF2B5EF4-FFF2-40B4-BE49-F238E27FC236}">
                <a16:creationId xmlns:a16="http://schemas.microsoft.com/office/drawing/2014/main" id="{BD075737-75E9-A85E-33BB-0CF3DB65B67C}"/>
              </a:ext>
            </a:extLst>
          </p:cNvPr>
          <p:cNvSpPr txBox="1"/>
          <p:nvPr/>
        </p:nvSpPr>
        <p:spPr>
          <a:xfrm>
            <a:off x="2935590" y="7478"/>
            <a:ext cx="321350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A CHI RIVOLGERSI</a:t>
            </a:r>
          </a:p>
        </p:txBody>
      </p:sp>
    </p:spTree>
    <p:extLst>
      <p:ext uri="{BB962C8B-B14F-4D97-AF65-F5344CB8AC3E}">
        <p14:creationId xmlns:p14="http://schemas.microsoft.com/office/powerpoint/2010/main" val="3809767261"/>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A17D4AD-4FF0-2B1C-3056-64DA618B19E9}"/>
              </a:ext>
            </a:extLst>
          </p:cNvPr>
          <p:cNvPicPr>
            <a:picLocks noChangeAspect="1"/>
          </p:cNvPicPr>
          <p:nvPr/>
        </p:nvPicPr>
        <p:blipFill>
          <a:blip r:embed="rId3"/>
          <a:stretch>
            <a:fillRect/>
          </a:stretch>
        </p:blipFill>
        <p:spPr>
          <a:xfrm>
            <a:off x="6023827" y="1348884"/>
            <a:ext cx="3120173" cy="4160232"/>
          </a:xfrm>
          <a:prstGeom prst="rect">
            <a:avLst/>
          </a:prstGeom>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333025" y="525453"/>
            <a:ext cx="8693743"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3600" b="1" dirty="0">
                <a:solidFill>
                  <a:schemeClr val="accent1">
                    <a:lumMod val="50000"/>
                  </a:schemeClr>
                </a:solidFill>
              </a:rPr>
              <a:t>RESTA SEMPRE IN CONTATTO CON NOI</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2" name="Immagine 1">
            <a:extLst>
              <a:ext uri="{FF2B5EF4-FFF2-40B4-BE49-F238E27FC236}">
                <a16:creationId xmlns:a16="http://schemas.microsoft.com/office/drawing/2014/main" id="{DF1A3D53-11ED-EEC8-819F-B7554AA75EAE}"/>
              </a:ext>
            </a:extLst>
          </p:cNvPr>
          <p:cNvPicPr>
            <a:picLocks noChangeAspect="1"/>
          </p:cNvPicPr>
          <p:nvPr/>
        </p:nvPicPr>
        <p:blipFill>
          <a:blip r:embed="rId5"/>
          <a:stretch>
            <a:fillRect/>
          </a:stretch>
        </p:blipFill>
        <p:spPr>
          <a:xfrm>
            <a:off x="333026" y="1253094"/>
            <a:ext cx="5905850" cy="4483134"/>
          </a:xfrm>
          <a:prstGeom prst="rect">
            <a:avLst/>
          </a:prstGeom>
        </p:spPr>
      </p:pic>
      <p:sp>
        <p:nvSpPr>
          <p:cNvPr id="3" name="CasellaDiTesto 2">
            <a:extLst>
              <a:ext uri="{FF2B5EF4-FFF2-40B4-BE49-F238E27FC236}">
                <a16:creationId xmlns:a16="http://schemas.microsoft.com/office/drawing/2014/main" id="{C0CFB83C-8DA3-B4A8-CFA9-2D828B464224}"/>
              </a:ext>
            </a:extLst>
          </p:cNvPr>
          <p:cNvSpPr txBox="1"/>
          <p:nvPr/>
        </p:nvSpPr>
        <p:spPr>
          <a:xfrm>
            <a:off x="406323" y="1378854"/>
            <a:ext cx="5352033" cy="3477875"/>
          </a:xfrm>
          <a:prstGeom prst="rect">
            <a:avLst/>
          </a:prstGeom>
          <a:noFill/>
        </p:spPr>
        <p:txBody>
          <a:bodyPr wrap="square" rtlCol="0">
            <a:spAutoFit/>
          </a:bodyPr>
          <a:lstStyle/>
          <a:p>
            <a:pPr algn="just"/>
            <a:r>
              <a:rPr lang="it-IT" sz="2000" b="1" dirty="0">
                <a:solidFill>
                  <a:schemeClr val="bg1"/>
                </a:solidFill>
              </a:rPr>
              <a:t>SITO DELL’UNIVERSITÀ</a:t>
            </a:r>
          </a:p>
          <a:p>
            <a:pPr algn="just"/>
            <a:r>
              <a:rPr lang="it-IT" sz="2000" b="1" dirty="0">
                <a:solidFill>
                  <a:schemeClr val="accent2"/>
                </a:solidFill>
              </a:rPr>
              <a:t>https://www.unipr.it/</a:t>
            </a:r>
          </a:p>
          <a:p>
            <a:pPr algn="just"/>
            <a:endParaRPr lang="it-IT" sz="2000" b="1" dirty="0">
              <a:solidFill>
                <a:schemeClr val="bg1"/>
              </a:solidFill>
            </a:endParaRPr>
          </a:p>
          <a:p>
            <a:pPr algn="just"/>
            <a:r>
              <a:rPr lang="it-IT" sz="2000" b="1" dirty="0">
                <a:solidFill>
                  <a:schemeClr val="bg1"/>
                </a:solidFill>
              </a:rPr>
              <a:t>SITO del DIPARTIMENTO di SCIENZE CHIMICHE, DELLA VITA E DELLA SOSTENIBILITÀ AMBIENTALE (SCVSA)</a:t>
            </a:r>
          </a:p>
          <a:p>
            <a:pPr algn="just"/>
            <a:r>
              <a:rPr lang="it-IT" sz="2000" b="1" dirty="0">
                <a:solidFill>
                  <a:schemeClr val="accent2">
                    <a:lumMod val="40000"/>
                    <a:lumOff val="60000"/>
                  </a:schemeClr>
                </a:solidFill>
              </a:rPr>
              <a:t>https://scvsa.unipr.it/it </a:t>
            </a:r>
          </a:p>
          <a:p>
            <a:pPr algn="just"/>
            <a:endParaRPr lang="it-IT" sz="2000" b="1" dirty="0">
              <a:solidFill>
                <a:schemeClr val="bg1"/>
              </a:solidFill>
            </a:endParaRPr>
          </a:p>
          <a:p>
            <a:pPr algn="just"/>
            <a:r>
              <a:rPr lang="it-IT" sz="2000" b="1" dirty="0">
                <a:solidFill>
                  <a:schemeClr val="bg1"/>
                </a:solidFill>
              </a:rPr>
              <a:t>SITO del CORSO di LAUREA in SCIENZE BIOMEDICHE TRASLAZIONALI</a:t>
            </a:r>
          </a:p>
          <a:p>
            <a:pPr algn="just"/>
            <a:r>
              <a:rPr lang="it-IT" sz="2000" b="1" dirty="0">
                <a:solidFill>
                  <a:srgbClr val="5AC4C4"/>
                </a:solidFill>
              </a:rPr>
              <a:t>https://corsi.unipr.it/cdlm-bab</a:t>
            </a:r>
          </a:p>
        </p:txBody>
      </p:sp>
    </p:spTree>
    <p:extLst>
      <p:ext uri="{BB962C8B-B14F-4D97-AF65-F5344CB8AC3E}">
        <p14:creationId xmlns:p14="http://schemas.microsoft.com/office/powerpoint/2010/main" val="2888091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umetto 1 78"/>
          <p:cNvSpPr/>
          <p:nvPr/>
        </p:nvSpPr>
        <p:spPr>
          <a:xfrm>
            <a:off x="5389514" y="4393338"/>
            <a:ext cx="2981753" cy="1280631"/>
          </a:xfrm>
          <a:prstGeom prst="wedgeRectCallout">
            <a:avLst>
              <a:gd name="adj1" fmla="val -64598"/>
              <a:gd name="adj2" fmla="val -61996"/>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91B4C"/>
                </a:solidFill>
              </a:rPr>
              <a:t>Newsletter di Ateneo            UNIPRESENTE</a:t>
            </a:r>
          </a:p>
          <a:p>
            <a:pPr algn="ctr"/>
            <a:r>
              <a:rPr lang="it-IT" sz="2000" dirty="0">
                <a:solidFill>
                  <a:schemeClr val="accent1">
                    <a:lumMod val="50000"/>
                  </a:schemeClr>
                </a:solidFill>
              </a:rPr>
              <a:t>inviata ogni settimana a studentesse e studenti</a:t>
            </a:r>
            <a:endParaRPr lang="it-IT" sz="2000" dirty="0"/>
          </a:p>
        </p:txBody>
      </p:sp>
      <p:sp>
        <p:nvSpPr>
          <p:cNvPr id="76" name="Fumetto 1 75"/>
          <p:cNvSpPr/>
          <p:nvPr/>
        </p:nvSpPr>
        <p:spPr>
          <a:xfrm>
            <a:off x="6389077" y="1686187"/>
            <a:ext cx="1758461" cy="2330405"/>
          </a:xfrm>
          <a:prstGeom prst="wedgeRectCallout">
            <a:avLst>
              <a:gd name="adj1" fmla="val -114013"/>
              <a:gd name="adj2" fmla="val 1932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772732" y="100054"/>
            <a:ext cx="7598535"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600" b="1" dirty="0">
                <a:solidFill>
                  <a:schemeClr val="accent1">
                    <a:lumMod val="50000"/>
                  </a:schemeClr>
                </a:solidFill>
              </a:rPr>
              <a:t>RESTA SEMPRE IN CONTATTO CON NOI</a:t>
            </a:r>
          </a:p>
        </p:txBody>
      </p:sp>
      <p:pic>
        <p:nvPicPr>
          <p:cNvPr id="48" name="Immagin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653" y="2966120"/>
            <a:ext cx="2790831" cy="1056898"/>
          </a:xfrm>
          <a:prstGeom prst="rect">
            <a:avLst/>
          </a:prstGeom>
        </p:spPr>
      </p:pic>
      <p:sp>
        <p:nvSpPr>
          <p:cNvPr id="70" name="CasellaDiTesto 69"/>
          <p:cNvSpPr txBox="1"/>
          <p:nvPr/>
        </p:nvSpPr>
        <p:spPr>
          <a:xfrm>
            <a:off x="6456049" y="1765066"/>
            <a:ext cx="1691489" cy="2246769"/>
          </a:xfrm>
          <a:prstGeom prst="rect">
            <a:avLst/>
          </a:prstGeom>
          <a:noFill/>
        </p:spPr>
        <p:txBody>
          <a:bodyPr wrap="none" rtlCol="0">
            <a:spAutoFit/>
          </a:bodyPr>
          <a:lstStyle/>
          <a:p>
            <a:r>
              <a:rPr lang="it-IT" sz="2000" b="1" dirty="0">
                <a:solidFill>
                  <a:srgbClr val="091B4C"/>
                </a:solidFill>
              </a:rPr>
              <a:t>SOCIAL UNIPR</a:t>
            </a:r>
          </a:p>
          <a:p>
            <a:pPr marL="342900" indent="-342900">
              <a:buFont typeface="Arial" panose="020B0604020202020204" pitchFamily="34" charset="0"/>
              <a:buChar char="•"/>
            </a:pPr>
            <a:r>
              <a:rPr lang="it-IT" sz="2000" b="1" dirty="0">
                <a:solidFill>
                  <a:srgbClr val="091B4C"/>
                </a:solidFill>
              </a:rPr>
              <a:t>Facebook</a:t>
            </a:r>
          </a:p>
          <a:p>
            <a:pPr marL="342900" indent="-342900">
              <a:buFont typeface="Arial" panose="020B0604020202020204" pitchFamily="34" charset="0"/>
              <a:buChar char="•"/>
            </a:pPr>
            <a:r>
              <a:rPr lang="it-IT" sz="2000" b="1" dirty="0">
                <a:solidFill>
                  <a:srgbClr val="091B4C"/>
                </a:solidFill>
              </a:rPr>
              <a:t>Instagram</a:t>
            </a:r>
          </a:p>
          <a:p>
            <a:pPr marL="342900" indent="-342900">
              <a:buFont typeface="Arial" panose="020B0604020202020204" pitchFamily="34" charset="0"/>
              <a:buChar char="•"/>
            </a:pPr>
            <a:r>
              <a:rPr lang="it-IT" sz="2000" b="1" dirty="0">
                <a:solidFill>
                  <a:srgbClr val="091B4C"/>
                </a:solidFill>
              </a:rPr>
              <a:t>YouTube</a:t>
            </a:r>
          </a:p>
          <a:p>
            <a:pPr marL="342900" indent="-342900">
              <a:buFont typeface="Arial" panose="020B0604020202020204" pitchFamily="34" charset="0"/>
              <a:buChar char="•"/>
            </a:pPr>
            <a:r>
              <a:rPr lang="it-IT" sz="2000" b="1" dirty="0" err="1">
                <a:solidFill>
                  <a:srgbClr val="091B4C"/>
                </a:solidFill>
              </a:rPr>
              <a:t>Tik</a:t>
            </a:r>
            <a:r>
              <a:rPr lang="it-IT" sz="2000" b="1" dirty="0">
                <a:solidFill>
                  <a:srgbClr val="091B4C"/>
                </a:solidFill>
              </a:rPr>
              <a:t> </a:t>
            </a:r>
            <a:r>
              <a:rPr lang="it-IT" sz="2000" b="1" dirty="0" err="1">
                <a:solidFill>
                  <a:srgbClr val="091B4C"/>
                </a:solidFill>
              </a:rPr>
              <a:t>Tok</a:t>
            </a:r>
            <a:endParaRPr lang="it-IT" sz="2000" b="1" dirty="0">
              <a:solidFill>
                <a:srgbClr val="091B4C"/>
              </a:solidFill>
            </a:endParaRPr>
          </a:p>
          <a:p>
            <a:pPr marL="342900" indent="-342900">
              <a:buFont typeface="Arial" panose="020B0604020202020204" pitchFamily="34" charset="0"/>
              <a:buChar char="•"/>
            </a:pPr>
            <a:r>
              <a:rPr lang="it-IT" sz="2000" b="1" dirty="0">
                <a:solidFill>
                  <a:srgbClr val="091B4C"/>
                </a:solidFill>
              </a:rPr>
              <a:t>X</a:t>
            </a:r>
          </a:p>
          <a:p>
            <a:pPr marL="342900" indent="-342900">
              <a:buFont typeface="Arial" panose="020B0604020202020204" pitchFamily="34" charset="0"/>
              <a:buChar char="•"/>
            </a:pPr>
            <a:r>
              <a:rPr lang="it-IT" sz="2000" b="1" dirty="0">
                <a:solidFill>
                  <a:srgbClr val="091B4C"/>
                </a:solidFill>
              </a:rPr>
              <a:t>LinkedIn</a:t>
            </a:r>
          </a:p>
        </p:txBody>
      </p:sp>
      <p:sp>
        <p:nvSpPr>
          <p:cNvPr id="81" name="Fumetto 1 80"/>
          <p:cNvSpPr/>
          <p:nvPr/>
        </p:nvSpPr>
        <p:spPr>
          <a:xfrm>
            <a:off x="1182849" y="4868960"/>
            <a:ext cx="2189526" cy="836896"/>
          </a:xfrm>
          <a:prstGeom prst="wedgeRectCallout">
            <a:avLst>
              <a:gd name="adj1" fmla="val 52014"/>
              <a:gd name="adj2" fmla="val -13068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CasellaDiTesto 81"/>
          <p:cNvSpPr txBox="1"/>
          <p:nvPr/>
        </p:nvSpPr>
        <p:spPr>
          <a:xfrm>
            <a:off x="882902" y="4941463"/>
            <a:ext cx="2690242" cy="707886"/>
          </a:xfrm>
          <a:prstGeom prst="rect">
            <a:avLst/>
          </a:prstGeom>
          <a:noFill/>
        </p:spPr>
        <p:txBody>
          <a:bodyPr wrap="square" rtlCol="0">
            <a:spAutoFit/>
          </a:bodyPr>
          <a:lstStyle/>
          <a:p>
            <a:pPr algn="ctr"/>
            <a:r>
              <a:rPr lang="it-IT" sz="2000" b="1" dirty="0">
                <a:solidFill>
                  <a:srgbClr val="091B4C"/>
                </a:solidFill>
              </a:rPr>
              <a:t>Numero Verde</a:t>
            </a:r>
          </a:p>
          <a:p>
            <a:pPr algn="ctr"/>
            <a:r>
              <a:rPr lang="it-IT" sz="2000" b="1" dirty="0">
                <a:solidFill>
                  <a:schemeClr val="accent5">
                    <a:lumMod val="75000"/>
                  </a:schemeClr>
                </a:solidFill>
              </a:rPr>
              <a:t>800 90 40 84</a:t>
            </a:r>
          </a:p>
        </p:txBody>
      </p:sp>
      <p:sp>
        <p:nvSpPr>
          <p:cNvPr id="83" name="Rettangolo 82"/>
          <p:cNvSpPr/>
          <p:nvPr/>
        </p:nvSpPr>
        <p:spPr>
          <a:xfrm>
            <a:off x="233823" y="6348995"/>
            <a:ext cx="1994200" cy="369332"/>
          </a:xfrm>
          <a:prstGeom prst="rect">
            <a:avLst/>
          </a:prstGeom>
        </p:spPr>
        <p:txBody>
          <a:bodyPr wrap="none">
            <a:spAutoFit/>
          </a:bodyPr>
          <a:lstStyle/>
          <a:p>
            <a:r>
              <a:rPr lang="it-IT" dirty="0">
                <a:solidFill>
                  <a:schemeClr val="bg1"/>
                </a:solidFill>
              </a:rPr>
              <a:t>Welcome </a:t>
            </a:r>
            <a:r>
              <a:rPr lang="it-IT">
                <a:solidFill>
                  <a:schemeClr val="bg1"/>
                </a:solidFill>
              </a:rPr>
              <a:t>Day 2024</a:t>
            </a:r>
            <a:endParaRPr lang="it-IT" dirty="0">
              <a:solidFill>
                <a:schemeClr val="bg1"/>
              </a:solidFill>
            </a:endParaRPr>
          </a:p>
        </p:txBody>
      </p:sp>
      <p:sp>
        <p:nvSpPr>
          <p:cNvPr id="16" name="Fumetto 1 15"/>
          <p:cNvSpPr/>
          <p:nvPr/>
        </p:nvSpPr>
        <p:spPr>
          <a:xfrm>
            <a:off x="1525574" y="1018499"/>
            <a:ext cx="2830526" cy="1335485"/>
          </a:xfrm>
          <a:prstGeom prst="wedgeRectCallout">
            <a:avLst>
              <a:gd name="adj1" fmla="val 57361"/>
              <a:gd name="adj2" fmla="val 88301"/>
            </a:avLst>
          </a:prstGeom>
          <a:solidFill>
            <a:schemeClr val="bg1"/>
          </a:solidFill>
          <a:ln w="28575">
            <a:solidFill>
              <a:srgbClr val="9C5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a:t>
            </a:r>
          </a:p>
        </p:txBody>
      </p:sp>
      <p:sp>
        <p:nvSpPr>
          <p:cNvPr id="17" name="CasellaDiTesto 16"/>
          <p:cNvSpPr txBox="1"/>
          <p:nvPr/>
        </p:nvSpPr>
        <p:spPr>
          <a:xfrm>
            <a:off x="1530614" y="1026058"/>
            <a:ext cx="2929365" cy="1631216"/>
          </a:xfrm>
          <a:prstGeom prst="rect">
            <a:avLst/>
          </a:prstGeom>
          <a:noFill/>
        </p:spPr>
        <p:txBody>
          <a:bodyPr wrap="square" rtlCol="0">
            <a:spAutoFit/>
          </a:bodyPr>
          <a:lstStyle/>
          <a:p>
            <a:pPr algn="ctr"/>
            <a:r>
              <a:rPr lang="it-IT" sz="2000" b="1" dirty="0">
                <a:solidFill>
                  <a:schemeClr val="accent1">
                    <a:lumMod val="50000"/>
                  </a:schemeClr>
                </a:solidFill>
              </a:rPr>
              <a:t> </a:t>
            </a:r>
            <a:r>
              <a:rPr lang="it-IT" sz="2000" b="1" dirty="0">
                <a:solidFill>
                  <a:srgbClr val="091B4C"/>
                </a:solidFill>
              </a:rPr>
              <a:t>URP Ufficio Relazioni </a:t>
            </a:r>
          </a:p>
          <a:p>
            <a:pPr algn="ctr"/>
            <a:r>
              <a:rPr lang="it-IT" sz="2000" b="1" dirty="0">
                <a:solidFill>
                  <a:srgbClr val="091B4C"/>
                </a:solidFill>
              </a:rPr>
              <a:t>con il Pubblico</a:t>
            </a:r>
          </a:p>
          <a:p>
            <a:pPr algn="ctr"/>
            <a:r>
              <a:rPr lang="it-IT" sz="2000" b="1" dirty="0">
                <a:solidFill>
                  <a:schemeClr val="accent1">
                    <a:lumMod val="50000"/>
                  </a:schemeClr>
                </a:solidFill>
                <a:hlinkClick r:id="rId5"/>
              </a:rPr>
              <a:t>urp@unipr.it</a:t>
            </a:r>
            <a:r>
              <a:rPr lang="it-IT" sz="2000" b="1" dirty="0">
                <a:solidFill>
                  <a:schemeClr val="accent1">
                    <a:lumMod val="50000"/>
                  </a:schemeClr>
                </a:solidFill>
              </a:rPr>
              <a:t> 0521.904006</a:t>
            </a:r>
          </a:p>
          <a:p>
            <a:endParaRPr lang="it-IT" sz="2000" b="1" dirty="0">
              <a:solidFill>
                <a:schemeClr val="accent1">
                  <a:lumMod val="50000"/>
                </a:schemeClr>
              </a:solidFill>
            </a:endParaRPr>
          </a:p>
        </p:txBody>
      </p:sp>
      <p:sp>
        <p:nvSpPr>
          <p:cNvPr id="18" name="Fumetto 1 15">
            <a:extLst>
              <a:ext uri="{FF2B5EF4-FFF2-40B4-BE49-F238E27FC236}">
                <a16:creationId xmlns:a16="http://schemas.microsoft.com/office/drawing/2014/main" id="{6949E81B-9714-43AE-A0C8-A78E53B28711}"/>
              </a:ext>
            </a:extLst>
          </p:cNvPr>
          <p:cNvSpPr/>
          <p:nvPr/>
        </p:nvSpPr>
        <p:spPr>
          <a:xfrm>
            <a:off x="331251" y="2828898"/>
            <a:ext cx="2830526" cy="1335485"/>
          </a:xfrm>
          <a:prstGeom prst="wedgeRectCallout">
            <a:avLst>
              <a:gd name="adj1" fmla="val 87157"/>
              <a:gd name="adj2" fmla="val -20718"/>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rgbClr val="091B4C"/>
                </a:solidFill>
              </a:rPr>
              <a:t>ParmaUniverCity</a:t>
            </a:r>
            <a:r>
              <a:rPr lang="it-IT" b="1" dirty="0">
                <a:solidFill>
                  <a:srgbClr val="091B4C"/>
                </a:solidFill>
              </a:rPr>
              <a:t> Info Point </a:t>
            </a:r>
            <a:r>
              <a:rPr lang="it-IT" dirty="0">
                <a:solidFill>
                  <a:schemeClr val="tx1"/>
                </a:solidFill>
              </a:rPr>
              <a:t>0521-904081</a:t>
            </a:r>
          </a:p>
          <a:p>
            <a:pPr algn="ctr"/>
            <a:r>
              <a:rPr lang="it-IT" dirty="0">
                <a:solidFill>
                  <a:schemeClr val="tx1"/>
                </a:solidFill>
              </a:rPr>
              <a:t>Sottopasso Ponte Romano</a:t>
            </a:r>
          </a:p>
        </p:txBody>
      </p:sp>
    </p:spTree>
    <p:extLst>
      <p:ext uri="{BB962C8B-B14F-4D97-AF65-F5344CB8AC3E}">
        <p14:creationId xmlns:p14="http://schemas.microsoft.com/office/powerpoint/2010/main" val="30570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1000"/>
                                        <p:tgtEl>
                                          <p:spTgt spid="81"/>
                                        </p:tgtEl>
                                      </p:cBhvr>
                                    </p:animEffect>
                                    <p:anim calcmode="lin" valueType="num">
                                      <p:cBhvr>
                                        <p:cTn id="27" dur="1000" fill="hold"/>
                                        <p:tgtEl>
                                          <p:spTgt spid="81"/>
                                        </p:tgtEl>
                                        <p:attrNameLst>
                                          <p:attrName>ppt_x</p:attrName>
                                        </p:attrNameLst>
                                      </p:cBhvr>
                                      <p:tavLst>
                                        <p:tav tm="0">
                                          <p:val>
                                            <p:strVal val="#ppt_x"/>
                                          </p:val>
                                        </p:tav>
                                        <p:tav tm="100000">
                                          <p:val>
                                            <p:strVal val="#ppt_x"/>
                                          </p:val>
                                        </p:tav>
                                      </p:tavLst>
                                    </p:anim>
                                    <p:anim calcmode="lin" valueType="num">
                                      <p:cBhvr>
                                        <p:cTn id="28" dur="1000" fill="hold"/>
                                        <p:tgtEl>
                                          <p:spTgt spid="8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1000"/>
                                        <p:tgtEl>
                                          <p:spTgt spid="82"/>
                                        </p:tgtEl>
                                      </p:cBhvr>
                                    </p:animEffect>
                                    <p:anim calcmode="lin" valueType="num">
                                      <p:cBhvr>
                                        <p:cTn id="32" dur="1000" fill="hold"/>
                                        <p:tgtEl>
                                          <p:spTgt spid="82"/>
                                        </p:tgtEl>
                                        <p:attrNameLst>
                                          <p:attrName>ppt_x</p:attrName>
                                        </p:attrNameLst>
                                      </p:cBhvr>
                                      <p:tavLst>
                                        <p:tav tm="0">
                                          <p:val>
                                            <p:strVal val="#ppt_x"/>
                                          </p:val>
                                        </p:tav>
                                        <p:tav tm="100000">
                                          <p:val>
                                            <p:strVal val="#ppt_x"/>
                                          </p:val>
                                        </p:tav>
                                      </p:tavLst>
                                    </p:anim>
                                    <p:anim calcmode="lin" valueType="num">
                                      <p:cBhvr>
                                        <p:cTn id="33"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6" grpId="0" animBg="1"/>
      <p:bldP spid="70" grpId="0"/>
      <p:bldP spid="81" grpId="0" animBg="1"/>
      <p:bldP spid="82" grpId="0"/>
      <p:bldP spid="16" grpId="0" animBg="1"/>
      <p:bldP spid="17"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916615"/>
          </a:xfrm>
          <a:prstGeom prst="rect">
            <a:avLst/>
          </a:prstGeom>
          <a:solidFill>
            <a:srgbClr val="091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997" y="5110480"/>
            <a:ext cx="2656006" cy="1005839"/>
          </a:xfrm>
          <a:prstGeom prst="rect">
            <a:avLst/>
          </a:prstGeom>
        </p:spPr>
      </p:pic>
    </p:spTree>
    <p:extLst>
      <p:ext uri="{BB962C8B-B14F-4D97-AF65-F5344CB8AC3E}">
        <p14:creationId xmlns:p14="http://schemas.microsoft.com/office/powerpoint/2010/main" val="173638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48721" y="238688"/>
            <a:ext cx="3825439" cy="646331"/>
          </a:xfrm>
          <a:prstGeom prst="rect">
            <a:avLst/>
          </a:prstGeom>
          <a:noFill/>
          <a:ln>
            <a:noFill/>
          </a:ln>
          <a:effectLst>
            <a:outerShdw blurRad="44450" dist="27940" sx="1000" sy="1000" algn="ctr">
              <a:srgbClr val="000000"/>
            </a:outerShdw>
          </a:effectLst>
        </p:spPr>
        <p:txBody>
          <a:bodyPr wrap="square" rtlCol="0">
            <a:spAutoFit/>
          </a:bodyPr>
          <a:lstStyle/>
          <a:p>
            <a:r>
              <a:rPr lang="it-IT" sz="3600" b="1" dirty="0">
                <a:solidFill>
                  <a:schemeClr val="accent1">
                    <a:lumMod val="50000"/>
                  </a:schemeClr>
                </a:solidFill>
              </a:rPr>
              <a:t>STUDENT CARD</a:t>
            </a:r>
          </a:p>
        </p:txBody>
      </p:sp>
      <p:sp>
        <p:nvSpPr>
          <p:cNvPr id="3" name="CasellaDiTesto 2"/>
          <p:cNvSpPr txBox="1"/>
          <p:nvPr/>
        </p:nvSpPr>
        <p:spPr>
          <a:xfrm>
            <a:off x="4269344" y="2035322"/>
            <a:ext cx="4757425" cy="3323987"/>
          </a:xfrm>
          <a:prstGeom prst="rect">
            <a:avLst/>
          </a:prstGeom>
          <a:noFill/>
        </p:spPr>
        <p:txBody>
          <a:bodyPr wrap="square" rtlCol="0">
            <a:spAutoFit/>
          </a:bodyPr>
          <a:lstStyle/>
          <a:p>
            <a:pPr lvl="1">
              <a:lnSpc>
                <a:spcPct val="100000"/>
              </a:lnSpc>
              <a:buClr>
                <a:srgbClr val="00B050"/>
              </a:buClr>
              <a:buFont typeface="Wingdings" panose="05000000000000000000" pitchFamily="2" charset="2"/>
              <a:buChar char="ü"/>
              <a:defRPr/>
            </a:pPr>
            <a:endParaRPr lang="it-IT" sz="1400" dirty="0">
              <a:solidFill>
                <a:schemeClr val="accent1">
                  <a:lumMod val="50000"/>
                </a:schemeClr>
              </a:solidFill>
            </a:endParaRPr>
          </a:p>
          <a:p>
            <a:pPr lvl="1">
              <a:lnSpc>
                <a:spcPct val="100000"/>
              </a:lnSpc>
              <a:buClr>
                <a:srgbClr val="00B050"/>
              </a:buClr>
              <a:defRPr/>
            </a:pPr>
            <a:r>
              <a:rPr lang="it-IT" sz="1400" dirty="0">
                <a:solidFill>
                  <a:schemeClr val="accent1">
                    <a:lumMod val="50000"/>
                  </a:schemeClr>
                </a:solidFill>
              </a:rPr>
              <a:t>Inoltre, se la attivi come </a:t>
            </a:r>
            <a:r>
              <a:rPr lang="it-IT" sz="1400" u="sng" dirty="0">
                <a:solidFill>
                  <a:schemeClr val="accent1">
                    <a:lumMod val="50000"/>
                  </a:schemeClr>
                </a:solidFill>
              </a:rPr>
              <a:t>carta prepagata</a:t>
            </a:r>
            <a:r>
              <a:rPr lang="it-IT" sz="1400" dirty="0">
                <a:solidFill>
                  <a:schemeClr val="accent1">
                    <a:lumMod val="50000"/>
                  </a:schemeClr>
                </a:solidFill>
              </a:rPr>
              <a:t>, puoi:</a:t>
            </a:r>
          </a:p>
          <a:p>
            <a:pPr lvl="1">
              <a:lnSpc>
                <a:spcPct val="100000"/>
              </a:lnSpc>
              <a:buClr>
                <a:srgbClr val="00B050"/>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	Ricevere </a:t>
            </a:r>
            <a:r>
              <a:rPr lang="it-IT" sz="1400" b="1" dirty="0">
                <a:solidFill>
                  <a:schemeClr val="accent1">
                    <a:lumMod val="50000"/>
                  </a:schemeClr>
                </a:solidFill>
              </a:rPr>
              <a:t>rimborsi</a:t>
            </a:r>
            <a:r>
              <a:rPr lang="it-IT" sz="1400" dirty="0">
                <a:solidFill>
                  <a:schemeClr val="accent1">
                    <a:lumMod val="50000"/>
                  </a:schemeClr>
                </a:solidFill>
              </a:rPr>
              <a:t> e </a:t>
            </a:r>
            <a:r>
              <a:rPr lang="it-IT" sz="1400" b="1" dirty="0">
                <a:solidFill>
                  <a:schemeClr val="accent1">
                    <a:lumMod val="50000"/>
                  </a:schemeClr>
                </a:solidFill>
              </a:rPr>
              <a:t>pagamenti</a:t>
            </a:r>
            <a:r>
              <a:rPr lang="it-IT" sz="1400" dirty="0">
                <a:solidFill>
                  <a:schemeClr val="accent1">
                    <a:lumMod val="50000"/>
                  </a:schemeClr>
                </a:solidFill>
              </a:rPr>
              <a:t> </a:t>
            </a:r>
            <a:r>
              <a:rPr lang="it-IT" sz="1400" b="1" dirty="0">
                <a:solidFill>
                  <a:schemeClr val="accent1">
                    <a:lumMod val="50000"/>
                  </a:schemeClr>
                </a:solidFill>
              </a:rPr>
              <a:t>dall’Ateneo</a:t>
            </a:r>
          </a:p>
          <a:p>
            <a:pPr lvl="1">
              <a:buClr>
                <a:srgbClr val="2F528F"/>
              </a:buClr>
              <a:defRPr/>
            </a:pPr>
            <a:endParaRPr lang="it-IT" sz="1400" b="1" dirty="0">
              <a:solidFill>
                <a:schemeClr val="accent1">
                  <a:lumMod val="50000"/>
                </a:schemeClr>
              </a:solidFill>
            </a:endParaRPr>
          </a:p>
          <a:p>
            <a:pPr lvl="2">
              <a:buClr>
                <a:srgbClr val="2F528F"/>
              </a:buClr>
              <a:defRPr/>
            </a:pPr>
            <a:r>
              <a:rPr lang="it-IT" sz="1400" dirty="0">
                <a:solidFill>
                  <a:schemeClr val="accent1">
                    <a:lumMod val="50000"/>
                  </a:schemeClr>
                </a:solidFill>
              </a:rPr>
              <a:t>Pagare il servizio </a:t>
            </a:r>
            <a:r>
              <a:rPr lang="it-IT" sz="1400" b="1" dirty="0">
                <a:solidFill>
                  <a:schemeClr val="accent1">
                    <a:lumMod val="50000"/>
                  </a:schemeClr>
                </a:solidFill>
              </a:rPr>
              <a:t>mensa</a:t>
            </a:r>
            <a:r>
              <a:rPr lang="it-IT" sz="1400" dirty="0">
                <a:solidFill>
                  <a:schemeClr val="accent1">
                    <a:lumMod val="50000"/>
                  </a:schemeClr>
                </a:solidFill>
              </a:rPr>
              <a:t>, anche in modalità </a:t>
            </a:r>
            <a:r>
              <a:rPr lang="it-IT" sz="1400" b="1" dirty="0">
                <a:solidFill>
                  <a:schemeClr val="accent1">
                    <a:lumMod val="50000"/>
                  </a:schemeClr>
                </a:solidFill>
              </a:rPr>
              <a:t>contactless</a:t>
            </a:r>
          </a:p>
          <a:p>
            <a:pPr lvl="2">
              <a:buClr>
                <a:srgbClr val="2F528F"/>
              </a:buClr>
              <a:defRPr/>
            </a:pPr>
            <a:endParaRPr lang="it-IT" sz="1400" b="1" dirty="0">
              <a:solidFill>
                <a:schemeClr val="accent1">
                  <a:lumMod val="50000"/>
                </a:schemeClr>
              </a:solidFill>
            </a:endParaRPr>
          </a:p>
          <a:p>
            <a:pPr lvl="1">
              <a:buClr>
                <a:srgbClr val="2F528F"/>
              </a:buClr>
              <a:defRPr/>
            </a:pPr>
            <a:r>
              <a:rPr lang="it-IT" sz="1400" dirty="0">
                <a:solidFill>
                  <a:schemeClr val="accent1">
                    <a:lumMod val="50000"/>
                  </a:schemeClr>
                </a:solidFill>
              </a:rPr>
              <a:t>	Acquistare i </a:t>
            </a:r>
            <a:r>
              <a:rPr lang="it-IT" sz="1400" b="1" dirty="0">
                <a:solidFill>
                  <a:schemeClr val="accent1">
                    <a:lumMod val="50000"/>
                  </a:schemeClr>
                </a:solidFill>
              </a:rPr>
              <a:t>biglietti</a:t>
            </a:r>
            <a:r>
              <a:rPr lang="it-IT" sz="1400" dirty="0">
                <a:solidFill>
                  <a:schemeClr val="accent1">
                    <a:lumMod val="50000"/>
                  </a:schemeClr>
                </a:solidFill>
              </a:rPr>
              <a:t> </a:t>
            </a:r>
            <a:r>
              <a:rPr lang="it-IT" sz="1400" b="1" dirty="0">
                <a:solidFill>
                  <a:schemeClr val="accent1">
                    <a:lumMod val="50000"/>
                  </a:schemeClr>
                </a:solidFill>
              </a:rPr>
              <a:t>TEP</a:t>
            </a:r>
            <a:r>
              <a:rPr lang="it-IT" sz="1400" dirty="0">
                <a:solidFill>
                  <a:schemeClr val="accent1">
                    <a:lumMod val="50000"/>
                  </a:schemeClr>
                </a:solidFill>
              </a:rPr>
              <a:t>, scaricando l’apposita 	App </a:t>
            </a:r>
            <a:r>
              <a:rPr lang="it-IT" sz="1400" dirty="0" err="1">
                <a:solidFill>
                  <a:schemeClr val="accent1">
                    <a:lumMod val="50000"/>
                  </a:schemeClr>
                </a:solidFill>
              </a:rPr>
              <a:t>Tep</a:t>
            </a:r>
            <a:r>
              <a:rPr lang="it-IT" sz="1400" dirty="0">
                <a:solidFill>
                  <a:schemeClr val="accent1">
                    <a:lumMod val="50000"/>
                  </a:schemeClr>
                </a:solidFill>
              </a:rPr>
              <a:t> </a:t>
            </a:r>
            <a:r>
              <a:rPr lang="it-IT" sz="1400" dirty="0" err="1">
                <a:solidFill>
                  <a:schemeClr val="accent1">
                    <a:lumMod val="50000"/>
                  </a:schemeClr>
                </a:solidFill>
              </a:rPr>
              <a:t>SmartTicket</a:t>
            </a:r>
            <a:endParaRPr lang="it-IT" sz="1400" dirty="0">
              <a:solidFill>
                <a:schemeClr val="accent1">
                  <a:lumMod val="50000"/>
                </a:schemeClr>
              </a:solidFill>
            </a:endParaRP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	Effettuare le principali </a:t>
            </a:r>
            <a:r>
              <a:rPr lang="it-IT" sz="1400" b="1" dirty="0">
                <a:solidFill>
                  <a:schemeClr val="accent1">
                    <a:lumMod val="50000"/>
                  </a:schemeClr>
                </a:solidFill>
              </a:rPr>
              <a:t>operazioni bancarie</a:t>
            </a:r>
            <a:r>
              <a:rPr lang="it-IT" sz="1400" dirty="0">
                <a:solidFill>
                  <a:schemeClr val="accent1">
                    <a:lumMod val="50000"/>
                  </a:schemeClr>
                </a:solidFill>
              </a:rPr>
              <a:t>, tra 	cui: pagare le </a:t>
            </a:r>
            <a:r>
              <a:rPr lang="it-IT" sz="1400" b="1" dirty="0">
                <a:solidFill>
                  <a:schemeClr val="accent1">
                    <a:lumMod val="50000"/>
                  </a:schemeClr>
                </a:solidFill>
              </a:rPr>
              <a:t>rette universitarie</a:t>
            </a:r>
            <a:r>
              <a:rPr lang="it-IT" sz="1400" dirty="0">
                <a:solidFill>
                  <a:schemeClr val="accent1">
                    <a:lumMod val="50000"/>
                  </a:schemeClr>
                </a:solidFill>
              </a:rPr>
              <a:t>, </a:t>
            </a:r>
            <a:r>
              <a:rPr lang="it-IT" sz="1400" b="1" dirty="0">
                <a:solidFill>
                  <a:schemeClr val="accent1">
                    <a:lumMod val="50000"/>
                  </a:schemeClr>
                </a:solidFill>
              </a:rPr>
              <a:t>l’affitto</a:t>
            </a:r>
            <a:r>
              <a:rPr lang="it-IT" sz="1400" dirty="0">
                <a:solidFill>
                  <a:schemeClr val="accent1">
                    <a:lumMod val="50000"/>
                  </a:schemeClr>
                </a:solidFill>
              </a:rPr>
              <a:t> e le 	</a:t>
            </a:r>
            <a:r>
              <a:rPr lang="it-IT" sz="1400" b="1" dirty="0">
                <a:solidFill>
                  <a:schemeClr val="accent1">
                    <a:lumMod val="50000"/>
                  </a:schemeClr>
                </a:solidFill>
              </a:rPr>
              <a:t>utenze</a:t>
            </a:r>
            <a:r>
              <a:rPr lang="it-IT" sz="1400" dirty="0">
                <a:solidFill>
                  <a:schemeClr val="accent1">
                    <a:lumMod val="50000"/>
                  </a:schemeClr>
                </a:solidFill>
              </a:rPr>
              <a:t>, effettuare ricariche telefoniche ed  	</a:t>
            </a:r>
            <a:r>
              <a:rPr lang="it-IT" sz="1400" b="1" dirty="0">
                <a:solidFill>
                  <a:schemeClr val="accent1">
                    <a:lumMod val="50000"/>
                  </a:schemeClr>
                </a:solidFill>
              </a:rPr>
              <a:t>acquisti</a:t>
            </a:r>
            <a:r>
              <a:rPr lang="it-IT" sz="1400" dirty="0">
                <a:solidFill>
                  <a:schemeClr val="accent1">
                    <a:lumMod val="50000"/>
                  </a:schemeClr>
                </a:solidFill>
              </a:rPr>
              <a:t>, anche </a:t>
            </a:r>
            <a:r>
              <a:rPr lang="it-IT" sz="1400" b="1" dirty="0">
                <a:solidFill>
                  <a:schemeClr val="accent1">
                    <a:lumMod val="50000"/>
                  </a:schemeClr>
                </a:solidFill>
              </a:rPr>
              <a:t>online</a:t>
            </a:r>
            <a:endParaRPr lang="it-IT" sz="1400" dirty="0">
              <a:solidFill>
                <a:schemeClr val="accent1">
                  <a:lumMod val="50000"/>
                </a:schemeClr>
              </a:solidFill>
            </a:endParaRPr>
          </a:p>
        </p:txBody>
      </p:sp>
      <p:sp>
        <p:nvSpPr>
          <p:cNvPr id="12" name="Rettangolo 11"/>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4" name="CasellaDiTesto 3"/>
          <p:cNvSpPr txBox="1"/>
          <p:nvPr/>
        </p:nvSpPr>
        <p:spPr>
          <a:xfrm>
            <a:off x="290749" y="5517035"/>
            <a:ext cx="8578867" cy="523220"/>
          </a:xfrm>
          <a:prstGeom prst="rect">
            <a:avLst/>
          </a:prstGeom>
          <a:solidFill>
            <a:schemeClr val="bg1">
              <a:lumMod val="95000"/>
            </a:schemeClr>
          </a:solidFill>
          <a:ln>
            <a:solidFill>
              <a:srgbClr val="203864"/>
            </a:solidFill>
          </a:ln>
        </p:spPr>
        <p:txBody>
          <a:bodyPr wrap="square" rtlCol="0">
            <a:spAutoFit/>
          </a:bodyPr>
          <a:lstStyle/>
          <a:p>
            <a:pPr algn="ctr"/>
            <a:r>
              <a:rPr lang="it-IT" sz="1400" dirty="0">
                <a:solidFill>
                  <a:schemeClr val="accent1">
                    <a:lumMod val="50000"/>
                  </a:schemeClr>
                </a:solidFill>
              </a:rPr>
              <a:t>Puoi attivare la </a:t>
            </a:r>
            <a:r>
              <a:rPr lang="it-IT" sz="1400" dirty="0" err="1">
                <a:solidFill>
                  <a:schemeClr val="accent1">
                    <a:lumMod val="50000"/>
                  </a:schemeClr>
                </a:solidFill>
              </a:rPr>
              <a:t>Student</a:t>
            </a:r>
            <a:r>
              <a:rPr lang="it-IT" sz="1400" dirty="0">
                <a:solidFill>
                  <a:schemeClr val="accent1">
                    <a:lumMod val="50000"/>
                  </a:schemeClr>
                </a:solidFill>
              </a:rPr>
              <a:t> Card online, anche tramite «</a:t>
            </a:r>
            <a:r>
              <a:rPr lang="it-IT" sz="1400" dirty="0" err="1">
                <a:solidFill>
                  <a:schemeClr val="accent1">
                    <a:lumMod val="50000"/>
                  </a:schemeClr>
                </a:solidFill>
              </a:rPr>
              <a:t>selfie</a:t>
            </a:r>
            <a:r>
              <a:rPr lang="it-IT" sz="1400" dirty="0">
                <a:solidFill>
                  <a:schemeClr val="accent1">
                    <a:lumMod val="50000"/>
                  </a:schemeClr>
                </a:solidFill>
              </a:rPr>
              <a:t>», </a:t>
            </a:r>
          </a:p>
          <a:p>
            <a:pPr algn="ctr"/>
            <a:r>
              <a:rPr lang="it-IT" sz="1400" dirty="0">
                <a:solidFill>
                  <a:schemeClr val="accent1">
                    <a:lumMod val="50000"/>
                  </a:schemeClr>
                </a:solidFill>
              </a:rPr>
              <a:t>su </a:t>
            </a:r>
            <a:r>
              <a:rPr lang="it-IT" sz="1400" b="1" i="1" dirty="0">
                <a:solidFill>
                  <a:schemeClr val="accent1">
                    <a:lumMod val="50000"/>
                  </a:schemeClr>
                </a:solidFill>
                <a:hlinkClick r:id="rId4"/>
              </a:rPr>
              <a:t>https://unipr.cartaconto.credit-agricole.it/</a:t>
            </a:r>
            <a:r>
              <a:rPr lang="it-IT" sz="1400" b="1" i="1" dirty="0">
                <a:solidFill>
                  <a:schemeClr val="accent1">
                    <a:lumMod val="50000"/>
                  </a:schemeClr>
                </a:solidFill>
              </a:rPr>
              <a:t> </a:t>
            </a:r>
            <a:r>
              <a:rPr lang="it-IT" sz="1400" dirty="0">
                <a:solidFill>
                  <a:schemeClr val="accent1">
                    <a:lumMod val="50000"/>
                  </a:schemeClr>
                </a:solidFill>
              </a:rPr>
              <a:t>o presso tutte le filiali Crédit Agricole Italia</a:t>
            </a:r>
            <a:endParaRPr lang="it-IT" sz="1200" b="1" dirty="0">
              <a:solidFill>
                <a:schemeClr val="accent1">
                  <a:lumMod val="50000"/>
                </a:schemeClr>
              </a:solidFill>
            </a:endParaRPr>
          </a:p>
        </p:txBody>
      </p:sp>
      <p:sp>
        <p:nvSpPr>
          <p:cNvPr id="14" name="CasellaDiTesto 13"/>
          <p:cNvSpPr txBox="1"/>
          <p:nvPr/>
        </p:nvSpPr>
        <p:spPr>
          <a:xfrm>
            <a:off x="444342" y="2058570"/>
            <a:ext cx="4096620" cy="2893100"/>
          </a:xfrm>
          <a:prstGeom prst="rect">
            <a:avLst/>
          </a:prstGeom>
          <a:noFill/>
        </p:spPr>
        <p:txBody>
          <a:bodyPr wrap="square" rtlCol="0">
            <a:spAutoFit/>
          </a:bodyPr>
          <a:lstStyle/>
          <a:p>
            <a:r>
              <a:rPr lang="it-IT" sz="1400" dirty="0">
                <a:solidFill>
                  <a:schemeClr val="accent1">
                    <a:lumMod val="50000"/>
                  </a:schemeClr>
                </a:solidFill>
              </a:rPr>
              <a:t>          </a:t>
            </a:r>
          </a:p>
          <a:p>
            <a:r>
              <a:rPr lang="it-IT" sz="1400" dirty="0">
                <a:solidFill>
                  <a:schemeClr val="accent1">
                    <a:lumMod val="50000"/>
                  </a:schemeClr>
                </a:solidFill>
              </a:rPr>
              <a:t>La Student Card ti permette di:</a:t>
            </a:r>
            <a:endParaRPr lang="it-IT" sz="1400" b="1" dirty="0">
              <a:solidFill>
                <a:schemeClr val="accent1">
                  <a:lumMod val="50000"/>
                </a:schemeClr>
              </a:solidFill>
            </a:endParaRPr>
          </a:p>
          <a:p>
            <a:pPr lvl="1">
              <a:lnSpc>
                <a:spcPct val="100000"/>
              </a:lnSpc>
              <a:buClr>
                <a:srgbClr val="2F528F"/>
              </a:buClr>
              <a:defRPr/>
            </a:pPr>
            <a:endParaRPr lang="it-IT" sz="1400" dirty="0">
              <a:solidFill>
                <a:schemeClr val="accent1">
                  <a:lumMod val="50000"/>
                </a:schemeClr>
              </a:solidFill>
            </a:endParaRPr>
          </a:p>
          <a:p>
            <a:pPr lvl="1">
              <a:lnSpc>
                <a:spcPct val="100000"/>
              </a:lnSpc>
              <a:buClr>
                <a:srgbClr val="2F528F"/>
              </a:buClr>
              <a:defRPr/>
            </a:pPr>
            <a:r>
              <a:rPr lang="it-IT" sz="1400" dirty="0">
                <a:solidFill>
                  <a:schemeClr val="accent1">
                    <a:lumMod val="50000"/>
                  </a:schemeClr>
                </a:solidFill>
              </a:rPr>
              <a:t>Accedere ai </a:t>
            </a:r>
            <a:r>
              <a:rPr lang="it-IT" sz="1400" b="1" dirty="0">
                <a:solidFill>
                  <a:schemeClr val="accent1">
                    <a:lumMod val="50000"/>
                  </a:schemeClr>
                </a:solidFill>
              </a:rPr>
              <a:t>servizi</a:t>
            </a:r>
            <a:r>
              <a:rPr lang="it-IT" sz="1400" dirty="0">
                <a:solidFill>
                  <a:schemeClr val="accent1">
                    <a:lumMod val="50000"/>
                  </a:schemeClr>
                </a:solidFill>
              </a:rPr>
              <a:t> dell’Ateneo </a:t>
            </a:r>
          </a:p>
          <a:p>
            <a:pPr lvl="1">
              <a:lnSpc>
                <a:spcPct val="100000"/>
              </a:lnSpc>
              <a:buClr>
                <a:srgbClr val="2F528F"/>
              </a:buClr>
              <a:defRPr/>
            </a:pPr>
            <a:r>
              <a:rPr lang="it-IT" sz="1400" dirty="0">
                <a:solidFill>
                  <a:schemeClr val="accent1">
                    <a:lumMod val="50000"/>
                  </a:schemeClr>
                </a:solidFill>
              </a:rPr>
              <a:t>(biblioteche ed altro)</a:t>
            </a: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Beneficiare di </a:t>
            </a:r>
            <a:r>
              <a:rPr lang="it-IT" sz="1400" b="1" dirty="0">
                <a:solidFill>
                  <a:schemeClr val="accent1">
                    <a:lumMod val="50000"/>
                  </a:schemeClr>
                </a:solidFill>
              </a:rPr>
              <a:t>agevolazioni e sconti </a:t>
            </a:r>
            <a:r>
              <a:rPr lang="it-IT" sz="1400" dirty="0">
                <a:solidFill>
                  <a:schemeClr val="accent1">
                    <a:lumMod val="50000"/>
                  </a:schemeClr>
                </a:solidFill>
              </a:rPr>
              <a:t>presso gli esercizi convenzionati</a:t>
            </a: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Usufruire dei </a:t>
            </a:r>
            <a:r>
              <a:rPr lang="it-IT" sz="1400" b="1" dirty="0">
                <a:solidFill>
                  <a:schemeClr val="accent1">
                    <a:lumMod val="50000"/>
                  </a:schemeClr>
                </a:solidFill>
              </a:rPr>
              <a:t>vantaggi economici </a:t>
            </a:r>
            <a:r>
              <a:rPr lang="it-IT" sz="1400" dirty="0">
                <a:solidFill>
                  <a:schemeClr val="accent1">
                    <a:lumMod val="50000"/>
                  </a:schemeClr>
                </a:solidFill>
              </a:rPr>
              <a:t>riservati a studentesse e studenti universitari da enti e organizzazioni esterni (es. trasporto pubblico, musei, cinema)</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89" y="3380907"/>
            <a:ext cx="402647" cy="39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89" y="2815998"/>
            <a:ext cx="432000" cy="39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1991" y="3170692"/>
            <a:ext cx="413619" cy="40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648" y="2670063"/>
            <a:ext cx="454303"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415" y="3804843"/>
            <a:ext cx="413619" cy="39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9444" y="4484088"/>
            <a:ext cx="413619" cy="29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Connettore 1 10"/>
          <p:cNvCxnSpPr/>
          <p:nvPr/>
        </p:nvCxnSpPr>
        <p:spPr>
          <a:xfrm>
            <a:off x="4444278" y="2174109"/>
            <a:ext cx="7951" cy="3024000"/>
          </a:xfrm>
          <a:prstGeom prst="line">
            <a:avLst/>
          </a:prstGeom>
          <a:ln>
            <a:solidFill>
              <a:srgbClr val="203864"/>
            </a:solidFill>
            <a:prstDash val="dashDot"/>
          </a:ln>
        </p:spPr>
        <p:style>
          <a:lnRef idx="1">
            <a:schemeClr val="accent1"/>
          </a:lnRef>
          <a:fillRef idx="0">
            <a:schemeClr val="accent1"/>
          </a:fillRef>
          <a:effectRef idx="0">
            <a:schemeClr val="accent1"/>
          </a:effectRef>
          <a:fontRef idx="minor">
            <a:schemeClr val="tx1"/>
          </a:fontRef>
        </p:style>
      </p:cxnSp>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989" y="4089786"/>
            <a:ext cx="432000" cy="44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943788" y="6325536"/>
            <a:ext cx="46675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dirty="0">
              <a:solidFill>
                <a:schemeClr val="bg1"/>
              </a:solidFill>
            </a:endParaRPr>
          </a:p>
        </p:txBody>
      </p:sp>
      <p:sp>
        <p:nvSpPr>
          <p:cNvPr id="7" name="Rettangolo 6">
            <a:extLst>
              <a:ext uri="{FF2B5EF4-FFF2-40B4-BE49-F238E27FC236}">
                <a16:creationId xmlns:a16="http://schemas.microsoft.com/office/drawing/2014/main" id="{DC36CC9C-48D9-198E-5F1B-164AEECFF775}"/>
              </a:ext>
            </a:extLst>
          </p:cNvPr>
          <p:cNvSpPr/>
          <p:nvPr/>
        </p:nvSpPr>
        <p:spPr>
          <a:xfrm>
            <a:off x="330151" y="1041274"/>
            <a:ext cx="5229992" cy="1045109"/>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Segnaposto contenuto 2"/>
          <p:cNvSpPr>
            <a:spLocks noGrp="1"/>
          </p:cNvSpPr>
          <p:nvPr>
            <p:ph idx="1"/>
          </p:nvPr>
        </p:nvSpPr>
        <p:spPr>
          <a:xfrm>
            <a:off x="380541" y="1138469"/>
            <a:ext cx="5179602" cy="886956"/>
          </a:xfrm>
        </p:spPr>
        <p:txBody>
          <a:bodyPr rtlCol="0">
            <a:noAutofit/>
          </a:bodyPr>
          <a:lstStyle/>
          <a:p>
            <a:pPr marL="0" indent="0" eaLnBrk="1" fontAlgn="auto" hangingPunct="1">
              <a:spcAft>
                <a:spcPts val="0"/>
              </a:spcAft>
              <a:buNone/>
              <a:defRPr/>
            </a:pPr>
            <a:r>
              <a:rPr lang="it-IT" sz="1800" b="1" dirty="0">
                <a:solidFill>
                  <a:schemeClr val="bg1"/>
                </a:solidFill>
              </a:rPr>
              <a:t>La Student Card è la Carta Multiservizi, nata dalla collaborazione con Crédit Agricole Italia, dedicata a studentesse e studenti dell’Università di Parma</a:t>
            </a:r>
          </a:p>
        </p:txBody>
      </p:sp>
      <p:pic>
        <p:nvPicPr>
          <p:cNvPr id="15" name="Immagine 14" descr="Immagine che contiene testo, Carattere, schermata, Blu elettrico&#10;&#10;Descrizione generata automaticamente">
            <a:extLst>
              <a:ext uri="{FF2B5EF4-FFF2-40B4-BE49-F238E27FC236}">
                <a16:creationId xmlns:a16="http://schemas.microsoft.com/office/drawing/2014/main" id="{5B0EFCD4-8B67-9843-BB66-BBC68A1CD3F9}"/>
              </a:ext>
            </a:extLst>
          </p:cNvPr>
          <p:cNvPicPr>
            <a:picLocks noChangeAspect="1"/>
          </p:cNvPicPr>
          <p:nvPr/>
        </p:nvPicPr>
        <p:blipFill>
          <a:blip r:embed="rId12"/>
          <a:stretch>
            <a:fillRect/>
          </a:stretch>
        </p:blipFill>
        <p:spPr>
          <a:xfrm>
            <a:off x="6506422" y="595468"/>
            <a:ext cx="2209800" cy="1371600"/>
          </a:xfrm>
          <a:prstGeom prst="rect">
            <a:avLst/>
          </a:prstGeom>
        </p:spPr>
      </p:pic>
    </p:spTree>
    <p:extLst>
      <p:ext uri="{BB962C8B-B14F-4D97-AF65-F5344CB8AC3E}">
        <p14:creationId xmlns:p14="http://schemas.microsoft.com/office/powerpoint/2010/main" val="37793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2" name="CasellaDiTesto 1"/>
          <p:cNvSpPr txBox="1"/>
          <p:nvPr/>
        </p:nvSpPr>
        <p:spPr>
          <a:xfrm>
            <a:off x="90036" y="93008"/>
            <a:ext cx="9070109" cy="14773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3600" b="1" dirty="0">
                <a:solidFill>
                  <a:srgbClr val="091B4C"/>
                </a:solidFill>
              </a:rPr>
              <a:t>STUDENTESSE E STUDENTI NEGLI ORGANI</a:t>
            </a:r>
            <a:br>
              <a:rPr lang="it-IT" sz="3600" b="1" dirty="0">
                <a:solidFill>
                  <a:srgbClr val="091B4C"/>
                </a:solidFill>
              </a:rPr>
            </a:br>
            <a:r>
              <a:rPr lang="it-IT" sz="3600" b="1" dirty="0">
                <a:solidFill>
                  <a:srgbClr val="091B4C"/>
                </a:solidFill>
              </a:rPr>
              <a:t>COLLEGIALI</a:t>
            </a:r>
          </a:p>
          <a:p>
            <a:r>
              <a:rPr lang="it-IT" b="1" dirty="0">
                <a:solidFill>
                  <a:srgbClr val="091B4C"/>
                </a:solidFill>
              </a:rPr>
              <a:t>Elezioni ogni 2 anni</a:t>
            </a:r>
          </a:p>
        </p:txBody>
      </p:sp>
      <p:sp>
        <p:nvSpPr>
          <p:cNvPr id="14" name="Rettangolo 13"/>
          <p:cNvSpPr/>
          <p:nvPr/>
        </p:nvSpPr>
        <p:spPr>
          <a:xfrm>
            <a:off x="4160821" y="1068195"/>
            <a:ext cx="2089891" cy="70059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CONSIGLIO DI AMMINISTRAZIONE</a:t>
            </a:r>
          </a:p>
        </p:txBody>
      </p:sp>
      <p:sp>
        <p:nvSpPr>
          <p:cNvPr id="15" name="Rettangolo 14"/>
          <p:cNvSpPr/>
          <p:nvPr/>
        </p:nvSpPr>
        <p:spPr>
          <a:xfrm>
            <a:off x="6315601" y="1084382"/>
            <a:ext cx="2105036" cy="684403"/>
          </a:xfrm>
          <a:prstGeom prst="rect">
            <a:avLst/>
          </a:prstGeom>
          <a:solidFill>
            <a:schemeClr val="accent4">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SENATO ACCADEMICO</a:t>
            </a:r>
          </a:p>
        </p:txBody>
      </p:sp>
      <p:sp>
        <p:nvSpPr>
          <p:cNvPr id="16" name="Rettangolo 15"/>
          <p:cNvSpPr/>
          <p:nvPr/>
        </p:nvSpPr>
        <p:spPr>
          <a:xfrm>
            <a:off x="4165312" y="1838714"/>
            <a:ext cx="2085400" cy="611409"/>
          </a:xfrm>
          <a:prstGeom prst="rect">
            <a:avLst/>
          </a:prstGeom>
          <a:solidFill>
            <a:schemeClr val="accent3">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NUCLEO DI VALUTAZIONE</a:t>
            </a:r>
          </a:p>
        </p:txBody>
      </p:sp>
      <p:sp>
        <p:nvSpPr>
          <p:cNvPr id="17" name="Rettangolo 16"/>
          <p:cNvSpPr/>
          <p:nvPr/>
        </p:nvSpPr>
        <p:spPr>
          <a:xfrm>
            <a:off x="4160821" y="3360817"/>
            <a:ext cx="2154780" cy="734666"/>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600" dirty="0">
                <a:solidFill>
                  <a:schemeClr val="accent1">
                    <a:lumMod val="50000"/>
                  </a:schemeClr>
                </a:solidFill>
              </a:rPr>
              <a:t>COMMISSIONI PARITETICHE studenti/docenti</a:t>
            </a:r>
          </a:p>
        </p:txBody>
      </p:sp>
      <p:sp>
        <p:nvSpPr>
          <p:cNvPr id="18" name="Rettangolo 17"/>
          <p:cNvSpPr/>
          <p:nvPr/>
        </p:nvSpPr>
        <p:spPr>
          <a:xfrm>
            <a:off x="6391390" y="3357563"/>
            <a:ext cx="2029247" cy="737920"/>
          </a:xfrm>
          <a:prstGeom prst="rect">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COMITATO PER LO SPORT</a:t>
            </a:r>
          </a:p>
        </p:txBody>
      </p:sp>
      <p:sp>
        <p:nvSpPr>
          <p:cNvPr id="19" name="Rettangolo 18"/>
          <p:cNvSpPr/>
          <p:nvPr/>
        </p:nvSpPr>
        <p:spPr>
          <a:xfrm>
            <a:off x="6362589" y="1838714"/>
            <a:ext cx="2104529" cy="649642"/>
          </a:xfrm>
          <a:prstGeom prst="rect">
            <a:avLst/>
          </a:prstGeom>
          <a:solidFill>
            <a:srgbClr val="F0654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PRESIDIO PER LA QUALITÀ</a:t>
            </a:r>
          </a:p>
        </p:txBody>
      </p:sp>
      <p:sp>
        <p:nvSpPr>
          <p:cNvPr id="20" name="Rettangolo 19"/>
          <p:cNvSpPr/>
          <p:nvPr/>
        </p:nvSpPr>
        <p:spPr>
          <a:xfrm>
            <a:off x="4165312" y="2550596"/>
            <a:ext cx="2150289" cy="679866"/>
          </a:xfrm>
          <a:prstGeom prst="rect">
            <a:avLst/>
          </a:prstGeom>
          <a:solidFill>
            <a:srgbClr val="C63E5B"/>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 DI DIPARTIMENTO</a:t>
            </a:r>
          </a:p>
        </p:txBody>
      </p:sp>
      <p:sp>
        <p:nvSpPr>
          <p:cNvPr id="21" name="Rettangolo 20"/>
          <p:cNvSpPr/>
          <p:nvPr/>
        </p:nvSpPr>
        <p:spPr>
          <a:xfrm>
            <a:off x="6376229" y="2550596"/>
            <a:ext cx="2090889" cy="679865"/>
          </a:xfrm>
          <a:prstGeom prst="rect">
            <a:avLst/>
          </a:prstGeom>
          <a:solidFill>
            <a:srgbClr val="B582E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 DI CORSO DI STUDIO</a:t>
            </a:r>
          </a:p>
        </p:txBody>
      </p:sp>
      <p:sp>
        <p:nvSpPr>
          <p:cNvPr id="22" name="Rettangolo 21"/>
          <p:cNvSpPr/>
          <p:nvPr/>
        </p:nvSpPr>
        <p:spPr>
          <a:xfrm>
            <a:off x="4918410" y="4330977"/>
            <a:ext cx="2446986" cy="940485"/>
          </a:xfrm>
          <a:prstGeom prst="rect">
            <a:avLst/>
          </a:prstGeom>
          <a:solidFill>
            <a:srgbClr val="5AC4C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000" dirty="0">
                <a:solidFill>
                  <a:schemeClr val="accent1">
                    <a:lumMod val="50000"/>
                  </a:schemeClr>
                </a:solidFill>
              </a:rPr>
              <a:t>CONSIGLIO DEGLI STUDENTI</a:t>
            </a:r>
          </a:p>
        </p:txBody>
      </p:sp>
      <p:sp>
        <p:nvSpPr>
          <p:cNvPr id="3" name="CasellaDiTesto 2"/>
          <p:cNvSpPr txBox="1"/>
          <p:nvPr/>
        </p:nvSpPr>
        <p:spPr>
          <a:xfrm>
            <a:off x="339970" y="2068266"/>
            <a:ext cx="3118338" cy="923330"/>
          </a:xfrm>
          <a:prstGeom prst="rect">
            <a:avLst/>
          </a:prstGeom>
          <a:noFill/>
        </p:spPr>
        <p:txBody>
          <a:bodyPr wrap="square" rtlCol="0">
            <a:spAutoFit/>
          </a:bodyPr>
          <a:lstStyle/>
          <a:p>
            <a:r>
              <a:rPr lang="it-IT" b="1" dirty="0">
                <a:solidFill>
                  <a:schemeClr val="accent1">
                    <a:lumMod val="50000"/>
                  </a:schemeClr>
                </a:solidFill>
              </a:rPr>
              <a:t>ORGANI IN CUI SONO PRESENTI RAPPRESENTANTI DI STUDENTESSE E STUDENTI</a:t>
            </a:r>
          </a:p>
        </p:txBody>
      </p:sp>
      <p:sp>
        <p:nvSpPr>
          <p:cNvPr id="23" name="CasellaDiTesto 22"/>
          <p:cNvSpPr txBox="1"/>
          <p:nvPr/>
        </p:nvSpPr>
        <p:spPr>
          <a:xfrm>
            <a:off x="455360" y="4330977"/>
            <a:ext cx="3118338" cy="1200329"/>
          </a:xfrm>
          <a:prstGeom prst="rect">
            <a:avLst/>
          </a:prstGeom>
          <a:noFill/>
        </p:spPr>
        <p:txBody>
          <a:bodyPr wrap="square" rtlCol="0">
            <a:spAutoFit/>
          </a:bodyPr>
          <a:lstStyle/>
          <a:p>
            <a:r>
              <a:rPr lang="it-IT" b="1" dirty="0">
                <a:solidFill>
                  <a:schemeClr val="accent1">
                    <a:lumMod val="50000"/>
                  </a:schemeClr>
                </a:solidFill>
              </a:rPr>
              <a:t>ORGANO IN CUI SONO PRESENTI  </a:t>
            </a:r>
            <a:r>
              <a:rPr lang="it-IT" b="1" u="sng" dirty="0">
                <a:solidFill>
                  <a:schemeClr val="accent1">
                    <a:lumMod val="50000"/>
                  </a:schemeClr>
                </a:solidFill>
              </a:rPr>
              <a:t>SOLO</a:t>
            </a:r>
            <a:r>
              <a:rPr lang="it-IT" b="1" dirty="0">
                <a:solidFill>
                  <a:schemeClr val="accent1">
                    <a:lumMod val="50000"/>
                  </a:schemeClr>
                </a:solidFill>
              </a:rPr>
              <a:t> RAPPRESENTANTI DI STUDENTESSE E STUDENTI</a:t>
            </a:r>
          </a:p>
        </p:txBody>
      </p:sp>
      <p:sp>
        <p:nvSpPr>
          <p:cNvPr id="7" name="Gallone 6"/>
          <p:cNvSpPr/>
          <p:nvPr/>
        </p:nvSpPr>
        <p:spPr>
          <a:xfrm>
            <a:off x="3603563" y="2341821"/>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4" name="Gallone 23"/>
          <p:cNvSpPr/>
          <p:nvPr/>
        </p:nvSpPr>
        <p:spPr>
          <a:xfrm>
            <a:off x="3573698"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5" name="Gallone 24"/>
          <p:cNvSpPr/>
          <p:nvPr/>
        </p:nvSpPr>
        <p:spPr>
          <a:xfrm>
            <a:off x="3940021"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6" name="Gallone 25"/>
          <p:cNvSpPr/>
          <p:nvPr/>
        </p:nvSpPr>
        <p:spPr>
          <a:xfrm>
            <a:off x="4282556"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8" name="Rettangolo 7"/>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4" name="CasellaDiTesto 3"/>
          <p:cNvSpPr txBox="1"/>
          <p:nvPr/>
        </p:nvSpPr>
        <p:spPr>
          <a:xfrm>
            <a:off x="806257" y="5739616"/>
            <a:ext cx="7677615" cy="369332"/>
          </a:xfrm>
          <a:prstGeom prst="rect">
            <a:avLst/>
          </a:prstGeom>
          <a:noFill/>
        </p:spPr>
        <p:txBody>
          <a:bodyPr wrap="none" rtlCol="0">
            <a:spAutoFit/>
          </a:bodyPr>
          <a:lstStyle/>
          <a:p>
            <a:r>
              <a:rPr lang="it-IT" b="1" dirty="0">
                <a:solidFill>
                  <a:schemeClr val="accent5">
                    <a:lumMod val="50000"/>
                  </a:schemeClr>
                </a:solidFill>
              </a:rPr>
              <a:t>Ti consigliamo di informarti su chi sono i tuoi rappresentanti nei diversi organi!</a:t>
            </a:r>
          </a:p>
        </p:txBody>
      </p:sp>
    </p:spTree>
    <p:extLst>
      <p:ext uri="{BB962C8B-B14F-4D97-AF65-F5344CB8AC3E}">
        <p14:creationId xmlns:p14="http://schemas.microsoft.com/office/powerpoint/2010/main" val="1125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195723" y="77894"/>
            <a:ext cx="8775544"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dirty="0">
                <a:solidFill>
                  <a:srgbClr val="091B4C"/>
                </a:solidFill>
              </a:rPr>
              <a:t>LA QUALITÀ DELL’ATENEO È NELLE TUE MANI </a:t>
            </a:r>
          </a:p>
        </p:txBody>
      </p:sp>
      <p:sp>
        <p:nvSpPr>
          <p:cNvPr id="8" name="Rettangolo 7"/>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10" name="Immagine 9">
            <a:extLst>
              <a:ext uri="{FF2B5EF4-FFF2-40B4-BE49-F238E27FC236}">
                <a16:creationId xmlns:a16="http://schemas.microsoft.com/office/drawing/2014/main" id="{D60AC675-C016-8353-B16A-A27A6E889A20}"/>
              </a:ext>
            </a:extLst>
          </p:cNvPr>
          <p:cNvPicPr>
            <a:picLocks noChangeAspect="1"/>
          </p:cNvPicPr>
          <p:nvPr/>
        </p:nvPicPr>
        <p:blipFill>
          <a:blip r:embed="rId4"/>
          <a:stretch>
            <a:fillRect/>
          </a:stretch>
        </p:blipFill>
        <p:spPr>
          <a:xfrm>
            <a:off x="233823" y="1086697"/>
            <a:ext cx="5223080" cy="4932091"/>
          </a:xfrm>
          <a:prstGeom prst="rect">
            <a:avLst/>
          </a:prstGeom>
        </p:spPr>
      </p:pic>
      <p:sp>
        <p:nvSpPr>
          <p:cNvPr id="7" name="CasellaDiTesto 6"/>
          <p:cNvSpPr txBox="1"/>
          <p:nvPr/>
        </p:nvSpPr>
        <p:spPr>
          <a:xfrm>
            <a:off x="446673" y="1311837"/>
            <a:ext cx="4797380" cy="4524315"/>
          </a:xfrm>
          <a:prstGeom prst="rect">
            <a:avLst/>
          </a:prstGeom>
          <a:noFill/>
        </p:spPr>
        <p:txBody>
          <a:bodyPr wrap="square" rtlCol="0">
            <a:spAutoFit/>
          </a:bodyPr>
          <a:lstStyle/>
          <a:p>
            <a:r>
              <a:rPr lang="it-IT" sz="2400" dirty="0">
                <a:solidFill>
                  <a:schemeClr val="bg1"/>
                </a:solidFill>
              </a:rPr>
              <a:t>Il </a:t>
            </a:r>
            <a:r>
              <a:rPr lang="it-IT" sz="2400" b="1" dirty="0">
                <a:solidFill>
                  <a:schemeClr val="bg1"/>
                </a:solidFill>
              </a:rPr>
              <a:t>Questionario sull’opinione </a:t>
            </a:r>
          </a:p>
          <a:p>
            <a:r>
              <a:rPr lang="it-IT" sz="2400" b="1" dirty="0">
                <a:solidFill>
                  <a:schemeClr val="bg1"/>
                </a:solidFill>
              </a:rPr>
              <a:t>di studentesse e studenti </a:t>
            </a:r>
            <a:r>
              <a:rPr lang="it-IT" sz="2400" dirty="0">
                <a:solidFill>
                  <a:schemeClr val="bg1"/>
                </a:solidFill>
              </a:rPr>
              <a:t>è uno strumento </a:t>
            </a:r>
            <a:r>
              <a:rPr lang="it-IT" sz="2400" b="1" dirty="0">
                <a:solidFill>
                  <a:schemeClr val="bg1"/>
                </a:solidFill>
              </a:rPr>
              <a:t>essenziale</a:t>
            </a:r>
            <a:r>
              <a:rPr lang="it-IT" sz="2400" dirty="0">
                <a:solidFill>
                  <a:schemeClr val="bg1"/>
                </a:solidFill>
              </a:rPr>
              <a:t> per migliorare la </a:t>
            </a:r>
            <a:r>
              <a:rPr lang="it-IT" sz="2400" b="1" dirty="0">
                <a:solidFill>
                  <a:schemeClr val="bg1"/>
                </a:solidFill>
              </a:rPr>
              <a:t>qualità</a:t>
            </a:r>
            <a:r>
              <a:rPr lang="it-IT" sz="2400" dirty="0">
                <a:solidFill>
                  <a:schemeClr val="bg1"/>
                </a:solidFill>
              </a:rPr>
              <a:t> della didattica UNIPR</a:t>
            </a:r>
          </a:p>
          <a:p>
            <a:endParaRPr lang="it-IT" sz="2400" dirty="0">
              <a:solidFill>
                <a:schemeClr val="bg1"/>
              </a:solidFill>
            </a:endParaRPr>
          </a:p>
          <a:p>
            <a:r>
              <a:rPr lang="it-IT" sz="2400" dirty="0">
                <a:solidFill>
                  <a:schemeClr val="bg1"/>
                </a:solidFill>
              </a:rPr>
              <a:t>Compilandolo, esprimi </a:t>
            </a:r>
            <a:r>
              <a:rPr lang="it-IT" sz="2400" b="1" dirty="0">
                <a:solidFill>
                  <a:schemeClr val="bg1"/>
                </a:solidFill>
              </a:rPr>
              <a:t>la tua opinione</a:t>
            </a:r>
            <a:r>
              <a:rPr lang="it-IT" sz="2400" dirty="0">
                <a:solidFill>
                  <a:schemeClr val="bg1"/>
                </a:solidFill>
              </a:rPr>
              <a:t> sulle lezioni che hai frequentato</a:t>
            </a:r>
          </a:p>
          <a:p>
            <a:endParaRPr lang="it-IT" sz="2400" dirty="0">
              <a:solidFill>
                <a:schemeClr val="bg1"/>
              </a:solidFill>
            </a:endParaRPr>
          </a:p>
          <a:p>
            <a:r>
              <a:rPr lang="it-IT" sz="2400" dirty="0">
                <a:solidFill>
                  <a:schemeClr val="bg1"/>
                </a:solidFill>
              </a:rPr>
              <a:t>È </a:t>
            </a:r>
            <a:r>
              <a:rPr lang="it-IT" sz="2400" b="1" dirty="0">
                <a:solidFill>
                  <a:schemeClr val="bg1"/>
                </a:solidFill>
              </a:rPr>
              <a:t>obbligatorio compilare il questionario </a:t>
            </a:r>
            <a:r>
              <a:rPr lang="it-IT" sz="2400" dirty="0">
                <a:solidFill>
                  <a:schemeClr val="bg1"/>
                </a:solidFill>
              </a:rPr>
              <a:t>per iscriversi al relativo esame</a:t>
            </a:r>
          </a:p>
        </p:txBody>
      </p:sp>
      <p:pic>
        <p:nvPicPr>
          <p:cNvPr id="12" name="Immagine 11" descr="Immagine che contiene logo, Carattere, Elementi grafici, testo&#10;&#10;Descrizione generata automaticamente">
            <a:extLst>
              <a:ext uri="{FF2B5EF4-FFF2-40B4-BE49-F238E27FC236}">
                <a16:creationId xmlns:a16="http://schemas.microsoft.com/office/drawing/2014/main" id="{B5E11EEA-2106-E7F3-FFC5-1064FE6DAF00}"/>
              </a:ext>
            </a:extLst>
          </p:cNvPr>
          <p:cNvPicPr>
            <a:picLocks noChangeAspect="1"/>
          </p:cNvPicPr>
          <p:nvPr/>
        </p:nvPicPr>
        <p:blipFill rotWithShape="1">
          <a:blip r:embed="rId5"/>
          <a:srcRect l="27266" t="22739" r="34436" b="24390"/>
          <a:stretch/>
        </p:blipFill>
        <p:spPr>
          <a:xfrm>
            <a:off x="5597902" y="1526073"/>
            <a:ext cx="3276222" cy="3392130"/>
          </a:xfrm>
          <a:prstGeom prst="rect">
            <a:avLst/>
          </a:prstGeom>
        </p:spPr>
      </p:pic>
    </p:spTree>
    <p:extLst>
      <p:ext uri="{BB962C8B-B14F-4D97-AF65-F5344CB8AC3E}">
        <p14:creationId xmlns:p14="http://schemas.microsoft.com/office/powerpoint/2010/main" val="12088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1000"/>
                                        <p:tgtEl>
                                          <p:spTgt spid="7">
                                            <p:txEl>
                                              <p:pRg st="5" end="5"/>
                                            </p:txEl>
                                          </p:spTgt>
                                        </p:tgtEl>
                                      </p:cBhvr>
                                    </p:animEffect>
                                    <p:anim calcmode="lin" valueType="num">
                                      <p:cBhvr>
                                        <p:cTn id="2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A92259AC-35FC-E99B-DB80-24600DACB058}"/>
              </a:ext>
            </a:extLst>
          </p:cNvPr>
          <p:cNvGrpSpPr/>
          <p:nvPr/>
        </p:nvGrpSpPr>
        <p:grpSpPr>
          <a:xfrm>
            <a:off x="0" y="6150708"/>
            <a:ext cx="9144000" cy="765907"/>
            <a:chOff x="0" y="6150708"/>
            <a:chExt cx="9144000" cy="765907"/>
          </a:xfrm>
        </p:grpSpPr>
        <p:sp>
          <p:nvSpPr>
            <p:cNvPr id="3" name="Rettangolo 2">
              <a:extLst>
                <a:ext uri="{FF2B5EF4-FFF2-40B4-BE49-F238E27FC236}">
                  <a16:creationId xmlns:a16="http://schemas.microsoft.com/office/drawing/2014/main" id="{ECA69F96-DF64-534F-5CFB-D706C9F2B11B}"/>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064AB23-FA30-DBE7-C69D-7CC9A5374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5" name="Rettangolo 4">
            <a:extLst>
              <a:ext uri="{FF2B5EF4-FFF2-40B4-BE49-F238E27FC236}">
                <a16:creationId xmlns:a16="http://schemas.microsoft.com/office/drawing/2014/main" id="{60B1C46D-D172-FB39-B8D3-89A0128A8143}"/>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6" name="CasellaDiTesto 5">
            <a:extLst>
              <a:ext uri="{FF2B5EF4-FFF2-40B4-BE49-F238E27FC236}">
                <a16:creationId xmlns:a16="http://schemas.microsoft.com/office/drawing/2014/main" id="{93F0F96E-D714-0FA5-1C7D-7A6BE4B5111A}"/>
              </a:ext>
            </a:extLst>
          </p:cNvPr>
          <p:cNvSpPr txBox="1">
            <a:spLocks noChangeArrowheads="1"/>
          </p:cNvSpPr>
          <p:nvPr/>
        </p:nvSpPr>
        <p:spPr bwMode="auto">
          <a:xfrm>
            <a:off x="2365248" y="0"/>
            <a:ext cx="4367239" cy="400110"/>
          </a:xfrm>
          <a:prstGeom prst="rect">
            <a:avLst/>
          </a:prstGeom>
          <a:noFill/>
        </p:spPr>
        <p:txBody>
          <a:bodyPr wrap="square" rtlCol="0">
            <a:spAutoFit/>
          </a:bodyPr>
          <a:lstStyle>
            <a:defPPr>
              <a:defRPr lang="it-IT"/>
            </a:defPPr>
            <a:lvl1pPr algn="just">
              <a:defRPr sz="1600" b="1">
                <a:solidFill>
                  <a:srgbClr val="C00000"/>
                </a:solidFill>
                <a:latin typeface="Calibri" panose="020F0502020204030204" pitchFamily="34" charset="0"/>
              </a:defRPr>
            </a:lvl1pPr>
          </a:lstStyle>
          <a:p>
            <a:r>
              <a:rPr lang="it-IT" altLang="it-IT" sz="2000" dirty="0">
                <a:solidFill>
                  <a:srgbClr val="FF0000"/>
                </a:solidFill>
                <a:latin typeface="Lato" panose="020F0502020204030203" pitchFamily="34" charset="0"/>
                <a:ea typeface="Lato" panose="020F0502020204030203" pitchFamily="34" charset="0"/>
                <a:cs typeface="Lato" panose="020F0502020204030203" pitchFamily="34" charset="0"/>
              </a:rPr>
              <a:t>SCHEDA OPINIONE STUDENTE</a:t>
            </a:r>
          </a:p>
        </p:txBody>
      </p:sp>
      <p:sp>
        <p:nvSpPr>
          <p:cNvPr id="7" name="CasellaDiTesto 6">
            <a:extLst>
              <a:ext uri="{FF2B5EF4-FFF2-40B4-BE49-F238E27FC236}">
                <a16:creationId xmlns:a16="http://schemas.microsoft.com/office/drawing/2014/main" id="{7ABF9D6D-6BA7-C5E2-5046-351F80C23005}"/>
              </a:ext>
            </a:extLst>
          </p:cNvPr>
          <p:cNvSpPr txBox="1"/>
          <p:nvPr/>
        </p:nvSpPr>
        <p:spPr>
          <a:xfrm>
            <a:off x="293663" y="402908"/>
            <a:ext cx="8377607" cy="5509200"/>
          </a:xfrm>
          <a:prstGeom prst="rect">
            <a:avLst/>
          </a:prstGeom>
          <a:noFill/>
        </p:spPr>
        <p:txBody>
          <a:bodyPr wrap="square">
            <a:spAutoFit/>
          </a:bodyPr>
          <a:lstStyle/>
          <a:p>
            <a:pPr algn="just">
              <a:defRPr/>
            </a:pPr>
            <a:r>
              <a:rPr lang="it-IT"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INSEGNAMENTO</a:t>
            </a:r>
          </a:p>
          <a:p>
            <a:pPr marL="265113" indent="-265113" algn="just">
              <a:defRPr/>
            </a:pPr>
            <a:r>
              <a:rPr lang="it-IT"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	</a:t>
            </a:r>
            <a:r>
              <a:rPr lang="it-IT"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Le conoscenze preliminari possedute sono risultate sufficienti per  la comprensione degli argomenti previsti nel programma?</a:t>
            </a:r>
          </a:p>
          <a:p>
            <a:pPr algn="just" defTabSz="265113">
              <a:defRPr/>
            </a:pPr>
            <a:r>
              <a:rPr lang="it-IT"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2.	</a:t>
            </a:r>
            <a:r>
              <a:rPr lang="it-IT"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Il carico di studio dell’insegnamento è proporzionato ai crediti assegnati?</a:t>
            </a:r>
          </a:p>
          <a:p>
            <a:pPr algn="just" defTabSz="265113">
              <a:defRPr/>
            </a:pPr>
            <a:r>
              <a:rPr lang="it-IT"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3.	</a:t>
            </a:r>
            <a:r>
              <a:rPr lang="it-IT"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Il materiale didattico disponibile è adeguato per lo studio della materia?</a:t>
            </a:r>
          </a:p>
          <a:p>
            <a:pPr algn="just" defTabSz="265113">
              <a:defRPr/>
            </a:pPr>
            <a:r>
              <a:rPr lang="it-IT"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4.	</a:t>
            </a:r>
            <a:r>
              <a:rPr lang="it-IT"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Le modalità d’esame sono state definite in modo chiaro?</a:t>
            </a:r>
          </a:p>
          <a:p>
            <a:pPr algn="just">
              <a:defRPr/>
            </a:pPr>
            <a:endParaRPr lang="it-IT" sz="1400" dirty="0">
              <a:solidFill>
                <a:schemeClr val="accent1">
                  <a:lumMod val="75000"/>
                </a:schemeClr>
              </a:solidFill>
              <a:latin typeface="Calibri" panose="020F0502020204030204" pitchFamily="34" charset="0"/>
              <a:cs typeface="Calibri" panose="020F0502020204030204" pitchFamily="34" charset="0"/>
            </a:endParaRPr>
          </a:p>
          <a:p>
            <a:pPr algn="just">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DOCENZA</a:t>
            </a:r>
          </a:p>
          <a:p>
            <a:pPr marL="265113" indent="-265113" algn="just">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5.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Gli orari di svolgimento lezioni, esercitazioni e altre eventuali attività didattiche sono rispettati?</a:t>
            </a:r>
          </a:p>
          <a:p>
            <a:pPr algn="just" defTabSz="265113">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6.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Il docente stimola/motiva l’interesse verso la disciplina?</a:t>
            </a:r>
          </a:p>
          <a:p>
            <a:pPr algn="just" defTabSz="265113">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7.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Il docente espone gli argomenti in modo chiaro?</a:t>
            </a:r>
          </a:p>
          <a:p>
            <a:pPr marL="265113" indent="-265113" algn="just">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8.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Le attività didattiche integrative (</a:t>
            </a: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ove previste</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 sono utili all’apprendimento della materia? </a:t>
            </a:r>
          </a:p>
          <a:p>
            <a:pPr marL="265113" indent="-265113" algn="just">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9.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L’insegnamento è stato svolto in maniera coerente con quanto dichiarato nel sito web del </a:t>
            </a:r>
            <a:r>
              <a:rPr lang="it-IT" dirty="0" err="1">
                <a:solidFill>
                  <a:srgbClr val="C00000"/>
                </a:solidFill>
                <a:latin typeface="Lato" panose="020F0502020204030203" pitchFamily="34" charset="0"/>
                <a:ea typeface="Lato" panose="020F0502020204030203" pitchFamily="34" charset="0"/>
                <a:cs typeface="Lato" panose="020F0502020204030203" pitchFamily="34" charset="0"/>
              </a:rPr>
              <a:t>CdS</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a:t>
            </a:r>
          </a:p>
          <a:p>
            <a:pPr algn="just" defTabSz="363538">
              <a:defRPr/>
            </a:pPr>
            <a:r>
              <a:rPr lang="it-IT" b="1" dirty="0">
                <a:solidFill>
                  <a:srgbClr val="C00000"/>
                </a:solidFill>
                <a:latin typeface="Lato" panose="020F0502020204030203" pitchFamily="34" charset="0"/>
                <a:ea typeface="Lato" panose="020F0502020204030203" pitchFamily="34" charset="0"/>
                <a:cs typeface="Lato" panose="020F0502020204030203" pitchFamily="34" charset="0"/>
              </a:rPr>
              <a:t>10.	</a:t>
            </a:r>
            <a:r>
              <a:rPr lang="it-IT" dirty="0">
                <a:solidFill>
                  <a:srgbClr val="C00000"/>
                </a:solidFill>
                <a:latin typeface="Lato" panose="020F0502020204030203" pitchFamily="34" charset="0"/>
                <a:ea typeface="Lato" panose="020F0502020204030203" pitchFamily="34" charset="0"/>
                <a:cs typeface="Lato" panose="020F0502020204030203" pitchFamily="34" charset="0"/>
              </a:rPr>
              <a:t>Il docente è reperibile per chiarimenti e spiegazioni?</a:t>
            </a:r>
          </a:p>
          <a:p>
            <a:pPr algn="just">
              <a:defRPr/>
            </a:pPr>
            <a:endParaRPr lang="it-IT" sz="1400" dirty="0">
              <a:solidFill>
                <a:srgbClr val="FF0000"/>
              </a:solidFill>
              <a:latin typeface="Calibri" panose="020F0502020204030204" pitchFamily="34" charset="0"/>
              <a:cs typeface="Calibri" panose="020F0502020204030204" pitchFamily="34" charset="0"/>
            </a:endParaRPr>
          </a:p>
          <a:p>
            <a:pPr algn="just">
              <a:defRPr/>
            </a:pPr>
            <a:r>
              <a:rPr lang="it-IT" b="1" dirty="0">
                <a:latin typeface="Lato" panose="020F0502020204030203" pitchFamily="34" charset="0"/>
                <a:ea typeface="Lato" panose="020F0502020204030203" pitchFamily="34" charset="0"/>
                <a:cs typeface="Lato" panose="020F0502020204030203" pitchFamily="34" charset="0"/>
              </a:rPr>
              <a:t>INTERESSE</a:t>
            </a:r>
            <a:endParaRPr lang="it-IT" dirty="0">
              <a:latin typeface="Lato" panose="020F0502020204030203" pitchFamily="34" charset="0"/>
              <a:ea typeface="Lato" panose="020F0502020204030203" pitchFamily="34" charset="0"/>
              <a:cs typeface="Lato" panose="020F0502020204030203" pitchFamily="34" charset="0"/>
            </a:endParaRPr>
          </a:p>
          <a:p>
            <a:pPr algn="just" defTabSz="363538">
              <a:defRPr/>
            </a:pPr>
            <a:r>
              <a:rPr lang="it-IT" b="1" dirty="0">
                <a:latin typeface="Calibri" panose="020F0502020204030204" pitchFamily="34" charset="0"/>
                <a:cs typeface="Calibri" panose="020F0502020204030204" pitchFamily="34" charset="0"/>
              </a:rPr>
              <a:t>11.	</a:t>
            </a:r>
            <a:r>
              <a:rPr lang="it-IT" cap="all" dirty="0">
                <a:latin typeface="Calibri" panose="020F0502020204030204" pitchFamily="34" charset="0"/>
                <a:cs typeface="Calibri" panose="020F0502020204030204" pitchFamily="34" charset="0"/>
              </a:rPr>
              <a:t>è</a:t>
            </a:r>
            <a:r>
              <a:rPr lang="it-IT" dirty="0">
                <a:latin typeface="Calibri" panose="020F0502020204030204" pitchFamily="34" charset="0"/>
                <a:cs typeface="Calibri" panose="020F0502020204030204" pitchFamily="34" charset="0"/>
              </a:rPr>
              <a:t> interessato agli argomenti trattati nell’insegnamento?</a:t>
            </a:r>
          </a:p>
        </p:txBody>
      </p:sp>
      <p:sp>
        <p:nvSpPr>
          <p:cNvPr id="9" name="Rectangle 7">
            <a:extLst>
              <a:ext uri="{FF2B5EF4-FFF2-40B4-BE49-F238E27FC236}">
                <a16:creationId xmlns:a16="http://schemas.microsoft.com/office/drawing/2014/main" id="{D29CF501-2496-963A-67D8-4863F7D714E6}"/>
              </a:ext>
            </a:extLst>
          </p:cNvPr>
          <p:cNvSpPr>
            <a:spLocks noChangeArrowheads="1"/>
          </p:cNvSpPr>
          <p:nvPr/>
        </p:nvSpPr>
        <p:spPr bwMode="auto">
          <a:xfrm>
            <a:off x="6033662" y="4536616"/>
            <a:ext cx="2993107" cy="147732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it-IT" altLang="it-IT" sz="2000" b="1" dirty="0">
                <a:latin typeface="Arial" panose="020B0604020202020204" pitchFamily="34" charset="0"/>
              </a:rPr>
              <a:t>Decisamente Si    (30) Più Sì che No        (20)</a:t>
            </a:r>
          </a:p>
          <a:p>
            <a:pPr>
              <a:spcBef>
                <a:spcPct val="50000"/>
              </a:spcBef>
              <a:buFontTx/>
              <a:buNone/>
            </a:pPr>
            <a:r>
              <a:rPr lang="it-IT" altLang="it-IT" sz="2000" b="1" dirty="0">
                <a:latin typeface="Arial" panose="020B0604020202020204" pitchFamily="34" charset="0"/>
              </a:rPr>
              <a:t>Più No che Si        (10)    Decisamente No   (0) </a:t>
            </a:r>
          </a:p>
        </p:txBody>
      </p:sp>
    </p:spTree>
    <p:extLst>
      <p:ext uri="{BB962C8B-B14F-4D97-AF65-F5344CB8AC3E}">
        <p14:creationId xmlns:p14="http://schemas.microsoft.com/office/powerpoint/2010/main" val="123600083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233823" y="353753"/>
            <a:ext cx="543341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600" b="1" dirty="0">
                <a:solidFill>
                  <a:schemeClr val="accent1">
                    <a:lumMod val="50000"/>
                  </a:schemeClr>
                </a:solidFill>
              </a:rPr>
              <a:t>IL CODICE ETICO DI ATENEO</a:t>
            </a:r>
          </a:p>
        </p:txBody>
      </p:sp>
      <p:sp>
        <p:nvSpPr>
          <p:cNvPr id="10" name="CasellaDiTesto 9"/>
          <p:cNvSpPr txBox="1"/>
          <p:nvPr/>
        </p:nvSpPr>
        <p:spPr>
          <a:xfrm>
            <a:off x="5169326" y="5467972"/>
            <a:ext cx="4501062" cy="369332"/>
          </a:xfrm>
          <a:prstGeom prst="rect">
            <a:avLst/>
          </a:prstGeom>
          <a:noFill/>
        </p:spPr>
        <p:txBody>
          <a:bodyPr wrap="square" rtlCol="0">
            <a:spAutoFit/>
          </a:bodyPr>
          <a:lstStyle/>
          <a:p>
            <a:pPr algn="ctr"/>
            <a:r>
              <a:rPr lang="it-IT" b="1" dirty="0">
                <a:solidFill>
                  <a:srgbClr val="091B4C"/>
                </a:solidFill>
                <a:latin typeface="Century Gothic" panose="020B0502020202020204" pitchFamily="34" charset="0"/>
              </a:rPr>
              <a:t>www.unipr.it/codice-etico</a:t>
            </a:r>
          </a:p>
        </p:txBody>
      </p:sp>
      <p:sp>
        <p:nvSpPr>
          <p:cNvPr id="11" name="Rettangolo 10"/>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pic>
        <p:nvPicPr>
          <p:cNvPr id="4" name="Immagine 3" descr="Immagine che contiene disegno, schizzo, Elementi grafici, logo&#10;&#10;Descrizione generata automaticamente">
            <a:extLst>
              <a:ext uri="{FF2B5EF4-FFF2-40B4-BE49-F238E27FC236}">
                <a16:creationId xmlns:a16="http://schemas.microsoft.com/office/drawing/2014/main" id="{97B3012B-2E85-0FF7-A282-8335AF0FDFEE}"/>
              </a:ext>
            </a:extLst>
          </p:cNvPr>
          <p:cNvPicPr>
            <a:picLocks noChangeAspect="1"/>
          </p:cNvPicPr>
          <p:nvPr/>
        </p:nvPicPr>
        <p:blipFill rotWithShape="1">
          <a:blip r:embed="rId4"/>
          <a:srcRect l="22965" t="12337" r="23327" b="21716"/>
          <a:stretch/>
        </p:blipFill>
        <p:spPr>
          <a:xfrm>
            <a:off x="5943252" y="1705290"/>
            <a:ext cx="2610466" cy="2403987"/>
          </a:xfrm>
          <a:prstGeom prst="rect">
            <a:avLst/>
          </a:prstGeom>
        </p:spPr>
      </p:pic>
      <p:sp>
        <p:nvSpPr>
          <p:cNvPr id="2" name="Rettangolo 1">
            <a:extLst>
              <a:ext uri="{FF2B5EF4-FFF2-40B4-BE49-F238E27FC236}">
                <a16:creationId xmlns:a16="http://schemas.microsoft.com/office/drawing/2014/main" id="{F2E564E2-1018-C22E-0CEF-952E7450FC94}"/>
              </a:ext>
            </a:extLst>
          </p:cNvPr>
          <p:cNvSpPr/>
          <p:nvPr/>
        </p:nvSpPr>
        <p:spPr>
          <a:xfrm>
            <a:off x="216940" y="1134930"/>
            <a:ext cx="5299940" cy="4768787"/>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405597" y="1389933"/>
            <a:ext cx="4763729" cy="4262705"/>
          </a:xfrm>
          <a:prstGeom prst="rect">
            <a:avLst/>
          </a:prstGeom>
          <a:noFill/>
        </p:spPr>
        <p:txBody>
          <a:bodyPr wrap="square" rtlCol="0">
            <a:spAutoFit/>
          </a:bodyPr>
          <a:lstStyle/>
          <a:p>
            <a:pPr>
              <a:spcBef>
                <a:spcPts val="1200"/>
              </a:spcBef>
            </a:pPr>
            <a:r>
              <a:rPr lang="it-IT" sz="2100" dirty="0">
                <a:solidFill>
                  <a:schemeClr val="bg1"/>
                </a:solidFill>
              </a:rPr>
              <a:t>Per la </a:t>
            </a:r>
            <a:r>
              <a:rPr lang="it-IT" sz="2100" b="1" dirty="0">
                <a:solidFill>
                  <a:schemeClr val="bg1"/>
                </a:solidFill>
              </a:rPr>
              <a:t>tutela della dignità </a:t>
            </a:r>
            <a:r>
              <a:rPr lang="it-IT" sz="2100" dirty="0">
                <a:solidFill>
                  <a:schemeClr val="bg1"/>
                </a:solidFill>
              </a:rPr>
              <a:t>delle lavoratrici e dei lavoratori, delle studentesse e degli studenti, il Codice stabilisce:</a:t>
            </a:r>
          </a:p>
          <a:p>
            <a:pPr marL="285750" indent="-285750">
              <a:spcBef>
                <a:spcPts val="1200"/>
              </a:spcBef>
              <a:buFont typeface="Wingdings" panose="05000000000000000000" pitchFamily="2" charset="2"/>
              <a:buChar char="v"/>
            </a:pPr>
            <a:r>
              <a:rPr lang="it-IT" sz="2100" dirty="0">
                <a:solidFill>
                  <a:schemeClr val="bg1"/>
                </a:solidFill>
              </a:rPr>
              <a:t>correttezza, lealtà e rispetto reciproco</a:t>
            </a:r>
          </a:p>
          <a:p>
            <a:pPr marL="285750" indent="-285750">
              <a:spcBef>
                <a:spcPts val="1200"/>
              </a:spcBef>
              <a:buFont typeface="Wingdings" panose="05000000000000000000" pitchFamily="2" charset="2"/>
              <a:buChar char="v"/>
            </a:pPr>
            <a:r>
              <a:rPr lang="it-IT" sz="2100" dirty="0">
                <a:solidFill>
                  <a:schemeClr val="bg1"/>
                </a:solidFill>
              </a:rPr>
              <a:t>utilizzo adeguato degli spazi universitari</a:t>
            </a:r>
          </a:p>
          <a:p>
            <a:pPr marL="285750" indent="-285750">
              <a:spcBef>
                <a:spcPts val="1200"/>
              </a:spcBef>
              <a:buFont typeface="Wingdings" panose="05000000000000000000" pitchFamily="2" charset="2"/>
              <a:buChar char="v"/>
            </a:pPr>
            <a:r>
              <a:rPr lang="it-IT" sz="2100" dirty="0">
                <a:solidFill>
                  <a:schemeClr val="bg1"/>
                </a:solidFill>
              </a:rPr>
              <a:t>astensione da comportamenti discriminatori, vessatori, molestie</a:t>
            </a:r>
          </a:p>
          <a:p>
            <a:pPr>
              <a:spcBef>
                <a:spcPts val="1200"/>
              </a:spcBef>
            </a:pPr>
            <a:r>
              <a:rPr lang="it-IT" sz="2100" b="1" dirty="0">
                <a:solidFill>
                  <a:schemeClr val="bg1"/>
                </a:solidFill>
              </a:rPr>
              <a:t>Se tali principi vengono violati puoi rivolgerti alla Consigliera di fiducia </a:t>
            </a:r>
            <a:r>
              <a:rPr lang="it-IT" sz="2100" u="sng" dirty="0">
                <a:solidFill>
                  <a:schemeClr val="bg1"/>
                </a:solidFill>
                <a:hlinkClick r:id="rId5">
                  <a:extLst>
                    <a:ext uri="{A12FA001-AC4F-418D-AE19-62706E023703}">
                      <ahyp:hlinkClr xmlns:ahyp="http://schemas.microsoft.com/office/drawing/2018/hyperlinkcolor" val="tx"/>
                    </a:ext>
                  </a:extLst>
                </a:hlinkClick>
              </a:rPr>
              <a:t>consiglieradifiducia@unipr.it</a:t>
            </a:r>
            <a:endParaRPr lang="it-IT" sz="2100" dirty="0">
              <a:solidFill>
                <a:schemeClr val="bg1"/>
              </a:solidFill>
            </a:endParaRPr>
          </a:p>
        </p:txBody>
      </p:sp>
    </p:spTree>
    <p:extLst>
      <p:ext uri="{BB962C8B-B14F-4D97-AF65-F5344CB8AC3E}">
        <p14:creationId xmlns:p14="http://schemas.microsoft.com/office/powerpoint/2010/main" val="568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 calcmode="lin" valueType="num">
                                      <p:cBhvr additive="base">
                                        <p:cTn id="4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55789" y="315079"/>
            <a:ext cx="7997257"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r>
              <a:rPr lang="it-IT" sz="3600" b="1" dirty="0">
                <a:solidFill>
                  <a:schemeClr val="accent1">
                    <a:lumMod val="50000"/>
                  </a:schemeClr>
                </a:solidFill>
              </a:rPr>
              <a:t>CENTRO LINGUISTICO DI ATENEO </a:t>
            </a:r>
          </a:p>
          <a:p>
            <a:r>
              <a:rPr lang="it-IT" sz="3600" b="1" dirty="0">
                <a:solidFill>
                  <a:schemeClr val="accent1">
                    <a:lumMod val="50000"/>
                  </a:schemeClr>
                </a:solidFill>
              </a:rPr>
              <a:t>IDONEITÀ DI INGLESE E FRANCESE</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2024</a:t>
            </a:r>
          </a:p>
        </p:txBody>
      </p:sp>
      <p:sp>
        <p:nvSpPr>
          <p:cNvPr id="3" name="CasellaDiTesto 2">
            <a:extLst>
              <a:ext uri="{FF2B5EF4-FFF2-40B4-BE49-F238E27FC236}">
                <a16:creationId xmlns:a16="http://schemas.microsoft.com/office/drawing/2014/main" id="{AA090F1C-61F6-19D7-4267-DDF41CBA3FE9}"/>
              </a:ext>
            </a:extLst>
          </p:cNvPr>
          <p:cNvSpPr txBox="1"/>
          <p:nvPr/>
        </p:nvSpPr>
        <p:spPr>
          <a:xfrm>
            <a:off x="1527578" y="4565555"/>
            <a:ext cx="6965113" cy="677108"/>
          </a:xfrm>
          <a:prstGeom prst="rect">
            <a:avLst/>
          </a:prstGeom>
          <a:noFill/>
        </p:spPr>
        <p:txBody>
          <a:bodyPr wrap="square" rtlCol="0">
            <a:spAutoFit/>
          </a:bodyPr>
          <a:lstStyle/>
          <a:p>
            <a:r>
              <a:rPr lang="it-IT" sz="2000" b="1" dirty="0">
                <a:solidFill>
                  <a:schemeClr val="accent1">
                    <a:lumMod val="50000"/>
                  </a:schemeClr>
                </a:solidFill>
              </a:rPr>
              <a:t>Corsi in preparazione all’idoneità di inglese (B1 e B2):</a:t>
            </a:r>
          </a:p>
          <a:p>
            <a:r>
              <a:rPr lang="it-IT" sz="1800" dirty="0">
                <a:solidFill>
                  <a:schemeClr val="accent1">
                    <a:lumMod val="50000"/>
                  </a:schemeClr>
                </a:solidFill>
                <a:hlinkClick r:id="rId4"/>
              </a:rPr>
              <a:t>https://www.cla.unipr.it/it/corsi/corsi-idoneita-curricolare/inglese/78/</a:t>
            </a:r>
            <a:endParaRPr lang="it-IT" sz="1800" dirty="0">
              <a:solidFill>
                <a:schemeClr val="accent1">
                  <a:lumMod val="50000"/>
                </a:schemeClr>
              </a:solidFill>
            </a:endParaRPr>
          </a:p>
        </p:txBody>
      </p:sp>
      <p:sp>
        <p:nvSpPr>
          <p:cNvPr id="6" name="CasellaDiTesto 5">
            <a:extLst>
              <a:ext uri="{FF2B5EF4-FFF2-40B4-BE49-F238E27FC236}">
                <a16:creationId xmlns:a16="http://schemas.microsoft.com/office/drawing/2014/main" id="{46EC9DFA-93DC-8666-537F-602DF669F97C}"/>
              </a:ext>
            </a:extLst>
          </p:cNvPr>
          <p:cNvSpPr txBox="1"/>
          <p:nvPr/>
        </p:nvSpPr>
        <p:spPr>
          <a:xfrm>
            <a:off x="1506098" y="5296003"/>
            <a:ext cx="7120988" cy="677108"/>
          </a:xfrm>
          <a:prstGeom prst="rect">
            <a:avLst/>
          </a:prstGeom>
          <a:noFill/>
        </p:spPr>
        <p:txBody>
          <a:bodyPr wrap="none" rtlCol="0">
            <a:spAutoFit/>
          </a:bodyPr>
          <a:lstStyle/>
          <a:p>
            <a:r>
              <a:rPr lang="it-IT" sz="2000" b="1" dirty="0">
                <a:solidFill>
                  <a:schemeClr val="accent1">
                    <a:lumMod val="50000"/>
                  </a:schemeClr>
                </a:solidFill>
              </a:rPr>
              <a:t>Corsi in preparazione all’idoneità di francese (B1 e B2):</a:t>
            </a:r>
          </a:p>
          <a:p>
            <a:r>
              <a:rPr lang="it-IT" sz="1800" dirty="0">
                <a:solidFill>
                  <a:schemeClr val="accent1">
                    <a:lumMod val="50000"/>
                  </a:schemeClr>
                </a:solidFill>
                <a:hlinkClick r:id="rId4"/>
              </a:rPr>
              <a:t>https://www.cla.unipr.it/it/corsi/corsi-idoneita-curricolare/francese/79/</a:t>
            </a:r>
            <a:endParaRPr lang="it-IT" sz="1800" dirty="0">
              <a:solidFill>
                <a:schemeClr val="accent1">
                  <a:lumMod val="50000"/>
                </a:schemeClr>
              </a:solidFill>
            </a:endParaRPr>
          </a:p>
        </p:txBody>
      </p:sp>
      <p:sp>
        <p:nvSpPr>
          <p:cNvPr id="2" name="Rettangolo 1">
            <a:extLst>
              <a:ext uri="{FF2B5EF4-FFF2-40B4-BE49-F238E27FC236}">
                <a16:creationId xmlns:a16="http://schemas.microsoft.com/office/drawing/2014/main" id="{13492C58-5853-A845-0124-B2418C4D6A93}"/>
              </a:ext>
            </a:extLst>
          </p:cNvPr>
          <p:cNvSpPr/>
          <p:nvPr/>
        </p:nvSpPr>
        <p:spPr>
          <a:xfrm>
            <a:off x="358537" y="1584792"/>
            <a:ext cx="7997257" cy="2749827"/>
          </a:xfrm>
          <a:prstGeom prst="rect">
            <a:avLst/>
          </a:prstGeom>
          <a:solidFill>
            <a:srgbClr val="09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481153" y="1759233"/>
            <a:ext cx="7752026" cy="2246769"/>
          </a:xfrm>
          <a:prstGeom prst="rect">
            <a:avLst/>
          </a:prstGeom>
          <a:noFill/>
        </p:spPr>
        <p:txBody>
          <a:bodyPr wrap="square" rtlCol="0" anchor="ctr">
            <a:spAutoFit/>
          </a:bodyPr>
          <a:lstStyle/>
          <a:p>
            <a:pPr algn="just"/>
            <a:r>
              <a:rPr lang="it-IT" sz="2000" dirty="0">
                <a:solidFill>
                  <a:schemeClr val="bg1"/>
                </a:solidFill>
              </a:rPr>
              <a:t>Il Centro Linguistico di Ateneo organizza le prove di idoneità linguistica per molti corsi di studio dell’Ateneo che prevedono questo esame:</a:t>
            </a:r>
          </a:p>
          <a:p>
            <a:pPr algn="just"/>
            <a:r>
              <a:rPr lang="it-IT" sz="2000" dirty="0">
                <a:solidFill>
                  <a:schemeClr val="bg1"/>
                </a:solidFill>
              </a:rPr>
              <a:t>info su </a:t>
            </a:r>
            <a:r>
              <a:rPr lang="it-IT" sz="2000" dirty="0">
                <a:solidFill>
                  <a:schemeClr val="bg1"/>
                </a:solidFill>
                <a:hlinkClick r:id="rId4">
                  <a:extLst>
                    <a:ext uri="{A12FA001-AC4F-418D-AE19-62706E023703}">
                      <ahyp:hlinkClr xmlns:ahyp="http://schemas.microsoft.com/office/drawing/2018/hyperlinkcolor" val="tx"/>
                    </a:ext>
                  </a:extLst>
                </a:hlinkClick>
              </a:rPr>
              <a:t>www.cla.unipr.it</a:t>
            </a:r>
            <a:r>
              <a:rPr lang="it-IT" sz="2000" dirty="0">
                <a:solidFill>
                  <a:schemeClr val="bg1"/>
                </a:solidFill>
              </a:rPr>
              <a:t> &gt; Idoneità Linguistiche &gt; </a:t>
            </a:r>
            <a:r>
              <a:rPr lang="it-IT" sz="2000" b="1" dirty="0">
                <a:solidFill>
                  <a:schemeClr val="bg1"/>
                </a:solidFill>
              </a:rPr>
              <a:t>Esami idoneità</a:t>
            </a:r>
          </a:p>
          <a:p>
            <a:pPr algn="just"/>
            <a:endParaRPr lang="it-IT" sz="2000" dirty="0">
              <a:solidFill>
                <a:schemeClr val="bg1"/>
              </a:solidFill>
            </a:endParaRPr>
          </a:p>
          <a:p>
            <a:pPr algn="just"/>
            <a:r>
              <a:rPr lang="it-IT" sz="2000" dirty="0">
                <a:solidFill>
                  <a:schemeClr val="bg1"/>
                </a:solidFill>
              </a:rPr>
              <a:t>In preparazione alle prove di idoneità di inglese e francese sono offerti ad ogni semestre corsi con insegnanti madrelingua, oltre a corsi online in autoapprendimento sempre disponibili sulla piattaforma Elly del CLA.</a:t>
            </a:r>
          </a:p>
        </p:txBody>
      </p:sp>
      <p:pic>
        <p:nvPicPr>
          <p:cNvPr id="16" name="Immagine 15" descr="Immagine che contiene bandiera&#10;&#10;Descrizione generata automaticamente">
            <a:extLst>
              <a:ext uri="{FF2B5EF4-FFF2-40B4-BE49-F238E27FC236}">
                <a16:creationId xmlns:a16="http://schemas.microsoft.com/office/drawing/2014/main" id="{4DA637DD-ABA1-A23D-1B55-B1BAD5158EFD}"/>
              </a:ext>
            </a:extLst>
          </p:cNvPr>
          <p:cNvPicPr>
            <a:picLocks noChangeAspect="1"/>
          </p:cNvPicPr>
          <p:nvPr/>
        </p:nvPicPr>
        <p:blipFill rotWithShape="1">
          <a:blip r:embed="rId5"/>
          <a:srcRect l="26923" t="6022" r="16471" b="27097"/>
          <a:stretch/>
        </p:blipFill>
        <p:spPr>
          <a:xfrm rot="20581876">
            <a:off x="724335" y="5289285"/>
            <a:ext cx="686459" cy="608304"/>
          </a:xfrm>
          <a:prstGeom prst="rect">
            <a:avLst/>
          </a:prstGeom>
        </p:spPr>
      </p:pic>
      <p:pic>
        <p:nvPicPr>
          <p:cNvPr id="11" name="Immagine 10" descr="Immagine che contiene bandiera, simbolo, Carminio&#10;&#10;Descrizione generata automaticamente">
            <a:extLst>
              <a:ext uri="{FF2B5EF4-FFF2-40B4-BE49-F238E27FC236}">
                <a16:creationId xmlns:a16="http://schemas.microsoft.com/office/drawing/2014/main" id="{D970E6A7-B7EF-3379-E411-AFB64F6CF9B0}"/>
              </a:ext>
            </a:extLst>
          </p:cNvPr>
          <p:cNvPicPr>
            <a:picLocks noChangeAspect="1"/>
          </p:cNvPicPr>
          <p:nvPr/>
        </p:nvPicPr>
        <p:blipFill rotWithShape="1">
          <a:blip r:embed="rId6"/>
          <a:srcRect l="39013" t="29656" r="38067" b="47742"/>
          <a:stretch/>
        </p:blipFill>
        <p:spPr>
          <a:xfrm>
            <a:off x="650511" y="4637603"/>
            <a:ext cx="834107" cy="571718"/>
          </a:xfrm>
          <a:prstGeom prst="rect">
            <a:avLst/>
          </a:prstGeom>
        </p:spPr>
      </p:pic>
    </p:spTree>
    <p:extLst>
      <p:ext uri="{BB962C8B-B14F-4D97-AF65-F5344CB8AC3E}">
        <p14:creationId xmlns:p14="http://schemas.microsoft.com/office/powerpoint/2010/main" val="370194348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4763</TotalTime>
  <Words>7357</Words>
  <Application>Microsoft Office PowerPoint</Application>
  <PresentationFormat>Presentazione su schermo (4:3)</PresentationFormat>
  <Paragraphs>521</Paragraphs>
  <Slides>37</Slides>
  <Notes>29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37</vt:i4>
      </vt:variant>
    </vt:vector>
  </HeadingPairs>
  <TitlesOfParts>
    <vt:vector size="50" baseType="lpstr">
      <vt:lpstr>Arial</vt:lpstr>
      <vt:lpstr>ArialMT</vt:lpstr>
      <vt:lpstr>Bison Bold</vt:lpstr>
      <vt:lpstr>Calibri</vt:lpstr>
      <vt:lpstr>Calibri Light</vt:lpstr>
      <vt:lpstr>Century Gothic</vt:lpstr>
      <vt:lpstr>Georgia</vt:lpstr>
      <vt:lpstr>Helvetica Neue</vt:lpstr>
      <vt:lpstr>Lato</vt:lpstr>
      <vt:lpstr>Source Sans Pro</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Annamaria BUSCHINI</cp:lastModifiedBy>
  <cp:revision>286</cp:revision>
  <cp:lastPrinted>2018-01-17T12:16:18Z</cp:lastPrinted>
  <dcterms:created xsi:type="dcterms:W3CDTF">2016-12-13T13:19:46Z</dcterms:created>
  <dcterms:modified xsi:type="dcterms:W3CDTF">2024-10-23T13:49:49Z</dcterms:modified>
</cp:coreProperties>
</file>