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50" r:id="rId2"/>
    <p:sldId id="455" r:id="rId3"/>
    <p:sldId id="451" r:id="rId4"/>
    <p:sldId id="398" r:id="rId5"/>
    <p:sldId id="452" r:id="rId6"/>
    <p:sldId id="456" r:id="rId7"/>
    <p:sldId id="453" r:id="rId8"/>
  </p:sldIdLst>
  <p:sldSz cx="9144000" cy="5143500" type="screen16x9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80" userDrawn="1">
          <p15:clr>
            <a:srgbClr val="A4A3A4"/>
          </p15:clr>
        </p15:guide>
        <p15:guide id="4" pos="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simo De Caro" initials="MDC" lastIdx="3" clrIdx="0">
    <p:extLst>
      <p:ext uri="{19B8F6BF-5375-455C-9EA6-DF929625EA0E}">
        <p15:presenceInfo xmlns:p15="http://schemas.microsoft.com/office/powerpoint/2012/main" userId="a059407e2a674a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6C1"/>
    <a:srgbClr val="4A4FBC"/>
    <a:srgbClr val="5661B0"/>
    <a:srgbClr val="0E5070"/>
    <a:srgbClr val="663300"/>
    <a:srgbClr val="FF00FF"/>
    <a:srgbClr val="E6AF00"/>
    <a:srgbClr val="ECE6C2"/>
    <a:srgbClr val="F6F3E2"/>
    <a:srgbClr val="FDA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9" autoAdjust="0"/>
    <p:restoredTop sz="72549" autoAdjust="0"/>
  </p:normalViewPr>
  <p:slideViewPr>
    <p:cSldViewPr showGuides="1">
      <p:cViewPr varScale="1">
        <p:scale>
          <a:sx n="74" d="100"/>
          <a:sy n="74" d="100"/>
        </p:scale>
        <p:origin x="1032" y="72"/>
      </p:cViewPr>
      <p:guideLst>
        <p:guide orient="horz" pos="2196"/>
        <p:guide pos="3840"/>
        <p:guide orient="horz" pos="180"/>
        <p:guide pos="2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6253"/>
          </a:xfrm>
          <a:prstGeom prst="rect">
            <a:avLst/>
          </a:prstGeom>
        </p:spPr>
        <p:txBody>
          <a:bodyPr vert="horz" lIns="96597" tIns="48298" rIns="96597" bIns="4829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1"/>
            <a:ext cx="2945660" cy="496253"/>
          </a:xfrm>
          <a:prstGeom prst="rect">
            <a:avLst/>
          </a:prstGeom>
        </p:spPr>
        <p:txBody>
          <a:bodyPr vert="horz" lIns="96597" tIns="48298" rIns="96597" bIns="48298" rtlCol="0"/>
          <a:lstStyle>
            <a:lvl1pPr algn="r">
              <a:defRPr sz="1300"/>
            </a:lvl1pPr>
          </a:lstStyle>
          <a:p>
            <a:fld id="{AB176D9F-8CB5-47A4-A593-6E1016A6C547}" type="datetimeFigureOut">
              <a:rPr lang="en-US" smtClean="0"/>
              <a:t>9/21/2024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7076"/>
            <a:ext cx="2945660" cy="496253"/>
          </a:xfrm>
          <a:prstGeom prst="rect">
            <a:avLst/>
          </a:prstGeom>
        </p:spPr>
        <p:txBody>
          <a:bodyPr vert="horz" lIns="96597" tIns="48298" rIns="96597" bIns="4829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27076"/>
            <a:ext cx="2945660" cy="496253"/>
          </a:xfrm>
          <a:prstGeom prst="rect">
            <a:avLst/>
          </a:prstGeom>
        </p:spPr>
        <p:txBody>
          <a:bodyPr vert="horz" lIns="96597" tIns="48298" rIns="96597" bIns="48298" rtlCol="0" anchor="b"/>
          <a:lstStyle>
            <a:lvl1pPr algn="r">
              <a:defRPr sz="1300"/>
            </a:lvl1pPr>
          </a:lstStyle>
          <a:p>
            <a:fld id="{2F67A0ED-FEB5-4493-8CCE-41CCCEDFF61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25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45660" cy="497975"/>
          </a:xfrm>
          <a:prstGeom prst="rect">
            <a:avLst/>
          </a:prstGeom>
        </p:spPr>
        <p:txBody>
          <a:bodyPr vert="horz" lIns="96597" tIns="48298" rIns="96597" bIns="4829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9"/>
            <a:ext cx="2945660" cy="497975"/>
          </a:xfrm>
          <a:prstGeom prst="rect">
            <a:avLst/>
          </a:prstGeom>
        </p:spPr>
        <p:txBody>
          <a:bodyPr vert="horz" lIns="96597" tIns="48298" rIns="96597" bIns="48298" rtlCol="0"/>
          <a:lstStyle>
            <a:lvl1pPr algn="r">
              <a:defRPr sz="1300"/>
            </a:lvl1pPr>
          </a:lstStyle>
          <a:p>
            <a:fld id="{B120832E-1358-49DB-8BB5-3AF9C71534AA}" type="datetimeFigureOut">
              <a:rPr lang="en-GB" smtClean="0"/>
              <a:t>21/09/2024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8" rIns="96597" bIns="4829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41"/>
            <a:ext cx="5438140" cy="3907989"/>
          </a:xfrm>
          <a:prstGeom prst="rect">
            <a:avLst/>
          </a:prstGeom>
        </p:spPr>
        <p:txBody>
          <a:bodyPr vert="horz" lIns="96597" tIns="48298" rIns="96597" bIns="482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8"/>
            <a:ext cx="2945660" cy="497974"/>
          </a:xfrm>
          <a:prstGeom prst="rect">
            <a:avLst/>
          </a:prstGeom>
        </p:spPr>
        <p:txBody>
          <a:bodyPr vert="horz" lIns="96597" tIns="48298" rIns="96597" bIns="4829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7078"/>
            <a:ext cx="2945660" cy="497974"/>
          </a:xfrm>
          <a:prstGeom prst="rect">
            <a:avLst/>
          </a:prstGeom>
        </p:spPr>
        <p:txBody>
          <a:bodyPr vert="horz" lIns="96597" tIns="48298" rIns="96597" bIns="48298" rtlCol="0" anchor="b"/>
          <a:lstStyle>
            <a:lvl1pPr algn="r">
              <a:defRPr sz="1300"/>
            </a:lvl1pPr>
          </a:lstStyle>
          <a:p>
            <a:fld id="{EEB0438B-5240-422C-B6D1-02157F9ADA4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17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:a16="http://schemas.microsoft.com/office/drawing/2014/main" id="{950B9384-709E-4287-145C-6B1A5C84C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:a16="http://schemas.microsoft.com/office/drawing/2014/main" id="{0E835E14-734E-1C25-1840-CE84A5E252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FD1FDB10-7E53-0A59-AB10-6F9A9D7F9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F409E8-A5CB-442B-BEA2-CFC7E62093DF}" type="slidenum">
              <a:rPr lang="it-IT" altLang="it-IT" smtClean="0">
                <a:latin typeface="Calibri" panose="020F0502020204030204" pitchFamily="34" charset="0"/>
              </a:rPr>
              <a:pPr/>
              <a:t>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>
            <a:extLst>
              <a:ext uri="{FF2B5EF4-FFF2-40B4-BE49-F238E27FC236}">
                <a16:creationId xmlns:a16="http://schemas.microsoft.com/office/drawing/2014/main" id="{D6F0DF4F-CC89-3D52-D7AD-A2CFAC0E82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egnaposto note 2">
            <a:extLst>
              <a:ext uri="{FF2B5EF4-FFF2-40B4-BE49-F238E27FC236}">
                <a16:creationId xmlns:a16="http://schemas.microsoft.com/office/drawing/2014/main" id="{C5C27C7D-8711-C586-F6CC-5BF4E356C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7172" name="Segnaposto numero diapositiva 3">
            <a:extLst>
              <a:ext uri="{FF2B5EF4-FFF2-40B4-BE49-F238E27FC236}">
                <a16:creationId xmlns:a16="http://schemas.microsoft.com/office/drawing/2014/main" id="{A708FA82-A133-A907-431D-FD1D330F9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17EFA8-CA95-4707-B99F-24B2EC1674C4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4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>
            <a:extLst>
              <a:ext uri="{FF2B5EF4-FFF2-40B4-BE49-F238E27FC236}">
                <a16:creationId xmlns:a16="http://schemas.microsoft.com/office/drawing/2014/main" id="{70C4E06B-686E-7D8E-6DD5-870BEEC6F8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egnaposto note 2">
            <a:extLst>
              <a:ext uri="{FF2B5EF4-FFF2-40B4-BE49-F238E27FC236}">
                <a16:creationId xmlns:a16="http://schemas.microsoft.com/office/drawing/2014/main" id="{5EAA0169-CBA8-E2B2-54D3-4932A6A59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9220" name="Segnaposto numero diapositiva 3">
            <a:extLst>
              <a:ext uri="{FF2B5EF4-FFF2-40B4-BE49-F238E27FC236}">
                <a16:creationId xmlns:a16="http://schemas.microsoft.com/office/drawing/2014/main" id="{828A3660-8E57-5380-F73F-E657E639E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E4BAA-E1CE-4DF0-A167-EF4EFA07B5F1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>
            <a:extLst>
              <a:ext uri="{FF2B5EF4-FFF2-40B4-BE49-F238E27FC236}">
                <a16:creationId xmlns:a16="http://schemas.microsoft.com/office/drawing/2014/main" id="{D6F0DF4F-CC89-3D52-D7AD-A2CFAC0E82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egnaposto note 2">
            <a:extLst>
              <a:ext uri="{FF2B5EF4-FFF2-40B4-BE49-F238E27FC236}">
                <a16:creationId xmlns:a16="http://schemas.microsoft.com/office/drawing/2014/main" id="{C5C27C7D-8711-C586-F6CC-5BF4E356C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7172" name="Segnaposto numero diapositiva 3">
            <a:extLst>
              <a:ext uri="{FF2B5EF4-FFF2-40B4-BE49-F238E27FC236}">
                <a16:creationId xmlns:a16="http://schemas.microsoft.com/office/drawing/2014/main" id="{A708FA82-A133-A907-431D-FD1D330F9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17EFA8-CA95-4707-B99F-24B2EC1674C4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F618CA0A-E75C-B6A8-36CB-255408B922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992BCDAD-197C-5929-5866-BAD504E093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2008A1D8-E377-5546-0B53-E584107F8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42E0BD-DC69-4960-9662-2C685F1C93FC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>
            <a:extLst>
              <a:ext uri="{FF2B5EF4-FFF2-40B4-BE49-F238E27FC236}">
                <a16:creationId xmlns:a16="http://schemas.microsoft.com/office/drawing/2014/main" id="{D6F0DF4F-CC89-3D52-D7AD-A2CFAC0E82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egnaposto note 2">
            <a:extLst>
              <a:ext uri="{FF2B5EF4-FFF2-40B4-BE49-F238E27FC236}">
                <a16:creationId xmlns:a16="http://schemas.microsoft.com/office/drawing/2014/main" id="{C5C27C7D-8711-C586-F6CC-5BF4E356C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7172" name="Segnaposto numero diapositiva 3">
            <a:extLst>
              <a:ext uri="{FF2B5EF4-FFF2-40B4-BE49-F238E27FC236}">
                <a16:creationId xmlns:a16="http://schemas.microsoft.com/office/drawing/2014/main" id="{A708FA82-A133-A907-431D-FD1D330F9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17EFA8-CA95-4707-B99F-24B2EC1674C4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96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F618CA0A-E75C-B6A8-36CB-255408B922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992BCDAD-197C-5929-5866-BAD504E093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2008A1D8-E377-5546-0B53-E584107F8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42E0BD-DC69-4960-9662-2C685F1C93FC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0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294656"/>
            <a:ext cx="8458200" cy="575213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HEADLINE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925848"/>
            <a:ext cx="8458200" cy="1188707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Department Name</a:t>
            </a:r>
          </a:p>
          <a:p>
            <a:r>
              <a:rPr lang="en-US" dirty="0"/>
              <a:t>Date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7BA9-236A-420C-A4AC-4E7133F901A1}" type="datetime1">
              <a:rPr lang="en-GB" smtClean="0"/>
              <a:t>21/09/2024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8BD3-0345-4AA3-BDD6-2B1B0003BDC3}" type="slidenum">
              <a:rPr lang="en-GB" smtClean="0"/>
              <a:t>‹N›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ECAB63B-93E0-9985-66F7-C2F30FBA7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4674847"/>
            <a:ext cx="1005829" cy="3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957EA7-BBC2-1031-6B82-62683582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9A21-E0E5-4A03-8E6E-9B575CF5BA8C}" type="datetimeFigureOut">
              <a:rPr lang="it-IT"/>
              <a:pPr>
                <a:defRPr/>
              </a:pPr>
              <a:t>21/09/2024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8E4581-61C9-8DAE-4D34-6770098C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92A338-08AB-6B4F-4275-67D6FE92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F49DE-DD44-4B34-A742-2504DB0F1E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869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8" y="102897"/>
            <a:ext cx="8448675" cy="3506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8" y="1200165"/>
            <a:ext cx="8448675" cy="3314689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8FF4-E858-4C1D-B4BB-A75340791E2C}" type="datetime1">
              <a:rPr lang="en-GB" smtClean="0"/>
              <a:t>21/09/2024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8BD3-0345-4AA3-BDD6-2B1B0003BDC3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8" y="302326"/>
            <a:ext cx="8448675" cy="350663"/>
          </a:xfrm>
        </p:spPr>
        <p:txBody>
          <a:bodyPr>
            <a:noAutofit/>
          </a:bodyPr>
          <a:lstStyle>
            <a:lvl1pPr>
              <a:defRPr>
                <a:solidFill>
                  <a:srgbClr val="0E507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8" y="1200164"/>
            <a:ext cx="8448675" cy="3282429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 marL="354013" indent="-354013">
              <a:spcAft>
                <a:spcPts val="1200"/>
              </a:spcAft>
              <a:buFont typeface="+mj-lt"/>
              <a:buAutoNum type="arabicPeriod"/>
              <a:defRPr sz="1800">
                <a:solidFill>
                  <a:schemeClr val="tx1"/>
                </a:solidFill>
              </a:defRPr>
            </a:lvl2pPr>
            <a:lvl3pPr marL="719138" indent="-365125">
              <a:defRPr sz="1800">
                <a:solidFill>
                  <a:schemeClr val="tx1"/>
                </a:solidFill>
              </a:defRPr>
            </a:lvl3pPr>
            <a:lvl4pPr marL="719138" indent="-365125">
              <a:defRPr sz="1800">
                <a:solidFill>
                  <a:schemeClr val="tx1"/>
                </a:solidFill>
              </a:defRPr>
            </a:lvl4pPr>
            <a:lvl5pPr marL="719138" indent="-357188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CAFD-702B-4328-A688-FE7A1B9F4D9F}" type="datetime1">
              <a:rPr lang="en-GB" smtClean="0"/>
              <a:t>21/09/2024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5070"/>
                </a:solidFill>
              </a:defRPr>
            </a:lvl1pPr>
          </a:lstStyle>
          <a:p>
            <a:fld id="{C5C08BD3-0345-4AA3-BDD6-2B1B0003BDC3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6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8" y="302326"/>
            <a:ext cx="8448675" cy="350663"/>
          </a:xfrm>
        </p:spPr>
        <p:txBody>
          <a:bodyPr>
            <a:noAutofit/>
          </a:bodyPr>
          <a:lstStyle>
            <a:lvl1pPr>
              <a:defRPr>
                <a:solidFill>
                  <a:srgbClr val="0E507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8" y="1200165"/>
            <a:ext cx="2733675" cy="331468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CE23-1801-4BED-A625-308EFD37BF88}" type="datetime1">
              <a:rPr lang="en-GB" smtClean="0"/>
              <a:t>21/09/2024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5070"/>
                </a:solidFill>
              </a:defRPr>
            </a:lvl1pPr>
          </a:lstStyle>
          <a:p>
            <a:fld id="{C5C08BD3-0345-4AA3-BDD6-2B1B0003BDC3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209928" y="1200165"/>
            <a:ext cx="2733675" cy="331468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067428" y="1200165"/>
            <a:ext cx="2733675" cy="331468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2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12FF-C70C-4177-A56F-960F764E1336}" type="datetime1">
              <a:rPr lang="en-GB" smtClean="0"/>
              <a:t>21/09/2024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5070"/>
                </a:solidFill>
              </a:defRPr>
            </a:lvl1pPr>
          </a:lstStyle>
          <a:p>
            <a:fld id="{C5C08BD3-0345-4AA3-BDD6-2B1B0003BDC3}" type="slidenum">
              <a:rPr lang="en-GB" smtClean="0"/>
              <a:pPr/>
              <a:t>‹N›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25848"/>
            <a:ext cx="9144000" cy="0"/>
          </a:xfrm>
          <a:prstGeom prst="line">
            <a:avLst/>
          </a:prstGeom>
          <a:ln w="44450" cmpd="sng">
            <a:solidFill>
              <a:srgbClr val="0E5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44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8" y="302326"/>
            <a:ext cx="8448675" cy="350663"/>
          </a:xfrm>
        </p:spPr>
        <p:txBody>
          <a:bodyPr>
            <a:noAutofit/>
          </a:bodyPr>
          <a:lstStyle>
            <a:lvl1pPr>
              <a:defRPr>
                <a:solidFill>
                  <a:srgbClr val="0E507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8" y="1200166"/>
            <a:ext cx="2733675" cy="3291804"/>
          </a:xfrm>
        </p:spPr>
        <p:txBody>
          <a:bodyPr/>
          <a:lstStyle>
            <a:lvl1pPr>
              <a:defRPr sz="1800" b="0">
                <a:latin typeface="Calibri"/>
                <a:cs typeface="Calibri"/>
              </a:defRPr>
            </a:lvl1pPr>
            <a:lvl2pPr>
              <a:defRPr sz="1800" b="0">
                <a:latin typeface="Calibri"/>
                <a:cs typeface="Calibri"/>
              </a:defRPr>
            </a:lvl2pPr>
            <a:lvl3pPr>
              <a:defRPr sz="1800" b="0">
                <a:latin typeface="Calibri"/>
                <a:cs typeface="Calibri"/>
              </a:defRPr>
            </a:lvl3pPr>
            <a:lvl4pPr>
              <a:defRPr sz="1800" b="0">
                <a:latin typeface="Calibri"/>
                <a:cs typeface="Calibri"/>
              </a:defRPr>
            </a:lvl4pPr>
            <a:lvl5pPr>
              <a:defRPr sz="1800" b="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LT Std 35 Light" pitchFamily="34" charset="0"/>
              </a:defRPr>
            </a:lvl1pPr>
          </a:lstStyle>
          <a:p>
            <a:fld id="{5AC5B11E-1C41-4A8A-B355-605842744697}" type="datetime1">
              <a:rPr lang="en-GB" smtClean="0"/>
              <a:t>21/09/2024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LT Std 35 Light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5070"/>
                </a:solidFill>
                <a:latin typeface="Avenir LT Std 35 Light" pitchFamily="34" charset="0"/>
              </a:defRPr>
            </a:lvl1pPr>
          </a:lstStyle>
          <a:p>
            <a:fld id="{C5C08BD3-0345-4AA3-BDD6-2B1B0003BDC3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3236579" y="1200165"/>
            <a:ext cx="2700000" cy="1554463"/>
          </a:xfrm>
        </p:spPr>
        <p:txBody>
          <a:bodyPr>
            <a:normAutofit/>
          </a:bodyPr>
          <a:lstStyle>
            <a:lvl1pPr>
              <a:defRPr sz="1800" b="0">
                <a:latin typeface="Calibri"/>
                <a:cs typeface="Calibri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236579" y="2888529"/>
            <a:ext cx="2700000" cy="1603439"/>
          </a:xfrm>
        </p:spPr>
        <p:txBody>
          <a:bodyPr>
            <a:normAutofit/>
          </a:bodyPr>
          <a:lstStyle>
            <a:lvl1pPr>
              <a:defRPr sz="1800" b="0">
                <a:latin typeface="Calibri"/>
                <a:cs typeface="Calibri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101100" y="1200165"/>
            <a:ext cx="2700000" cy="1554463"/>
          </a:xfrm>
        </p:spPr>
        <p:txBody>
          <a:bodyPr>
            <a:normAutofit/>
          </a:bodyPr>
          <a:lstStyle>
            <a:lvl1pPr>
              <a:defRPr sz="1800" b="0">
                <a:latin typeface="Calibri"/>
                <a:cs typeface="Calibri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101100" y="2888529"/>
            <a:ext cx="2700000" cy="1603439"/>
          </a:xfrm>
        </p:spPr>
        <p:txBody>
          <a:bodyPr>
            <a:normAutofit/>
          </a:bodyPr>
          <a:lstStyle>
            <a:lvl1pPr>
              <a:defRPr sz="1800" b="0">
                <a:latin typeface="Calibri"/>
                <a:cs typeface="Calibri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5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8" y="302326"/>
            <a:ext cx="8448675" cy="3506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9333-4946-45A6-BA1B-A8894441F094}" type="datetime1">
              <a:rPr lang="en-GB" smtClean="0"/>
              <a:t>21/09/2024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5070"/>
                </a:solidFill>
              </a:defRPr>
            </a:lvl1pPr>
          </a:lstStyle>
          <a:p>
            <a:fld id="{C5C08BD3-0345-4AA3-BDD6-2B1B0003BDC3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52426" y="1189507"/>
            <a:ext cx="5569406" cy="3302461"/>
          </a:xfr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6067428" y="1200166"/>
            <a:ext cx="2733675" cy="3291804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4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8" y="302326"/>
            <a:ext cx="8448675" cy="3506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C65F-58CB-4053-8A2C-5E62096C14E2}" type="datetime1">
              <a:rPr lang="en-GB" smtClean="0"/>
              <a:t>21/09/2024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5070"/>
                </a:solidFill>
              </a:defRPr>
            </a:lvl1pPr>
          </a:lstStyle>
          <a:p>
            <a:fld id="{C5C08BD3-0345-4AA3-BDD6-2B1B0003BDC3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231694" y="1200165"/>
            <a:ext cx="5569406" cy="3291804"/>
          </a:xfr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52428" y="1200166"/>
            <a:ext cx="2733675" cy="3291804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27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040630A-A2DA-6C1D-A521-ED18BD7E99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4674847"/>
            <a:ext cx="1005829" cy="3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81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8" y="102897"/>
            <a:ext cx="8448675" cy="6235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8" y="1101239"/>
            <a:ext cx="8448675" cy="34136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68619" y="4829840"/>
            <a:ext cx="2037159" cy="2047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E9625-82F4-405D-A271-A9D41A372221}" type="datetime1">
              <a:rPr lang="en-GB" smtClean="0"/>
              <a:t>21/09/2024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9278" y="4829840"/>
            <a:ext cx="4249341" cy="2047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8" y="4829840"/>
            <a:ext cx="695325" cy="2047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8BD3-0345-4AA3-BDD6-2B1B0003BDC3}" type="slidenum">
              <a:rPr lang="en-GB" smtClean="0"/>
              <a:t>‹N›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42900" y="4722221"/>
            <a:ext cx="84645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834409"/>
            <a:ext cx="9144000" cy="0"/>
          </a:xfrm>
          <a:prstGeom prst="line">
            <a:avLst/>
          </a:prstGeom>
          <a:ln w="44450" cmpd="sng">
            <a:solidFill>
              <a:srgbClr val="0E5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68B05E53-38A8-97C8-EE41-DB88D7CFC21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4674847"/>
            <a:ext cx="1005829" cy="3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4" r:id="rId5"/>
    <p:sldLayoutId id="2147483666" r:id="rId6"/>
    <p:sldLayoutId id="2147483667" r:id="rId7"/>
    <p:sldLayoutId id="2147483668" r:id="rId8"/>
    <p:sldLayoutId id="2147483663" r:id="rId9"/>
    <p:sldLayoutId id="214748366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none" baseline="0">
          <a:solidFill>
            <a:schemeClr val="tx1"/>
          </a:solidFill>
          <a:latin typeface="Avenir LT Std 35 Light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Calibri"/>
          <a:ea typeface="+mn-ea"/>
          <a:cs typeface="Calibri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Calibri"/>
          <a:ea typeface="+mn-ea"/>
          <a:cs typeface="Calibri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sicologia del Lavoro e delle Organizzazioni: PROSPETTIVE FUTURE DOPO UNA  CONSIGLIATURA - AltraPsicologia">
            <a:extLst>
              <a:ext uri="{FF2B5EF4-FFF2-40B4-BE49-F238E27FC236}">
                <a16:creationId xmlns:a16="http://schemas.microsoft.com/office/drawing/2014/main" id="{7A8F95A2-F8AE-95D6-18CA-03983F6F1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77" b="7976"/>
          <a:stretch/>
        </p:blipFill>
        <p:spPr bwMode="auto">
          <a:xfrm>
            <a:off x="320061" y="568971"/>
            <a:ext cx="8686755" cy="35940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4099" name="CasellaDiTesto 7">
            <a:extLst>
              <a:ext uri="{FF2B5EF4-FFF2-40B4-BE49-F238E27FC236}">
                <a16:creationId xmlns:a16="http://schemas.microsoft.com/office/drawing/2014/main" id="{5C4BF47A-F747-A472-DA6A-C7F823595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3" y="1382637"/>
            <a:ext cx="8549572" cy="738664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altLang="en-US" sz="2100" b="1" dirty="0" err="1"/>
              <a:t>Laboratorio</a:t>
            </a:r>
            <a:r>
              <a:rPr lang="en-US" altLang="en-US" sz="2100" b="1" dirty="0"/>
              <a:t> di </a:t>
            </a:r>
            <a:r>
              <a:rPr lang="en-US" altLang="en-US" sz="2100" b="1" dirty="0" err="1"/>
              <a:t>Psicologia</a:t>
            </a:r>
            <a:r>
              <a:rPr lang="en-US" altLang="en-US" sz="2100" b="1" dirty="0"/>
              <a:t> del</a:t>
            </a:r>
            <a:br>
              <a:rPr lang="en-US" altLang="en-US" sz="2100" b="1" dirty="0"/>
            </a:br>
            <a:r>
              <a:rPr lang="en-US" altLang="en-US" sz="2100" b="1" dirty="0" err="1"/>
              <a:t>Lavoro</a:t>
            </a:r>
            <a:r>
              <a:rPr lang="en-US" altLang="en-US" sz="2100" b="1" dirty="0"/>
              <a:t>, </a:t>
            </a:r>
            <a:r>
              <a:rPr lang="en-US" altLang="en-US" sz="2100" b="1" dirty="0" err="1"/>
              <a:t>delle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Organizzazioni</a:t>
            </a:r>
            <a:r>
              <a:rPr lang="en-US" altLang="en-US" sz="2100" b="1" dirty="0"/>
              <a:t> e del Management – Corso base</a:t>
            </a:r>
          </a:p>
        </p:txBody>
      </p:sp>
      <p:pic>
        <p:nvPicPr>
          <p:cNvPr id="4102" name="Picture 11" descr="6-7 febbraio: all'Università di Parma convegno internazionale su rischi e  assicurazione | Dipartimento di Scienze Economiche e Aziendali |  Dipartimento di Scienze Economiche e Aziendali">
            <a:extLst>
              <a:ext uri="{FF2B5EF4-FFF2-40B4-BE49-F238E27FC236}">
                <a16:creationId xmlns:a16="http://schemas.microsoft.com/office/drawing/2014/main" id="{B8B77604-5CE0-05F1-BDBE-FD84C3D72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43576" b="61716"/>
          <a:stretch>
            <a:fillRect/>
          </a:stretch>
        </p:blipFill>
        <p:spPr bwMode="auto">
          <a:xfrm>
            <a:off x="3574256" y="13098"/>
            <a:ext cx="1995488" cy="10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7">
            <a:extLst>
              <a:ext uri="{FF2B5EF4-FFF2-40B4-BE49-F238E27FC236}">
                <a16:creationId xmlns:a16="http://schemas.microsoft.com/office/drawing/2014/main" id="{B0A2C4C5-1BED-E7F1-0520-A7C4C7A3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03" y="2677174"/>
            <a:ext cx="8549572" cy="738664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altLang="en-US" sz="2100" b="1" dirty="0" err="1"/>
              <a:t>Laboratorio</a:t>
            </a:r>
            <a:r>
              <a:rPr lang="en-US" altLang="en-US" sz="2100" b="1" dirty="0"/>
              <a:t> di </a:t>
            </a:r>
            <a:r>
              <a:rPr lang="en-US" altLang="en-US" sz="2100" b="1" dirty="0" err="1"/>
              <a:t>Psicologia</a:t>
            </a:r>
            <a:r>
              <a:rPr lang="en-US" altLang="en-US" sz="2100" b="1" dirty="0"/>
              <a:t> del</a:t>
            </a:r>
            <a:br>
              <a:rPr lang="en-US" altLang="en-US" sz="2100" b="1" dirty="0"/>
            </a:br>
            <a:r>
              <a:rPr lang="en-US" altLang="en-US" sz="2100" b="1" dirty="0" err="1"/>
              <a:t>Lavoro</a:t>
            </a:r>
            <a:r>
              <a:rPr lang="en-US" altLang="en-US" sz="2100" b="1" dirty="0"/>
              <a:t>, </a:t>
            </a:r>
            <a:r>
              <a:rPr lang="en-US" altLang="en-US" sz="2100" b="1" dirty="0" err="1"/>
              <a:t>delle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Organizzazioni</a:t>
            </a:r>
            <a:r>
              <a:rPr lang="en-US" altLang="en-US" sz="2100" b="1" dirty="0"/>
              <a:t> e del Management – Corso </a:t>
            </a:r>
            <a:r>
              <a:rPr lang="en-US" altLang="en-US" sz="2100" b="1" dirty="0" err="1"/>
              <a:t>avanzato</a:t>
            </a:r>
            <a:endParaRPr lang="en-US" altLang="en-US" sz="2100" b="1" dirty="0"/>
          </a:p>
        </p:txBody>
      </p:sp>
      <p:sp>
        <p:nvSpPr>
          <p:cNvPr id="4" name="CasellaDiTesto 7">
            <a:extLst>
              <a:ext uri="{FF2B5EF4-FFF2-40B4-BE49-F238E27FC236}">
                <a16:creationId xmlns:a16="http://schemas.microsoft.com/office/drawing/2014/main" id="{A32DC1EA-10B3-B4AA-2F85-4F5F0D220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537" y="4348537"/>
            <a:ext cx="3383293" cy="415498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altLang="en-US" sz="2100" b="1" dirty="0" err="1"/>
              <a:t>Prof.ssa</a:t>
            </a:r>
            <a:r>
              <a:rPr lang="en-US" altLang="en-US" sz="2100" b="1" dirty="0"/>
              <a:t> Chiara </a:t>
            </a:r>
            <a:r>
              <a:rPr lang="en-US" altLang="en-US" sz="2100" b="1" dirty="0" err="1"/>
              <a:t>Panari</a:t>
            </a:r>
            <a:endParaRPr lang="en-US" altLang="en-US" sz="21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0227FE7-4297-2AF6-7E5E-ADE8A961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28" y="285750"/>
            <a:ext cx="5829300" cy="53697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t-IT" sz="2400" b="1" dirty="0">
                <a:latin typeface="+mn-lt"/>
              </a:rPr>
              <a:t>Obiettivi dei laboratori </a:t>
            </a:r>
          </a:p>
        </p:txBody>
      </p:sp>
      <p:sp>
        <p:nvSpPr>
          <p:cNvPr id="13315" name="Segnaposto contenuto 2">
            <a:extLst>
              <a:ext uri="{FF2B5EF4-FFF2-40B4-BE49-F238E27FC236}">
                <a16:creationId xmlns:a16="http://schemas.microsoft.com/office/drawing/2014/main" id="{FAC3D5FC-CEB6-8722-37AC-9C00F420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108727"/>
            <a:ext cx="8230191" cy="3200364"/>
          </a:xfrm>
        </p:spPr>
        <p:txBody>
          <a:bodyPr rtlCol="0">
            <a:noAutofit/>
          </a:bodyPr>
          <a:lstStyle/>
          <a:p>
            <a:pPr algn="ctr">
              <a:spcAft>
                <a:spcPts val="0"/>
              </a:spcAft>
              <a:defRPr/>
            </a:pPr>
            <a:endParaRPr lang="it-IT" sz="2400" b="1" i="1" dirty="0">
              <a:solidFill>
                <a:srgbClr val="FF0000"/>
              </a:solidFill>
            </a:endParaRPr>
          </a:p>
          <a:p>
            <a:pPr marL="342900" indent="-342900" algn="just">
              <a:spcAft>
                <a:spcPts val="0"/>
              </a:spcAft>
              <a:buFont typeface="Calibri" panose="020F0502020204030204" pitchFamily="34" charset="0"/>
              <a:buChar char="→"/>
              <a:defRPr/>
            </a:pPr>
            <a:r>
              <a:rPr lang="it-IT" sz="2400" dirty="0"/>
              <a:t>Esaminare il comportamento di individui e gruppi nelle organizzazioni: ruolo organizzativo, motivazione, competenze, valutazione delle competenze e delle prestazioni, gruppo di lavoro, leadership</a:t>
            </a:r>
          </a:p>
          <a:p>
            <a:pPr marL="342900" indent="-342900" algn="just">
              <a:spcAft>
                <a:spcPts val="0"/>
              </a:spcAft>
              <a:buFont typeface="Calibri" panose="020F0502020204030204" pitchFamily="34" charset="0"/>
              <a:buChar char="→"/>
              <a:defRPr/>
            </a:pPr>
            <a:endParaRPr lang="it-IT" sz="2400" dirty="0"/>
          </a:p>
          <a:p>
            <a:pPr marL="342900" indent="-342900" algn="just">
              <a:spcAft>
                <a:spcPts val="0"/>
              </a:spcAft>
              <a:buFont typeface="Calibri" panose="020F0502020204030204" pitchFamily="34" charset="0"/>
              <a:buChar char="→"/>
              <a:defRPr/>
            </a:pPr>
            <a:r>
              <a:rPr lang="it-IT" sz="2400" dirty="0"/>
              <a:t>Riflettere su un approccio </a:t>
            </a:r>
            <a:r>
              <a:rPr lang="it-IT" sz="2400" b="1" u="sng" dirty="0"/>
              <a:t>STRATEGICO di GESTIONE E SVILUPPO DELLE RISORSE UMANE</a:t>
            </a:r>
          </a:p>
          <a:p>
            <a:pPr algn="just">
              <a:spcAft>
                <a:spcPts val="0"/>
              </a:spcAft>
              <a:defRPr/>
            </a:pPr>
            <a:endParaRPr lang="it-IT" sz="2400" dirty="0"/>
          </a:p>
          <a:p>
            <a:pPr>
              <a:spcAft>
                <a:spcPts val="0"/>
              </a:spcAft>
              <a:defRPr/>
            </a:pPr>
            <a:endParaRPr lang="it-IT" sz="2400" dirty="0"/>
          </a:p>
          <a:p>
            <a:pPr>
              <a:spcAft>
                <a:spcPts val="0"/>
              </a:spcAft>
              <a:defRPr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6557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egnaposto contenuto 2">
            <a:extLst>
              <a:ext uri="{FF2B5EF4-FFF2-40B4-BE49-F238E27FC236}">
                <a16:creationId xmlns:a16="http://schemas.microsoft.com/office/drawing/2014/main" id="{09B0DF77-06DB-796D-C5EE-02D7474B3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84" y="1198364"/>
            <a:ext cx="8138071" cy="3567922"/>
          </a:xfrm>
        </p:spPr>
        <p:txBody>
          <a:bodyPr rtlCol="0">
            <a:no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dirty="0"/>
              <a:t>Approfondimenti teorici</a:t>
            </a:r>
          </a:p>
          <a:p>
            <a:pPr algn="just">
              <a:spcAft>
                <a:spcPts val="0"/>
              </a:spcAft>
              <a:defRPr/>
            </a:pPr>
            <a:endParaRPr lang="it-IT" sz="2800" dirty="0"/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dirty="0"/>
              <a:t>Lezioni di tipo interattivo che richiedono la partecipazione attiva degli studenti: </a:t>
            </a:r>
          </a:p>
          <a:p>
            <a:pPr lvl="4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2800" dirty="0"/>
              <a:t>esercitazioni pratiche legate a diagnosi organizzative</a:t>
            </a:r>
          </a:p>
          <a:p>
            <a:pPr lvl="4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2800" dirty="0"/>
              <a:t>studio e discussione di casi</a:t>
            </a:r>
          </a:p>
          <a:p>
            <a:pPr lvl="4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2800" dirty="0"/>
              <a:t>project work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1CA3324-B671-6E31-C723-FB304CF81362}"/>
              </a:ext>
            </a:extLst>
          </p:cNvPr>
          <p:cNvSpPr txBox="1">
            <a:spLocks/>
          </p:cNvSpPr>
          <p:nvPr/>
        </p:nvSpPr>
        <p:spPr>
          <a:xfrm>
            <a:off x="182928" y="285750"/>
            <a:ext cx="5829300" cy="5369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none" baseline="0">
                <a:solidFill>
                  <a:schemeClr val="tx1"/>
                </a:solidFill>
                <a:latin typeface="Avenir LT Std 35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dirty="0">
                <a:latin typeface="+mn-lt"/>
              </a:rPr>
              <a:t>Metodi didattici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F2D2F7-1B5C-B57E-5C54-F64BF3389704}"/>
              </a:ext>
            </a:extLst>
          </p:cNvPr>
          <p:cNvSpPr txBox="1"/>
          <p:nvPr/>
        </p:nvSpPr>
        <p:spPr>
          <a:xfrm>
            <a:off x="41564" y="47295"/>
            <a:ext cx="8743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it-IT" sz="2000" b="1" dirty="0"/>
              <a:t>Laboratorio di Psicologia de Lavoro, Organizzazione e Management - corso base (3 CFU)</a:t>
            </a:r>
            <a:endParaRPr lang="it-IT" sz="20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700DF177-E0E1-4164-0AAC-DED6FED3A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075887"/>
              </p:ext>
            </p:extLst>
          </p:nvPr>
        </p:nvGraphicFramePr>
        <p:xfrm>
          <a:off x="2377464" y="1931677"/>
          <a:ext cx="4836796" cy="260166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002598">
                  <a:extLst>
                    <a:ext uri="{9D8B030D-6E8A-4147-A177-3AD203B41FA5}">
                      <a16:colId xmlns:a16="http://schemas.microsoft.com/office/drawing/2014/main" val="1603606892"/>
                    </a:ext>
                  </a:extLst>
                </a:gridCol>
                <a:gridCol w="1834198">
                  <a:extLst>
                    <a:ext uri="{9D8B030D-6E8A-4147-A177-3AD203B41FA5}">
                      <a16:colId xmlns:a16="http://schemas.microsoft.com/office/drawing/2014/main" val="6511914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</a:rPr>
                        <a:t> DATE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</a:rPr>
                        <a:t> 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900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</a:rPr>
                        <a:t>martedì 22/10/2024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</a:rPr>
                        <a:t>09:30-12:30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2050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>
                          <a:effectLst/>
                        </a:rPr>
                        <a:t> martedì 29/10/2024</a:t>
                      </a:r>
                      <a:endParaRPr lang="it-IT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>
                          <a:effectLst/>
                        </a:rPr>
                        <a:t>09:30-12:30</a:t>
                      </a:r>
                      <a:endParaRPr lang="it-IT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6783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>
                          <a:effectLst/>
                        </a:rPr>
                        <a:t> martedì 05/11/2024</a:t>
                      </a:r>
                      <a:endParaRPr lang="it-IT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>
                          <a:effectLst/>
                        </a:rPr>
                        <a:t>09:30-12:30</a:t>
                      </a:r>
                      <a:endParaRPr lang="it-IT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752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>
                          <a:effectLst/>
                        </a:rPr>
                        <a:t> martedì 12/11/2024</a:t>
                      </a:r>
                      <a:endParaRPr lang="it-IT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>
                          <a:effectLst/>
                        </a:rPr>
                        <a:t>09:30-12:30</a:t>
                      </a:r>
                      <a:endParaRPr lang="it-IT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862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>
                          <a:effectLst/>
                        </a:rPr>
                        <a:t> martedì 19/11/2024</a:t>
                      </a:r>
                      <a:endParaRPr lang="it-IT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>
                          <a:effectLst/>
                        </a:rPr>
                        <a:t>09:30-12:30</a:t>
                      </a:r>
                      <a:endParaRPr lang="it-IT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948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</a:rPr>
                        <a:t> martedì 26/11/2024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</a:rPr>
                        <a:t>09:30-12:30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7354457"/>
                  </a:ext>
                </a:extLst>
              </a:tr>
            </a:tbl>
          </a:graphicData>
        </a:graphic>
      </p:graphicFrame>
      <p:sp>
        <p:nvSpPr>
          <p:cNvPr id="15" name="Rettangolo 14">
            <a:extLst>
              <a:ext uri="{FF2B5EF4-FFF2-40B4-BE49-F238E27FC236}">
                <a16:creationId xmlns:a16="http://schemas.microsoft.com/office/drawing/2014/main" id="{9F1075FF-5D5C-AA81-91C7-FAE435230D5C}"/>
              </a:ext>
            </a:extLst>
          </p:cNvPr>
          <p:cNvSpPr/>
          <p:nvPr/>
        </p:nvSpPr>
        <p:spPr>
          <a:xfrm>
            <a:off x="457871" y="1200165"/>
            <a:ext cx="8327227" cy="5486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defRPr/>
            </a:pPr>
            <a:r>
              <a:rPr lang="it-IT" sz="2400" b="1" u="sng" dirty="0">
                <a:solidFill>
                  <a:srgbClr val="FF0000"/>
                </a:solidFill>
              </a:rPr>
              <a:t>COPRE SOLO ATTIVITÀ A SCELTA – IDONEITÀ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D941BDF6-1213-5633-D7D8-96DCE96FF5A1}"/>
              </a:ext>
            </a:extLst>
          </p:cNvPr>
          <p:cNvSpPr txBox="1">
            <a:spLocks/>
          </p:cNvSpPr>
          <p:nvPr/>
        </p:nvSpPr>
        <p:spPr>
          <a:xfrm>
            <a:off x="731562" y="3514191"/>
            <a:ext cx="7680876" cy="1252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it-IT" sz="2400" b="1" dirty="0"/>
              <a:t>La verifica, senza voto, prevede la frequenza ad una percentuale pari all’80% delle ore di lezione e la partecipazione attiva a lavori di gruppo e analisi di casi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605CBD-C567-7501-9F5E-317613F7467D}"/>
              </a:ext>
            </a:extLst>
          </p:cNvPr>
          <p:cNvSpPr txBox="1"/>
          <p:nvPr/>
        </p:nvSpPr>
        <p:spPr>
          <a:xfrm>
            <a:off x="41564" y="47295"/>
            <a:ext cx="8743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it-IT" sz="2000" b="1" dirty="0"/>
              <a:t>Laboratorio di Psicologia de Lavoro, Organizzazione e Management - corso base (3 CFU)</a:t>
            </a:r>
            <a:endParaRPr lang="it-IT" sz="2000" b="1" u="sng" dirty="0">
              <a:solidFill>
                <a:srgbClr val="FF0000"/>
              </a:solidFill>
            </a:endParaRPr>
          </a:p>
        </p:txBody>
      </p:sp>
      <p:sp>
        <p:nvSpPr>
          <p:cNvPr id="10" name="Elaborazione alternativa 9">
            <a:extLst>
              <a:ext uri="{FF2B5EF4-FFF2-40B4-BE49-F238E27FC236}">
                <a16:creationId xmlns:a16="http://schemas.microsoft.com/office/drawing/2014/main" id="{F86434FA-4FBE-C444-A11A-54CBFBCE83E6}"/>
              </a:ext>
            </a:extLst>
          </p:cNvPr>
          <p:cNvSpPr/>
          <p:nvPr/>
        </p:nvSpPr>
        <p:spPr>
          <a:xfrm>
            <a:off x="457245" y="1291604"/>
            <a:ext cx="8510731" cy="182878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ISCRIZIONI entro il </a:t>
            </a:r>
            <a:r>
              <a:rPr lang="it-IT" b="1">
                <a:solidFill>
                  <a:srgbClr val="C00000"/>
                </a:solidFill>
              </a:rPr>
              <a:t>giorno 7 OTTOBRE 2024 caricando </a:t>
            </a:r>
            <a:r>
              <a:rPr lang="it-IT" b="1" dirty="0">
                <a:solidFill>
                  <a:srgbClr val="C00000"/>
                </a:solidFill>
              </a:rPr>
              <a:t>un file word con Cognome, Nome, Matricola a questo indirizzo: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https://univpr-my.sharepoint.com/:f:/g/personal/chiara_panari_unipr_it/Et_HOSzC1fpPovP231-hg8kBLKHO8LLvGWAPHnvBKxZeEQ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F2D2F7-1B5C-B57E-5C54-F64BF3389704}"/>
              </a:ext>
            </a:extLst>
          </p:cNvPr>
          <p:cNvSpPr txBox="1"/>
          <p:nvPr/>
        </p:nvSpPr>
        <p:spPr>
          <a:xfrm>
            <a:off x="41564" y="47295"/>
            <a:ext cx="8743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it-IT" sz="2000" b="1" dirty="0"/>
              <a:t>Laboratorio di Psicologia de Lavoro, Organizzazione e Management - corso avanzato (3 CFU)</a:t>
            </a:r>
            <a:endParaRPr lang="it-IT" sz="2000" b="1" u="sng" dirty="0">
              <a:solidFill>
                <a:srgbClr val="FF0000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A5AFC9F-2C6B-46BE-A1AF-8EAC2084A692}"/>
              </a:ext>
            </a:extLst>
          </p:cNvPr>
          <p:cNvSpPr/>
          <p:nvPr/>
        </p:nvSpPr>
        <p:spPr>
          <a:xfrm>
            <a:off x="457871" y="1108726"/>
            <a:ext cx="8327227" cy="5486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u="sng" dirty="0">
                <a:solidFill>
                  <a:srgbClr val="FF0000"/>
                </a:solidFill>
              </a:rPr>
              <a:t>VALIDO PER COPRIRE ATTIVITÀ A SCELTA O TIROCINIO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1744653-8F6A-1CC7-1067-6745C39B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71" y="1974542"/>
            <a:ext cx="7955193" cy="209726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t-IT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Periodo: 17 Febbraio-15 Aprile 2025</a:t>
            </a:r>
            <a:br>
              <a:rPr lang="it-IT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 da Definirsi</a:t>
            </a:r>
            <a:br>
              <a:rPr lang="it-IT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Iscrizioni entro il 17 Gennaio 2025 ad un link che verrà inviato a Dicembre 2024</a:t>
            </a:r>
            <a:br>
              <a:rPr lang="it-IT" sz="2400" b="1" dirty="0">
                <a:latin typeface="+mn-lt"/>
              </a:rPr>
            </a:br>
            <a:br>
              <a:rPr lang="it-IT" sz="2400" b="1" dirty="0">
                <a:latin typeface="+mn-lt"/>
              </a:rPr>
            </a:br>
            <a:br>
              <a:rPr lang="it-IT" sz="2400" b="1" dirty="0">
                <a:latin typeface="+mn-lt"/>
              </a:rPr>
            </a:br>
            <a:r>
              <a:rPr lang="it-IT" sz="24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3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84039C3B-00E8-A3F1-2C4D-60928A39FD36}"/>
              </a:ext>
            </a:extLst>
          </p:cNvPr>
          <p:cNvSpPr txBox="1"/>
          <p:nvPr/>
        </p:nvSpPr>
        <p:spPr>
          <a:xfrm>
            <a:off x="731561" y="1474482"/>
            <a:ext cx="75894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/>
              <a:t>La verifica, senza voto, prevede la frequenza ad una percentuale pari all’80% delle ore di lezione e la partecipazione attiva a lavori di gruppo, analisi di casi e la consegna di un Project Work realizzato in gruppo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3968E85-F6A0-7B6C-7638-6EF9DDB418BA}"/>
              </a:ext>
            </a:extLst>
          </p:cNvPr>
          <p:cNvSpPr txBox="1"/>
          <p:nvPr/>
        </p:nvSpPr>
        <p:spPr>
          <a:xfrm>
            <a:off x="41564" y="47295"/>
            <a:ext cx="8743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it-IT" sz="2000" b="1" dirty="0"/>
              <a:t>Laboratorio di Psicologia de Lavoro, Organizzazione e Management - corso avanzato (3 CFU)</a:t>
            </a:r>
            <a:endParaRPr lang="it-IT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95669"/>
      </p:ext>
    </p:extLst>
  </p:cSld>
  <p:clrMapOvr>
    <a:masterClrMapping/>
  </p:clrMapOvr>
</p:sld>
</file>

<file path=ppt/theme/theme1.xml><?xml version="1.0" encoding="utf-8"?>
<a:theme xmlns:a="http://schemas.openxmlformats.org/drawingml/2006/main" name="Silversea Classic Presentation Template 060814">
  <a:themeElements>
    <a:clrScheme name="Silversea ">
      <a:dk1>
        <a:sysClr val="windowText" lastClr="000000"/>
      </a:dk1>
      <a:lt1>
        <a:sysClr val="window" lastClr="FFFFFF"/>
      </a:lt1>
      <a:dk2>
        <a:srgbClr val="818285"/>
      </a:dk2>
      <a:lt2>
        <a:srgbClr val="E7E6E6"/>
      </a:lt2>
      <a:accent1>
        <a:srgbClr val="53B3A6"/>
      </a:accent1>
      <a:accent2>
        <a:srgbClr val="D60524"/>
      </a:accent2>
      <a:accent3>
        <a:srgbClr val="636362"/>
      </a:accent3>
      <a:accent4>
        <a:srgbClr val="9C9D9D"/>
      </a:accent4>
      <a:accent5>
        <a:srgbClr val="B6B7B8"/>
      </a:accent5>
      <a:accent6>
        <a:srgbClr val="E8E8E8"/>
      </a:accent6>
      <a:hlink>
        <a:srgbClr val="0563C1"/>
      </a:hlink>
      <a:folHlink>
        <a:srgbClr val="954F72"/>
      </a:folHlink>
    </a:clrScheme>
    <a:fontScheme name="Custom 6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versea Classic Presentation Template 050814" id="{CD68A172-CE28-4F1A-B5DF-28C24AC9F423}" vid="{D9CCED46-FB27-4AA8-BEF8-241255F948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Silversea Classic Presentation Template 060814</Template>
  <TotalTime>958</TotalTime>
  <Words>370</Words>
  <Application>Microsoft Office PowerPoint</Application>
  <PresentationFormat>Presentazione su schermo (16:9)</PresentationFormat>
  <Paragraphs>48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Avenir LT Std 35 Light</vt:lpstr>
      <vt:lpstr>Calibri</vt:lpstr>
      <vt:lpstr>Times New Roman</vt:lpstr>
      <vt:lpstr>Wingdings</vt:lpstr>
      <vt:lpstr>Silversea Classic Presentation Template 060814</vt:lpstr>
      <vt:lpstr>Presentazione standard di PowerPoint</vt:lpstr>
      <vt:lpstr>Obiettivi dei laboratori </vt:lpstr>
      <vt:lpstr>Presentazione standard di PowerPoint</vt:lpstr>
      <vt:lpstr>Presentazione standard di PowerPoint</vt:lpstr>
      <vt:lpstr>Presentazione standard di PowerPoint</vt:lpstr>
      <vt:lpstr>Periodo: 17 Febbraio-15 Aprile 2025  Date da Definirsi  Iscrizioni entro il 17 Gennaio 2025 ad un link che verrà inviato a Dicembre 2024  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Cruise Academy</dc:title>
  <dc:creator>Sara</dc:creator>
  <cp:lastModifiedBy>Chiara PANARI</cp:lastModifiedBy>
  <cp:revision>1627</cp:revision>
  <cp:lastPrinted>2022-10-18T14:34:20Z</cp:lastPrinted>
  <dcterms:created xsi:type="dcterms:W3CDTF">2014-11-10T21:59:30Z</dcterms:created>
  <dcterms:modified xsi:type="dcterms:W3CDTF">2024-09-21T07:15:55Z</dcterms:modified>
</cp:coreProperties>
</file>