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75" r:id="rId3"/>
    <p:sldId id="281" r:id="rId4"/>
    <p:sldId id="297" r:id="rId5"/>
    <p:sldId id="274" r:id="rId6"/>
    <p:sldId id="273" r:id="rId7"/>
    <p:sldId id="288" r:id="rId8"/>
    <p:sldId id="314" r:id="rId9"/>
    <p:sldId id="315" r:id="rId10"/>
    <p:sldId id="296" r:id="rId11"/>
    <p:sldId id="304" r:id="rId12"/>
    <p:sldId id="316" r:id="rId13"/>
    <p:sldId id="303" r:id="rId14"/>
    <p:sldId id="282" r:id="rId15"/>
    <p:sldId id="285" r:id="rId16"/>
    <p:sldId id="317" r:id="rId17"/>
    <p:sldId id="320" r:id="rId18"/>
    <p:sldId id="319" r:id="rId19"/>
    <p:sldId id="318" r:id="rId20"/>
    <p:sldId id="293" r:id="rId21"/>
    <p:sldId id="258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B4C"/>
    <a:srgbClr val="091B4D"/>
    <a:srgbClr val="FB2919"/>
    <a:srgbClr val="9C56E8"/>
    <a:srgbClr val="5AC4C4"/>
    <a:srgbClr val="B582EE"/>
    <a:srgbClr val="C63E5B"/>
    <a:srgbClr val="F0654E"/>
    <a:srgbClr val="89838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5" autoAdjust="0"/>
    <p:restoredTop sz="94672"/>
  </p:normalViewPr>
  <p:slideViewPr>
    <p:cSldViewPr snapToGrid="0" snapToObjects="1">
      <p:cViewPr>
        <p:scale>
          <a:sx n="113" d="100"/>
          <a:sy n="113" d="100"/>
        </p:scale>
        <p:origin x="144" y="-5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2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4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453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84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79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10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44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0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2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0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83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23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02/09/24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assistenza-sanitari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unipr.it/vivere-par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unipr.it/welcome-day-2024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usic.unipr.it/it/unita/arte-musica-e-spettacolo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usic.unipr.it/didattica/calendario-delle-attivita-didattiche/ambito-umanistico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hyperlink" Target="https://corsi.unipr.it/it/cdl-ba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usic.unipr.it/" TargetMode="External"/><Relationship Id="rId5" Type="http://schemas.openxmlformats.org/officeDocument/2006/relationships/hyperlink" Target="http://www.unipr.it/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urp@unipr.i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unipr.cartaconto.credit-agricole.it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cla.unipr.it/it/corsi/corsi-idoneita-curricolare/inglese/78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://www.cla.unipr.it/" TargetMode="External"/><Relationship Id="rId4" Type="http://schemas.openxmlformats.org/officeDocument/2006/relationships/hyperlink" Target="https://www.cla.unipr.it/it/corsi/corsi-idoneita-curricolare/francese/7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www.cla.unipr.it/it/corsi/corsi-extracurricolari/23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87307"/>
          </a:xfrm>
          <a:prstGeom prst="rect">
            <a:avLst/>
          </a:prstGeom>
          <a:solidFill>
            <a:srgbClr val="091B4C"/>
          </a:solidFill>
          <a:ln>
            <a:solidFill>
              <a:srgbClr val="091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endParaRPr lang="it-IT" sz="4800" dirty="0"/>
          </a:p>
          <a:p>
            <a:pPr algn="ctr"/>
            <a:r>
              <a:rPr lang="it-IT" sz="6600" dirty="0">
                <a:latin typeface="Bison Bold" panose="00000400000000000000" pitchFamily="2" charset="0"/>
              </a:rPr>
              <a:t>WELCOME DAY 2024</a:t>
            </a:r>
          </a:p>
        </p:txBody>
      </p:sp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6D99ACAD-3DBA-992E-999D-65AD10E9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553" y="371745"/>
            <a:ext cx="4270895" cy="1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sport, vestiti, Uniforme sportiva&#10;&#10;Descrizione generata automaticamente">
            <a:extLst>
              <a:ext uri="{FF2B5EF4-FFF2-40B4-BE49-F238E27FC236}">
                <a16:creationId xmlns:a16="http://schemas.microsoft.com/office/drawing/2014/main" id="{5A9A3517-4ECB-1D9A-4725-8EDEB603E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0"/>
          <a:stretch/>
        </p:blipFill>
        <p:spPr>
          <a:xfrm>
            <a:off x="6888809" y="1467486"/>
            <a:ext cx="2764691" cy="2836118"/>
          </a:xfrm>
          <a:prstGeom prst="rect">
            <a:avLst/>
          </a:prstGeom>
        </p:spPr>
      </p:pic>
      <p:pic>
        <p:nvPicPr>
          <p:cNvPr id="15" name="Immagine 14" descr="Immagine che contiene persona, Viso umano, sport, vestiti&#10;&#10;Descrizione generata automaticamente">
            <a:extLst>
              <a:ext uri="{FF2B5EF4-FFF2-40B4-BE49-F238E27FC236}">
                <a16:creationId xmlns:a16="http://schemas.microsoft.com/office/drawing/2014/main" id="{C89C4AC5-30F2-1B40-5BC2-CA010F16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 r="12098" b="-748"/>
          <a:stretch/>
        </p:blipFill>
        <p:spPr>
          <a:xfrm>
            <a:off x="8045700" y="3889328"/>
            <a:ext cx="2622300" cy="22374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06582" y="249948"/>
            <a:ext cx="1035973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091B4C"/>
                </a:solidFill>
              </a:rPr>
              <a:t>Crediti formativi per attività culturali, </a:t>
            </a:r>
          </a:p>
          <a:p>
            <a:r>
              <a:rPr lang="it-IT" sz="3600" b="1" cap="all" dirty="0">
                <a:solidFill>
                  <a:srgbClr val="091B4C"/>
                </a:solidFill>
              </a:rPr>
              <a:t>artistiche, sociali e sportive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E22008-DCC8-1FE6-9130-7039AA80E721}"/>
              </a:ext>
            </a:extLst>
          </p:cNvPr>
          <p:cNvSpPr/>
          <p:nvPr/>
        </p:nvSpPr>
        <p:spPr>
          <a:xfrm>
            <a:off x="1874013" y="1486228"/>
            <a:ext cx="5567536" cy="464051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98936" y="1496584"/>
            <a:ext cx="51176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L’Ateneo riconosce, alle studentesse e agli studenti dei corsi di studio che ne fanno richiesta, </a:t>
            </a:r>
          </a:p>
          <a:p>
            <a:r>
              <a:rPr lang="it-IT" b="1" dirty="0">
                <a:solidFill>
                  <a:schemeClr val="bg1"/>
                </a:solidFill>
              </a:rPr>
              <a:t>crediti formativi universitari </a:t>
            </a:r>
            <a:r>
              <a:rPr lang="it-IT" dirty="0">
                <a:solidFill>
                  <a:schemeClr val="bg1"/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chemeClr val="bg1"/>
                </a:solidFill>
              </a:rPr>
              <a:t>sportivo, culturale, sociale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6 CFU RICONOSCIUTI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INFO: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CUS PARMA </a:t>
            </a:r>
            <a:r>
              <a:rPr lang="it-IT" sz="1600" dirty="0">
                <a:solidFill>
                  <a:schemeClr val="bg1"/>
                </a:solidFill>
              </a:rPr>
              <a:t>per i crediti in ambito sportivo: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creditisportiviunipr@cusparma.it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CAPAS</a:t>
            </a:r>
            <a:r>
              <a:rPr lang="it-IT" sz="1600" dirty="0">
                <a:solidFill>
                  <a:schemeClr val="bg1"/>
                </a:solidFill>
              </a:rPr>
              <a:t> per i crediti in ambito artistico culturale: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capas@unipr.it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CSV Emilia per i crediti in ambito sociale acquisiti tramite i Laboratori di partecipazione sociale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          info@csvemilia.it	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9715B7E-AB06-4C0F-58B3-32F7DCEE9CD9}"/>
              </a:ext>
            </a:extLst>
          </p:cNvPr>
          <p:cNvGrpSpPr/>
          <p:nvPr/>
        </p:nvGrpSpPr>
        <p:grpSpPr>
          <a:xfrm>
            <a:off x="0" y="6126741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0E07391-65B7-8E9B-3B3E-BBA8F639ABC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789ABD1-D503-019A-2DD1-B67BD6C6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52477" y="419190"/>
            <a:ext cx="465717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91B4C"/>
                </a:solidFill>
              </a:rPr>
              <a:t>ASSISTENZA SANITARIA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A064AE-CC92-84CC-6094-978139FC9276}"/>
              </a:ext>
            </a:extLst>
          </p:cNvPr>
          <p:cNvSpPr/>
          <p:nvPr/>
        </p:nvSpPr>
        <p:spPr>
          <a:xfrm>
            <a:off x="1846201" y="1129000"/>
            <a:ext cx="640306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72693" y="1389850"/>
            <a:ext cx="609108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Gli studenti e le studentesse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fuori sede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</a:p>
          <a:p>
            <a:r>
              <a:rPr lang="it-IT" sz="2100" dirty="0">
                <a:solidFill>
                  <a:schemeClr val="bg1"/>
                </a:solidFill>
              </a:rPr>
              <a:t>dell’Università di Parma che non abbiano optato per la scelta del medico di medicina generale a Parma e che abbiano bisogno di assistenza sanitaria di base possono </a:t>
            </a:r>
          </a:p>
          <a:p>
            <a:endParaRPr lang="it-IT" sz="2100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       rivolgersi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gratuitamente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a un elenco di medici di medicina generale del Distretto di Parma, per prestazioni sanitarie contingenti e non urgenti</a:t>
            </a:r>
            <a:r>
              <a:rPr lang="it-IT" sz="2100" dirty="0">
                <a:solidFill>
                  <a:schemeClr val="bg1"/>
                </a:solidFill>
              </a:rPr>
              <a:t>.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  <a:p>
            <a:endParaRPr lang="it-IT" sz="2100" b="1" dirty="0">
              <a:solidFill>
                <a:schemeClr val="bg1"/>
              </a:solidFill>
            </a:endParaRPr>
          </a:p>
          <a:p>
            <a:endParaRPr lang="it-IT" sz="2100" b="1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Elenco medici di medicina generale convenzionati:</a:t>
            </a:r>
          </a:p>
          <a:p>
            <a:r>
              <a:rPr lang="it-IT" sz="21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www.unipr.it/assistenza-sanitaria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4A3E03C-9143-1878-D073-99DB1F789BA8}"/>
              </a:ext>
            </a:extLst>
          </p:cNvPr>
          <p:cNvSpPr/>
          <p:nvPr/>
        </p:nvSpPr>
        <p:spPr>
          <a:xfrm>
            <a:off x="2008432" y="3373570"/>
            <a:ext cx="412955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imbolo, logo, clipart, Elementi grafici&#10;&#10;Descrizione generata automaticamente">
            <a:extLst>
              <a:ext uri="{FF2B5EF4-FFF2-40B4-BE49-F238E27FC236}">
                <a16:creationId xmlns:a16="http://schemas.microsoft.com/office/drawing/2014/main" id="{0471A99D-12C6-99C7-B912-74D9BBD4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1" t="20266" r="36130" b="29032"/>
          <a:stretch/>
        </p:blipFill>
        <p:spPr>
          <a:xfrm>
            <a:off x="8511349" y="1647737"/>
            <a:ext cx="2039421" cy="2585051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559B567-A71D-0927-A62C-E71434FB5E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E49D14D-905D-A272-F2E5-67ED612E126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302DF27-D1BF-D8C3-894A-38A124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58537" y="251826"/>
            <a:ext cx="978576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5" y="1420062"/>
            <a:ext cx="3060246" cy="43676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805704"/>
            <a:ext cx="5976453" cy="3486268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7"/>
            <a:ext cx="5753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Il pacchetto Vivere Parma prevede una serie di appuntamenti ed eventi, a prezzo agevolato, nel corso dell’anno accademico 24/25 organizzati in collaborazione con realtà del territorio: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Teatro Regio, Zebre Parma, Parma calcio, Teatro Due, Fondazione Toscanini, Teatro al Parco, </a:t>
            </a:r>
            <a:r>
              <a:rPr lang="it-IT" sz="2000" b="1" dirty="0" err="1">
                <a:solidFill>
                  <a:schemeClr val="bg1"/>
                </a:solidFill>
              </a:rPr>
              <a:t>Archeovea</a:t>
            </a:r>
            <a:r>
              <a:rPr lang="it-IT" sz="2000" b="1" dirty="0">
                <a:solidFill>
                  <a:schemeClr val="bg1"/>
                </a:solidFill>
              </a:rPr>
              <a:t>.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Calendario completo su </a:t>
            </a:r>
            <a:r>
              <a:rPr lang="it-IT" sz="2000" b="1" dirty="0">
                <a:solidFill>
                  <a:schemeClr val="bg1"/>
                </a:solidFill>
                <a:hlinkClick r:id="rId4"/>
              </a:rPr>
              <a:t>www.unipr.it/vivere-parma</a:t>
            </a:r>
            <a:endParaRPr lang="it-IT" sz="20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0CF9443-CD7E-C633-D314-EE0812F4106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0EFD5E1-9BE4-4DDA-0CD2-98A1B5E759D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3600B41-CC64-B0CC-D92A-9221E5776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08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95645" y="305192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4" y="1420062"/>
            <a:ext cx="3141407" cy="44835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586359"/>
            <a:ext cx="5976453" cy="4150916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6"/>
            <a:ext cx="5753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Agevolazioni per la mobilità urbana (abbonamenti bus scontati nelle sedi di Parma e Piacenza)</a:t>
            </a:r>
          </a:p>
          <a:p>
            <a:r>
              <a:rPr lang="it-IT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https://www.unipr.it/servizi/oltre-lo-studio/mobilita-aziendale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https://www.unipr.it/servizi/oltre-lo-studio/cinema-musica-e-teatri-convenzioni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https://www.unipr.it/convenzioni-con-attivita-commerciali-0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77FCEAF-C05C-B5E2-8B50-1BB5C9E2072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DDEDFEE-B72C-6AF9-503F-57D0898E7391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C3D5C8E-08F5-0CB7-FC26-29B1DAAF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4ECBFE96-3763-A8AF-61D1-9FB27E0B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14748"/>
          <a:stretch/>
        </p:blipFill>
        <p:spPr>
          <a:xfrm>
            <a:off x="5801360" y="1189031"/>
            <a:ext cx="4866640" cy="41788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2636" y="384126"/>
            <a:ext cx="406457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57823" y="1087783"/>
            <a:ext cx="4764897" cy="1323439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di natura didattica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 tutor, alla/al presidente del corso di studio o alla/al RAQ (Responsabile della Qualità del </a:t>
            </a:r>
            <a:r>
              <a:rPr lang="it-IT" sz="2000" dirty="0" err="1">
                <a:solidFill>
                  <a:schemeClr val="bg1"/>
                </a:solidFill>
              </a:rPr>
              <a:t>CdS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57823" y="2599365"/>
            <a:ext cx="4764896" cy="1015663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didattico – organizzativa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57823" y="3851949"/>
            <a:ext cx="4764896" cy="1631216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relazionale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alla/al tutor docente e studente o al nostro servizio di counseling all’interno del Centro di Ateneo per l’Inclusione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3159" y="5504377"/>
            <a:ext cx="56591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0DD76CE-FEA7-B762-1B6B-A3B1FCDA2503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845B7F3-E4D6-B2EE-4FF8-4B567C4BF888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0558DF3-31AF-93B2-FE53-33ACA8DF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757DA04A-EA1F-1947-92C7-D05C50E3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60"/>
          <a:stretch/>
        </p:blipFill>
        <p:spPr>
          <a:xfrm>
            <a:off x="7261366" y="1265246"/>
            <a:ext cx="3406635" cy="432750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0297" y="429613"/>
            <a:ext cx="3576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MATERIALI UTILI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83" y="1187432"/>
            <a:ext cx="6305538" cy="4483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90546" y="1357928"/>
            <a:ext cx="575313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Scarica la tua «shopper» virtuale sul sito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  <a:hlinkClick r:id="rId5"/>
              </a:rPr>
              <a:t>www.unipr.it/welcome-day-2024  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b="1" dirty="0">
                <a:solidFill>
                  <a:schemeClr val="bg1"/>
                </a:solidFill>
              </a:rPr>
              <a:t>Breve guida dell’Ateneo </a:t>
            </a:r>
            <a:r>
              <a:rPr lang="it-IT" sz="2000" dirty="0">
                <a:solidFill>
                  <a:schemeClr val="bg1"/>
                </a:solidFill>
              </a:rPr>
              <a:t>24-25 con tutti i nostri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l’informativa ISEE </a:t>
            </a:r>
            <a:r>
              <a:rPr lang="it-IT" sz="2000" dirty="0">
                <a:solidFill>
                  <a:schemeClr val="bg1"/>
                </a:solidFill>
              </a:rPr>
              <a:t>(informazioni su procedura per riduzione/esenzione delle tasse – </a:t>
            </a:r>
            <a:r>
              <a:rPr lang="it-IT" sz="2000" b="1" dirty="0">
                <a:solidFill>
                  <a:schemeClr val="bg1"/>
                </a:solidFill>
              </a:rPr>
              <a:t>scadenza 4 novembre 2024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</a:t>
            </a:r>
            <a:r>
              <a:rPr lang="it-IT" sz="2000" b="1" dirty="0">
                <a:solidFill>
                  <a:schemeClr val="bg1"/>
                </a:solidFill>
              </a:rPr>
              <a:t>dépliant </a:t>
            </a:r>
            <a:r>
              <a:rPr lang="it-IT" sz="2000" dirty="0">
                <a:solidFill>
                  <a:schemeClr val="bg1"/>
                </a:solidFill>
              </a:rPr>
              <a:t>su: 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Opportunità di studio all’estero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Tirocini formativi</a:t>
            </a:r>
            <a:endParaRPr lang="it-IT" sz="17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3E36772-CAA7-8EE8-A005-651CFFC1155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6C05232-E878-2480-CECE-2E3B3DF716EA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AD163B4-5AE6-25CD-ABDE-36AFDF31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DC1F08-6457-8072-FA7B-B6EA680E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40" y="1250770"/>
            <a:ext cx="3369261" cy="44854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2825" y="525454"/>
            <a:ext cx="94815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DOVE SIAMO: LA SEDE DEL CORSO DI LAUREA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1243977"/>
            <a:ext cx="6006519" cy="436325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B53EED2-F905-7B4D-A08F-46591E0A90D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93002C4C-606D-82F6-CBE3-575669C0AB1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8539784-1E10-ACAB-04BB-1050B13B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2F4729-B0F3-BE45-75F7-1D206418CC29}"/>
              </a:ext>
            </a:extLst>
          </p:cNvPr>
          <p:cNvSpPr txBox="1"/>
          <p:nvPr/>
        </p:nvSpPr>
        <p:spPr>
          <a:xfrm>
            <a:off x="1625600" y="1527651"/>
            <a:ext cx="56731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0" i="0" dirty="0">
                <a:solidFill>
                  <a:schemeClr val="bg1"/>
                </a:solidFill>
                <a:effectLst/>
                <a:latin typeface="Lato" panose="020F0502020204030204" pitchFamily="34" charset="0"/>
              </a:rPr>
              <a:t>Il corso di laurea in Beni artistici e dello spettacolo ha sede in un'ala del complesso monumentale del</a:t>
            </a:r>
            <a:r>
              <a:rPr lang="it-IT" b="1" i="0" dirty="0">
                <a:solidFill>
                  <a:schemeClr val="bg1"/>
                </a:solidFill>
                <a:effectLst/>
                <a:latin typeface="Lato" panose="020F0502020204030204" pitchFamily="34" charset="0"/>
              </a:rPr>
              <a:t> Palazzo della Pilotta</a:t>
            </a:r>
            <a:r>
              <a:rPr lang="it-IT" b="0" i="0" dirty="0">
                <a:solidFill>
                  <a:schemeClr val="bg1"/>
                </a:solidFill>
                <a:effectLst/>
                <a:latin typeface="Lato" panose="020F0502020204030204" pitchFamily="34" charset="0"/>
              </a:rPr>
              <a:t>, con accesso da Piazzale della Pace al civico 7/A, dove si trovano le strutture e i servizi dell'</a:t>
            </a:r>
            <a:r>
              <a:rPr lang="it-IT" b="1" i="0" u="sng" dirty="0">
                <a:solidFill>
                  <a:schemeClr val="bg1"/>
                </a:solidFill>
                <a:effectLst/>
                <a:latin typeface="Lato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Unità di Arte Musica e Spettacolo</a:t>
            </a:r>
            <a:r>
              <a:rPr lang="it-IT" b="1" i="0" dirty="0">
                <a:solidFill>
                  <a:schemeClr val="bg1"/>
                </a:solidFill>
                <a:effectLst/>
                <a:latin typeface="Lato" panose="020F0502020204030204" pitchFamily="34" charset="0"/>
              </a:rPr>
              <a:t>.</a:t>
            </a:r>
          </a:p>
          <a:p>
            <a:pPr algn="just"/>
            <a:endParaRPr lang="it-IT" b="0" i="0" dirty="0">
              <a:solidFill>
                <a:schemeClr val="bg1"/>
              </a:solidFill>
              <a:effectLst/>
              <a:latin typeface="Lato" panose="020F0502020204030204" pitchFamily="34" charset="0"/>
            </a:endParaRPr>
          </a:p>
          <a:p>
            <a:pPr algn="just"/>
            <a:r>
              <a:rPr lang="it-IT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Le lezioni si tengono in alcune aule situate all’interno del complesso e negli spazi didattici del Plesso D’Azeglio (via Massimo D’Azeglio, 85).</a:t>
            </a:r>
          </a:p>
          <a:p>
            <a:pPr algn="just"/>
            <a:r>
              <a:rPr lang="it-IT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L'ingresso della </a:t>
            </a:r>
            <a:r>
              <a:rPr lang="it-IT" b="1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Biblioteca delle Arti e dello Spettacolo </a:t>
            </a:r>
            <a:r>
              <a:rPr lang="it-IT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è situato invece sotto i portici in via Bodoni, 8.</a:t>
            </a:r>
          </a:p>
        </p:txBody>
      </p:sp>
    </p:spTree>
    <p:extLst>
      <p:ext uri="{BB962C8B-B14F-4D97-AF65-F5344CB8AC3E}">
        <p14:creationId xmlns:p14="http://schemas.microsoft.com/office/powerpoint/2010/main" val="308818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90670" y="482780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DELLE LEZIONI E DEGLI ESAMI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82" y="1640898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26" y="1729528"/>
            <a:ext cx="6220173" cy="3956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3FA8E1DD-B1F0-153F-5A5B-7DAF6BE9ABD5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3FB0771-FC5B-8AFF-8F85-383A79940E6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DAD1F7F-FDB9-A9B7-EE17-9593B6E2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C36BBE-4359-492B-5BED-B3E187546237}"/>
              </a:ext>
            </a:extLst>
          </p:cNvPr>
          <p:cNvSpPr txBox="1"/>
          <p:nvPr/>
        </p:nvSpPr>
        <p:spPr>
          <a:xfrm>
            <a:off x="2009423" y="1729528"/>
            <a:ext cx="59153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  <a:hlinkClick r:id="rId6"/>
              </a:rPr>
              <a:t>https://dusic.unipr.it/didattica/calendario-delle-attivita-didattiche/ambito-umanistico</a:t>
            </a:r>
            <a:endParaRPr lang="it-IT" sz="1400" dirty="0">
              <a:solidFill>
                <a:schemeClr val="bg1"/>
              </a:solidFill>
            </a:endParaRPr>
          </a:p>
          <a:p>
            <a:pPr algn="just"/>
            <a:endParaRPr lang="it-IT" sz="1400" dirty="0">
              <a:solidFill>
                <a:schemeClr val="bg1"/>
              </a:solidFill>
            </a:endParaRPr>
          </a:p>
          <a:p>
            <a:pPr algn="just"/>
            <a:r>
              <a:rPr lang="it-IT" sz="1400" b="1" dirty="0">
                <a:solidFill>
                  <a:schemeClr val="bg1"/>
                </a:solidFill>
                <a:effectLst/>
              </a:rPr>
              <a:t>Calendario delle lezioni</a:t>
            </a:r>
          </a:p>
          <a:p>
            <a:pPr algn="just"/>
            <a:r>
              <a:rPr lang="it-IT" sz="1400" b="1" dirty="0">
                <a:solidFill>
                  <a:schemeClr val="bg1"/>
                </a:solidFill>
                <a:effectLst/>
              </a:rPr>
              <a:t>A.A. 2024/2025</a:t>
            </a:r>
            <a:endParaRPr lang="it-IT" sz="1400" dirty="0">
              <a:solidFill>
                <a:schemeClr val="bg1"/>
              </a:solidFill>
              <a:effectLst/>
            </a:endParaRPr>
          </a:p>
          <a:p>
            <a:pPr algn="just"/>
            <a:r>
              <a:rPr lang="it-IT" sz="1400" b="1" dirty="0">
                <a:solidFill>
                  <a:schemeClr val="bg1"/>
                </a:solidFill>
                <a:effectLst/>
              </a:rPr>
              <a:t>Primo semestre</a:t>
            </a:r>
            <a:endParaRPr lang="it-IT" sz="1400" dirty="0">
              <a:solidFill>
                <a:schemeClr val="bg1"/>
              </a:solidFill>
              <a:effectLst/>
            </a:endParaRPr>
          </a:p>
          <a:p>
            <a:pPr algn="just"/>
            <a:r>
              <a:rPr lang="it-IT" sz="1400" dirty="0">
                <a:solidFill>
                  <a:schemeClr val="bg1"/>
                </a:solidFill>
                <a:effectLst/>
              </a:rPr>
              <a:t>1ª PARTE: dal 16 settembre al 18 ottobre 2024</a:t>
            </a:r>
            <a:br>
              <a:rPr lang="it-IT" sz="1400" dirty="0">
                <a:solidFill>
                  <a:schemeClr val="bg1"/>
                </a:solidFill>
                <a:effectLst/>
              </a:rPr>
            </a:br>
            <a:r>
              <a:rPr lang="it-IT" sz="1400" dirty="0">
                <a:solidFill>
                  <a:schemeClr val="bg1"/>
                </a:solidFill>
                <a:effectLst/>
              </a:rPr>
              <a:t>2ª PARTE: dal 4 novembre al 6 dicembre 2024</a:t>
            </a:r>
          </a:p>
          <a:p>
            <a:pPr algn="just"/>
            <a:r>
              <a:rPr lang="it-IT" sz="1400" b="1" dirty="0">
                <a:solidFill>
                  <a:schemeClr val="bg1"/>
                </a:solidFill>
                <a:effectLst/>
              </a:rPr>
              <a:t>Secondo semestre</a:t>
            </a:r>
            <a:endParaRPr lang="it-IT" sz="1400" dirty="0">
              <a:solidFill>
                <a:schemeClr val="bg1"/>
              </a:solidFill>
              <a:effectLst/>
            </a:endParaRPr>
          </a:p>
          <a:p>
            <a:pPr algn="just"/>
            <a:r>
              <a:rPr lang="it-IT" sz="1400" dirty="0">
                <a:solidFill>
                  <a:schemeClr val="bg1"/>
                </a:solidFill>
                <a:effectLst/>
              </a:rPr>
              <a:t>1ªPARTE: dal 10 febbraio al 14 marzo 2025</a:t>
            </a:r>
            <a:br>
              <a:rPr lang="it-IT" sz="1400" dirty="0">
                <a:solidFill>
                  <a:schemeClr val="bg1"/>
                </a:solidFill>
                <a:effectLst/>
              </a:rPr>
            </a:br>
            <a:r>
              <a:rPr lang="it-IT" sz="1400" dirty="0">
                <a:solidFill>
                  <a:schemeClr val="bg1"/>
                </a:solidFill>
                <a:effectLst/>
              </a:rPr>
              <a:t>2ª PARTE: dal 7 aprile al 9 maggio 2025</a:t>
            </a:r>
          </a:p>
          <a:p>
            <a:pPr algn="just"/>
            <a:r>
              <a:rPr lang="it-IT" sz="1400" b="1" dirty="0">
                <a:solidFill>
                  <a:schemeClr val="bg1"/>
                </a:solidFill>
                <a:effectLst/>
              </a:rPr>
              <a:t>Esami di profitto</a:t>
            </a:r>
          </a:p>
          <a:p>
            <a:pPr algn="just"/>
            <a:r>
              <a:rPr lang="it-IT" sz="1400" b="1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A.A. 2024/2025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SESSIONE ESTIVA: dal 19 maggio al 31 luglio 2025 (3 appelli)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SESSIONE AUTUNNALE: dal 25 agosto al 12 settembre 2025</a:t>
            </a:r>
            <a:br>
              <a:rPr lang="it-IT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it-IT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(un appello, NON accessibile agli studenti immatricolati nell’</a:t>
            </a:r>
            <a:r>
              <a:rPr lang="it-IT" sz="1400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a.a</a:t>
            </a:r>
            <a:r>
              <a:rPr lang="it-IT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. 2025-2026)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ESAMI SESSIONE STRAORDINARIA (solo su indicazione del docente)</a:t>
            </a:r>
            <a:br>
              <a:rPr lang="it-IT" dirty="0"/>
            </a:b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13064" y="327860"/>
            <a:ext cx="993770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   I DATI ALMALAUREA 2023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434B7C-653F-42B4-EE3D-FCDC6675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74" y="1489297"/>
            <a:ext cx="3016602" cy="45249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25" y="1664697"/>
            <a:ext cx="6411724" cy="413393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48FAC6A-8BB0-BA40-06C2-D9037D773060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19A845F-87E3-5C70-A28A-0FAA8BDF212F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233EA16-EDEC-BD7A-E875-466D8DA6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71CA4D-1A0B-0617-336F-004083123A65}"/>
              </a:ext>
            </a:extLst>
          </p:cNvPr>
          <p:cNvSpPr txBox="1"/>
          <p:nvPr/>
        </p:nvSpPr>
        <p:spPr>
          <a:xfrm>
            <a:off x="1941690" y="1867806"/>
            <a:ext cx="59718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 dati 2023 di Almalaurea, risulta che su un campione di 35 intervistati (51 laureati):</a:t>
            </a:r>
          </a:p>
          <a:p>
            <a:pPr algn="just"/>
            <a:endParaRPr lang="it-IT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it-I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tasso di occupazione è del 40 %;</a:t>
            </a:r>
          </a:p>
          <a:p>
            <a:pPr marL="285750" indent="-285750" algn="just">
              <a:buFontTx/>
              <a:buChar char="-"/>
            </a:pPr>
            <a:r>
              <a:rPr lang="it-I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28,6% si dichiara impegnato in professioni intellettuali, scientifiche e di elevata specializzazione;</a:t>
            </a:r>
          </a:p>
          <a:p>
            <a:pPr marL="285750" indent="-285750" algn="just">
              <a:buFontTx/>
              <a:buChar char="-"/>
            </a:pPr>
            <a:r>
              <a:rPr lang="it-I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33,3% dei l</a:t>
            </a:r>
            <a:r>
              <a:rPr lang="it-I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aureati che proseguono il lavoro iniziato prima della laurea hanno notato un miglioramento nel proprio lavoro dovuto alla laurea;</a:t>
            </a:r>
          </a:p>
          <a:p>
            <a:pPr marL="285750" indent="-285750" algn="just">
              <a:buFontTx/>
              <a:buChar char="-"/>
            </a:pPr>
            <a:r>
              <a:rPr lang="it-I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42,9% riconosce l’efficacia della laurea nel lavoro svolto. </a:t>
            </a:r>
          </a:p>
          <a:p>
            <a:pPr algn="just"/>
            <a:endParaRPr lang="it-IT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4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A17D4AD-4FF0-2B1C-3056-64DA618B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56" y="1495976"/>
            <a:ext cx="3120173" cy="41602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8225" y="49377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71" y="1253094"/>
            <a:ext cx="5905850" cy="44831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6FFE6-C1BE-794A-A68C-2124061B69A6}"/>
              </a:ext>
            </a:extLst>
          </p:cNvPr>
          <p:cNvSpPr txBox="1"/>
          <p:nvPr/>
        </p:nvSpPr>
        <p:spPr>
          <a:xfrm>
            <a:off x="1309508" y="1317252"/>
            <a:ext cx="582991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</a:rPr>
              <a:t>SITO DELL’UNIVERSITÀ</a:t>
            </a:r>
          </a:p>
          <a:p>
            <a:pPr algn="just"/>
            <a:r>
              <a:rPr lang="it-IT" sz="2400" dirty="0">
                <a:solidFill>
                  <a:schemeClr val="bg1"/>
                </a:solidFill>
                <a:hlinkClick r:id="rId5"/>
              </a:rPr>
              <a:t>www.unipr.it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pPr algn="just"/>
            <a:endParaRPr lang="it-IT" sz="2400" dirty="0">
              <a:solidFill>
                <a:schemeClr val="bg1"/>
              </a:solidFill>
            </a:endParaRPr>
          </a:p>
          <a:p>
            <a:pPr algn="just"/>
            <a:r>
              <a:rPr lang="it-IT" sz="2400" dirty="0">
                <a:solidFill>
                  <a:schemeClr val="bg1"/>
                </a:solidFill>
              </a:rPr>
              <a:t>SITO DEL DIPARTIMENTO DI DISCIPLINE UMANISTICHE, SOCIALI E DELLE IMPRESE CULTURALI (DUSIC)</a:t>
            </a:r>
          </a:p>
          <a:p>
            <a:pPr algn="just"/>
            <a:r>
              <a:rPr lang="it-IT" sz="2400" dirty="0">
                <a:solidFill>
                  <a:schemeClr val="bg1"/>
                </a:solidFill>
                <a:hlinkClick r:id="rId6"/>
              </a:rPr>
              <a:t>www.dusic.unipr.it</a:t>
            </a:r>
            <a:r>
              <a:rPr lang="it-IT" sz="2400" dirty="0">
                <a:solidFill>
                  <a:schemeClr val="bg1"/>
                </a:solidFill>
              </a:rPr>
              <a:t> 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SITO DEL CORSO DI LAUREA IN BENI ARTISTICI, LIBRARI E DELLO SPETTACOLO</a:t>
            </a:r>
          </a:p>
          <a:p>
            <a:r>
              <a:rPr lang="it-IT" sz="2400" dirty="0">
                <a:solidFill>
                  <a:schemeClr val="bg1"/>
                </a:solidFill>
                <a:hlinkClick r:id="rId7"/>
              </a:rPr>
              <a:t>https://corsi.unipr.it/it/cdl-bas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09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17" name="Immagine 16" descr="Immagine che contiene vestiti, persona, calzature, sorriso">
            <a:extLst>
              <a:ext uri="{FF2B5EF4-FFF2-40B4-BE49-F238E27FC236}">
                <a16:creationId xmlns:a16="http://schemas.microsoft.com/office/drawing/2014/main" id="{D5C1EE80-26EE-9375-7BBB-9AE776718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" t="16740"/>
          <a:stretch/>
        </p:blipFill>
        <p:spPr>
          <a:xfrm>
            <a:off x="2003570" y="859883"/>
            <a:ext cx="8184860" cy="501376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2712720" y="5061243"/>
            <a:ext cx="7284720" cy="1099104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DOVE VOI, STUDENTI E STUDENTESSE, SIETE AL CENTRO </a:t>
            </a:r>
          </a:p>
          <a:p>
            <a:pPr algn="ctr"/>
            <a:r>
              <a:rPr lang="it-IT" sz="2400" dirty="0"/>
              <a:t>DELLE NOSTRE AZIONI!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03570" y="151997"/>
            <a:ext cx="8075612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91B4C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6913515" y="4393339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Newsletter di Ateneo            UNIPRESENTE</a:t>
            </a:r>
          </a:p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ogni settimana a studentesse e studenti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7913078" y="1686188"/>
            <a:ext cx="1758461" cy="2330405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8685" y="290111"/>
            <a:ext cx="75985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4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7980050" y="1765067"/>
            <a:ext cx="1691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91B4C"/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Instagram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YouTube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91B4C"/>
                </a:solidFill>
              </a:rPr>
              <a:t>Tik</a:t>
            </a:r>
            <a:r>
              <a:rPr lang="it-IT" sz="2000" b="1" dirty="0">
                <a:solidFill>
                  <a:srgbClr val="091B4C"/>
                </a:solidFill>
              </a:rPr>
              <a:t> </a:t>
            </a:r>
            <a:r>
              <a:rPr lang="it-IT" sz="2000" b="1" dirty="0" err="1">
                <a:solidFill>
                  <a:srgbClr val="091B4C"/>
                </a:solidFill>
              </a:rPr>
              <a:t>Tok</a:t>
            </a:r>
            <a:endParaRPr lang="it-IT" sz="2000" b="1" dirty="0">
              <a:solidFill>
                <a:srgbClr val="091B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2706849" y="4868960"/>
            <a:ext cx="2189526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2406902" y="4941463"/>
            <a:ext cx="26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Numero Verde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>
                <a:solidFill>
                  <a:schemeClr val="bg1"/>
                </a:solidFill>
              </a:rPr>
              <a:t>Day 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3270514" y="1157815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270515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rgbClr val="091B4C"/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rgbClr val="091B4C"/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1855251" y="2828899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91B4C"/>
                </a:solidFill>
              </a:rPr>
              <a:t>ParmaUniverCity</a:t>
            </a:r>
            <a:r>
              <a:rPr lang="it-IT" b="1" dirty="0">
                <a:solidFill>
                  <a:srgbClr val="091B4C"/>
                </a:solidFill>
              </a:rPr>
              <a:t> Info Point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4F5E5EA-4982-3906-A400-675CB04BE1A6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4581446-4901-3C95-4DD7-9E84634ABA7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6B0481D-1A59-6EC7-5EB1-0DF9EFA8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66255"/>
            <a:ext cx="12192000" cy="7082871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GRAZIE DELL’ATTENZIONE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97" y="5110481"/>
            <a:ext cx="2656006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6719180" y="4693216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95378" y="342578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CASELLA DI POSTA ELETTRONICA UNIPR</a:t>
            </a:r>
          </a:p>
        </p:txBody>
      </p:sp>
      <p:pic>
        <p:nvPicPr>
          <p:cNvPr id="7" name="Immagine 6" descr="Immagine che contiene testo, logo, Blu elettrico, design&#10;&#10;Descrizione generata automaticamente">
            <a:extLst>
              <a:ext uri="{FF2B5EF4-FFF2-40B4-BE49-F238E27FC236}">
                <a16:creationId xmlns:a16="http://schemas.microsoft.com/office/drawing/2014/main" id="{4A9BD851-DC7E-2DCB-C748-AE01975D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6" t="12391" r="21966" b="15917"/>
          <a:stretch/>
        </p:blipFill>
        <p:spPr>
          <a:xfrm>
            <a:off x="7068597" y="1251384"/>
            <a:ext cx="3377381" cy="31561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6308" y="6330756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1846201" y="1129000"/>
            <a:ext cx="507344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288974" y="1225213"/>
            <a:ext cx="41323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bg1"/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bg1"/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tasse, bandi, premi e agevolazioni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informazioni sul tuo percorso universitario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eventi, congressi e seminari organizzati in ateneo, corsi di formazione, ecc.</a:t>
            </a:r>
            <a:endParaRPr lang="it-IT" dirty="0">
              <a:latin typeface="Century Gothic" panose="020B0502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3FE6A63-5EF1-4243-02B3-AF179C3ECC62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664AC63-39CF-6F80-FDDD-7EA5C1DE3C93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0592DF0-81BD-DAAC-6AD5-6A89CA7B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66008" y="194896"/>
            <a:ext cx="5229992" cy="646331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93345" y="2035323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la attivi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contactless</a:t>
            </a: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9694" y="6390143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78250" y="5517035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8342" y="2058570"/>
            <a:ext cx="4096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 studentesse e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90" y="3380907"/>
            <a:ext cx="402647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2815999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2" y="3170692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49" y="2670063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16" y="3804843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5" y="4484089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5968279" y="2174109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4089787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67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36CC9C-48D9-198E-5F1B-164AEECFF775}"/>
              </a:ext>
            </a:extLst>
          </p:cNvPr>
          <p:cNvSpPr/>
          <p:nvPr/>
        </p:nvSpPr>
        <p:spPr>
          <a:xfrm>
            <a:off x="1854151" y="1041275"/>
            <a:ext cx="5229992" cy="1045109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1904541" y="1138469"/>
            <a:ext cx="5179602" cy="886956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1800" b="1" dirty="0">
                <a:solidFill>
                  <a:schemeClr val="bg1"/>
                </a:solidFill>
              </a:rPr>
              <a:t>La Student Card è la Carta Multiservizi, nata dalla collaborazione con Crédit Agricole Italia, dedicata a studentesse e studenti dell’Università di Parma</a:t>
            </a:r>
          </a:p>
        </p:txBody>
      </p:sp>
      <p:pic>
        <p:nvPicPr>
          <p:cNvPr id="15" name="Immagine 1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5B0EFCD4-8B67-9843-BB66-BBC68A1CD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422" y="595468"/>
            <a:ext cx="2209800" cy="13716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17D2C117-1C43-E30C-6AED-0A144D28F0DE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CF0C314-5A3F-7C60-3B97-6062D7D7A80D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ACFA501-5EA2-D706-CA14-852128C4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6297" y="154565"/>
            <a:ext cx="1104553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STUDENTESSE E STUDENTI NEGLI ORGANI COLLEGIALI</a:t>
            </a:r>
          </a:p>
          <a:p>
            <a:r>
              <a:rPr lang="it-IT" b="1" dirty="0">
                <a:solidFill>
                  <a:srgbClr val="091B4C"/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84822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839601" y="1084383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689312" y="1838715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684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915391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886590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689313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900230" y="2550597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442410" y="4330978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63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DI STUDENTESSE E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979360" y="4330978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DI STUDENTESSE E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5127564" y="2341822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5097699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5464022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5806557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30258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2DEAFE7-1468-1E2C-ABA7-7B18F8857EF8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98AC797-08DB-6F70-AD6D-72723DF3A18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E82596-BFB0-7FA6-DAD5-408659923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39836" y="303858"/>
            <a:ext cx="87755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LA QUALITÀ DELL’ATENEO È NELLE TUE MANI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8796" y="6338754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0AC675-C016-8353-B16A-A27A6E88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823" y="1086698"/>
            <a:ext cx="5223080" cy="49320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0673" y="1311838"/>
            <a:ext cx="4797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</a:t>
            </a:r>
            <a:r>
              <a:rPr lang="it-IT" sz="2400" b="1" dirty="0">
                <a:solidFill>
                  <a:schemeClr val="bg1"/>
                </a:solidFill>
              </a:rPr>
              <a:t>Questionario sull’opinione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di studentesse e studenti </a:t>
            </a:r>
            <a:r>
              <a:rPr lang="it-IT" sz="2400" dirty="0">
                <a:solidFill>
                  <a:schemeClr val="bg1"/>
                </a:solidFill>
              </a:rPr>
              <a:t>è uno strumento </a:t>
            </a:r>
            <a:r>
              <a:rPr lang="it-IT" sz="2400" b="1" dirty="0">
                <a:solidFill>
                  <a:schemeClr val="bg1"/>
                </a:solidFill>
              </a:rPr>
              <a:t>essenziale</a:t>
            </a:r>
            <a:r>
              <a:rPr lang="it-IT" sz="2400" dirty="0">
                <a:solidFill>
                  <a:schemeClr val="bg1"/>
                </a:solidFill>
              </a:rPr>
              <a:t> per migliorare la </a:t>
            </a:r>
            <a:r>
              <a:rPr lang="it-IT" sz="2400" b="1" dirty="0">
                <a:solidFill>
                  <a:schemeClr val="bg1"/>
                </a:solidFill>
              </a:rPr>
              <a:t>qualità</a:t>
            </a:r>
            <a:r>
              <a:rPr lang="it-IT" sz="2400" dirty="0">
                <a:solidFill>
                  <a:schemeClr val="bg1"/>
                </a:solidFill>
              </a:rPr>
              <a:t> della didattica UNIPR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Compilandolo, esprimi </a:t>
            </a:r>
            <a:r>
              <a:rPr lang="it-IT" sz="2400" b="1" dirty="0">
                <a:solidFill>
                  <a:schemeClr val="bg1"/>
                </a:solidFill>
              </a:rPr>
              <a:t>la tua opinione</a:t>
            </a:r>
            <a:r>
              <a:rPr lang="it-IT" sz="2400" dirty="0">
                <a:solidFill>
                  <a:schemeClr val="bg1"/>
                </a:solidFill>
              </a:rPr>
              <a:t> sulle lezioni che hai frequentato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È </a:t>
            </a:r>
            <a:r>
              <a:rPr lang="it-IT" sz="2400" b="1" dirty="0">
                <a:solidFill>
                  <a:schemeClr val="bg1"/>
                </a:solidFill>
              </a:rPr>
              <a:t>obbligatorio compilare il questionario </a:t>
            </a:r>
            <a:r>
              <a:rPr lang="it-IT" sz="2400" dirty="0">
                <a:solidFill>
                  <a:schemeClr val="bg1"/>
                </a:solidFill>
              </a:rPr>
              <a:t>per iscriversi al relativo esame</a:t>
            </a:r>
          </a:p>
        </p:txBody>
      </p:sp>
      <p:pic>
        <p:nvPicPr>
          <p:cNvPr id="12" name="Immagine 11" descr="Immagine che contiene logo, Carattere, Elementi grafici, testo&#10;&#10;Descrizione generata automaticamente">
            <a:extLst>
              <a:ext uri="{FF2B5EF4-FFF2-40B4-BE49-F238E27FC236}">
                <a16:creationId xmlns:a16="http://schemas.microsoft.com/office/drawing/2014/main" id="{B5E11EEA-2106-E7F3-FFC5-1064FE6D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6" t="22739" r="34436" b="24390"/>
          <a:stretch/>
        </p:blipFill>
        <p:spPr>
          <a:xfrm>
            <a:off x="7121902" y="1526073"/>
            <a:ext cx="3276222" cy="339213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6B30050-968F-579F-EAFD-DADCDD1B19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C331C242-AE1F-7C18-66E3-C27A9EED7E2F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AD81139-C292-A15A-C6C5-8FAF1BC6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62590" y="361098"/>
            <a:ext cx="543341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693326" y="5467972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91B4C"/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 descr="Immagine che contiene disegno, schizzo, Elementi grafici, logo&#10;&#10;Descrizione generata automaticamente">
            <a:extLst>
              <a:ext uri="{FF2B5EF4-FFF2-40B4-BE49-F238E27FC236}">
                <a16:creationId xmlns:a16="http://schemas.microsoft.com/office/drawing/2014/main" id="{97B3012B-2E85-0FF7-A282-8335AF0FD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5" t="12337" r="23327" b="21716"/>
          <a:stretch/>
        </p:blipFill>
        <p:spPr>
          <a:xfrm>
            <a:off x="7467251" y="1705291"/>
            <a:ext cx="3083517" cy="28396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E564E2-1018-C22E-0CEF-952E7450FC94}"/>
              </a:ext>
            </a:extLst>
          </p:cNvPr>
          <p:cNvSpPr/>
          <p:nvPr/>
        </p:nvSpPr>
        <p:spPr>
          <a:xfrm>
            <a:off x="1740940" y="1134931"/>
            <a:ext cx="5299940" cy="476878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29598" y="1389934"/>
            <a:ext cx="476372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100" dirty="0">
                <a:solidFill>
                  <a:schemeClr val="bg1"/>
                </a:solidFill>
              </a:rPr>
              <a:t>Per la </a:t>
            </a:r>
            <a:r>
              <a:rPr lang="it-IT" sz="2100" b="1" dirty="0">
                <a:solidFill>
                  <a:schemeClr val="bg1"/>
                </a:solidFill>
              </a:rPr>
              <a:t>tutela della dignità </a:t>
            </a:r>
            <a:r>
              <a:rPr lang="it-IT" sz="2100" dirty="0">
                <a:solidFill>
                  <a:schemeClr val="bg1"/>
                </a:solidFill>
              </a:rPr>
              <a:t>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100" b="1" dirty="0">
                <a:solidFill>
                  <a:schemeClr val="bg1"/>
                </a:solidFill>
              </a:rPr>
              <a:t>Se tali principi vengono violati puoi rivolgerti alla Consigliera di fiducia </a:t>
            </a:r>
            <a:r>
              <a:rPr lang="it-IT" sz="2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consiglieradifiducia@unipr.it</a:t>
            </a:r>
            <a:endParaRPr lang="it-IT" sz="2100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F84BBCF-1178-E582-76AE-A00DB2669A4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062BE04-29C3-EBF3-BAA3-8FD8028E3BF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32BC64D-FB49-B160-27C1-467841D9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81892" y="315080"/>
            <a:ext cx="919515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 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IDONEITÀ DI INGLESE E FRANCESE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3051579" y="4565555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inglese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https://www.cla.unipr.it/it/corsi/corsi-idoneita-curricolare/inglese/78/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3030098" y="5296003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francese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https://www.cla.unipr.it/it/corsi/corsi-idoneita-curricolare/francese/79/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3492C58-5853-A845-0124-B2418C4D6A93}"/>
              </a:ext>
            </a:extLst>
          </p:cNvPr>
          <p:cNvSpPr/>
          <p:nvPr/>
        </p:nvSpPr>
        <p:spPr>
          <a:xfrm>
            <a:off x="1882538" y="1584793"/>
            <a:ext cx="7997257" cy="274982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05153" y="1759234"/>
            <a:ext cx="775202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Il Centro Linguistico di Ateneo organizza le prove di idoneità linguistica per molti corsi di studio dell’Ateneo che prevedono questo esame: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info su </a:t>
            </a:r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www.cla.unipr.it</a:t>
            </a:r>
            <a:r>
              <a:rPr lang="it-IT" sz="2000" dirty="0">
                <a:solidFill>
                  <a:schemeClr val="bg1"/>
                </a:solidFill>
              </a:rPr>
              <a:t> &gt; Idoneità Linguistiche &gt; </a:t>
            </a:r>
            <a:r>
              <a:rPr lang="it-IT" sz="2000" b="1" dirty="0">
                <a:solidFill>
                  <a:schemeClr val="bg1"/>
                </a:solidFill>
              </a:rPr>
              <a:t>Esami idoneità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 preparazione alle prove di idoneità di inglese e francese sono offerti ad ogni semestre corsi con insegnanti madrelingua, oltre a corsi online in autoapprendimento sempre disponibili sulla piattaforma Elly del CLA.</a:t>
            </a:r>
          </a:p>
        </p:txBody>
      </p:sp>
      <p:pic>
        <p:nvPicPr>
          <p:cNvPr id="16" name="Immagine 15" descr="Immagine che contiene bandiera&#10;&#10;Descrizione generata automaticamente">
            <a:extLst>
              <a:ext uri="{FF2B5EF4-FFF2-40B4-BE49-F238E27FC236}">
                <a16:creationId xmlns:a16="http://schemas.microsoft.com/office/drawing/2014/main" id="{4DA637DD-ABA1-A23D-1B55-B1BAD5158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t="6022" r="16471" b="27097"/>
          <a:stretch/>
        </p:blipFill>
        <p:spPr>
          <a:xfrm rot="20581876">
            <a:off x="2248336" y="5289285"/>
            <a:ext cx="686459" cy="608304"/>
          </a:xfrm>
          <a:prstGeom prst="rect">
            <a:avLst/>
          </a:prstGeom>
        </p:spPr>
      </p:pic>
      <p:pic>
        <p:nvPicPr>
          <p:cNvPr id="11" name="Immagine 10" descr="Immagine che contiene bandiera, simbolo, Carminio&#10;&#10;Descrizione generata automaticamente">
            <a:extLst>
              <a:ext uri="{FF2B5EF4-FFF2-40B4-BE49-F238E27FC236}">
                <a16:creationId xmlns:a16="http://schemas.microsoft.com/office/drawing/2014/main" id="{D970E6A7-B7EF-3379-E411-AFB64F6CF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13" t="29656" r="38067" b="47742"/>
          <a:stretch/>
        </p:blipFill>
        <p:spPr>
          <a:xfrm>
            <a:off x="2174512" y="4637603"/>
            <a:ext cx="834107" cy="57171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9F26E09-8801-75A4-110D-5549344CE05B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BBD1141-0D9E-4474-4891-BCFE24A9516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51800AA-EC5C-2260-5A8E-4B66ABF1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94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lipart, disegno, Arte bambini, Elementi grafici&#10;&#10;Descrizione generata automaticamente">
            <a:extLst>
              <a:ext uri="{FF2B5EF4-FFF2-40B4-BE49-F238E27FC236}">
                <a16:creationId xmlns:a16="http://schemas.microsoft.com/office/drawing/2014/main" id="{ECC4FD1C-B90A-29D3-EA3D-DFDBE791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4" t="27527" r="29194" b="27527"/>
          <a:stretch/>
        </p:blipFill>
        <p:spPr>
          <a:xfrm>
            <a:off x="9245048" y="387425"/>
            <a:ext cx="1454766" cy="12161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7755" y="467931"/>
            <a:ext cx="867090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CORSI DI LINGUA EXTRACURRICOLARI</a:t>
            </a:r>
            <a:endParaRPr lang="it-IT" sz="3600" dirty="0"/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2924172" y="31908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di lingua extracurricolari: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https://www.cla.unipr.it/it/corsi/corsi-extracurricolari/232/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F9DE67-AFB3-D061-4821-7BB31D5D6406}"/>
              </a:ext>
            </a:extLst>
          </p:cNvPr>
          <p:cNvSpPr/>
          <p:nvPr/>
        </p:nvSpPr>
        <p:spPr>
          <a:xfrm>
            <a:off x="1907458" y="1748429"/>
            <a:ext cx="7980181" cy="1297342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98772" y="1722333"/>
            <a:ext cx="777827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Il Centro Linguistico di Ateneo organizza inoltre corsi extracurricolari di diverse lingue e livelli, che possono essere frequentati gratuitamente previa iscrizione.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L’offerta di corsi pubblicata sul sito del CLA si rinnova periodicamente.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71D3AF-0EC9-E8AE-C42A-FAA147C2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72" y="4013428"/>
            <a:ext cx="7888866" cy="19389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2031105" y="4034378"/>
            <a:ext cx="751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 corsi di </a:t>
            </a:r>
            <a:r>
              <a:rPr lang="it-IT" sz="2000" b="1" dirty="0">
                <a:solidFill>
                  <a:schemeClr val="bg1"/>
                </a:solidFill>
              </a:rPr>
              <a:t>francese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inglese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portoghese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spagnolo </a:t>
            </a:r>
            <a:r>
              <a:rPr lang="it-IT" sz="2000" dirty="0">
                <a:solidFill>
                  <a:schemeClr val="bg1"/>
                </a:solidFill>
              </a:rPr>
              <a:t>e </a:t>
            </a:r>
            <a:r>
              <a:rPr lang="it-IT" sz="2000" b="1" dirty="0">
                <a:solidFill>
                  <a:schemeClr val="bg1"/>
                </a:solidFill>
              </a:rPr>
              <a:t>tedesco </a:t>
            </a:r>
            <a:r>
              <a:rPr lang="it-IT" sz="2000" dirty="0">
                <a:solidFill>
                  <a:schemeClr val="bg1"/>
                </a:solidFill>
              </a:rPr>
              <a:t>sono utili anche in preparazione al Language Placement Test di Ateneo per la mobilità internazionale.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Oltre a questi, sono frequentemente proposti corsi di </a:t>
            </a:r>
            <a:r>
              <a:rPr lang="it-IT" sz="2000" b="1" dirty="0">
                <a:solidFill>
                  <a:schemeClr val="bg1"/>
                </a:solidFill>
              </a:rPr>
              <a:t>arabo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cinese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giapponese </a:t>
            </a: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b="1" dirty="0">
                <a:solidFill>
                  <a:schemeClr val="bg1"/>
                </a:solidFill>
              </a:rPr>
              <a:t> russo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D33D82A-D555-2F9A-5610-E84FAB549EE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62CB1AA-4C54-E3CD-1B39-D84F65F53BB9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DF98C21-30C1-9866-383F-BB7BE57B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517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4927</TotalTime>
  <Words>1760</Words>
  <Application>Microsoft Macintosh PowerPoint</Application>
  <PresentationFormat>Widescreen</PresentationFormat>
  <Paragraphs>254</Paragraphs>
  <Slides>21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Aptos</vt:lpstr>
      <vt:lpstr>Arial</vt:lpstr>
      <vt:lpstr>Bison Bold</vt:lpstr>
      <vt:lpstr>Calibri</vt:lpstr>
      <vt:lpstr>Calibri Light</vt:lpstr>
      <vt:lpstr>Century Gothic</vt:lpstr>
      <vt:lpstr>Lato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Federica VERATELLI</cp:lastModifiedBy>
  <cp:revision>286</cp:revision>
  <cp:lastPrinted>2018-01-17T12:16:18Z</cp:lastPrinted>
  <dcterms:created xsi:type="dcterms:W3CDTF">2016-12-13T13:19:46Z</dcterms:created>
  <dcterms:modified xsi:type="dcterms:W3CDTF">2024-09-02T14:18:26Z</dcterms:modified>
</cp:coreProperties>
</file>