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75" r:id="rId3"/>
    <p:sldId id="317" r:id="rId4"/>
    <p:sldId id="321" r:id="rId5"/>
    <p:sldId id="320" r:id="rId6"/>
    <p:sldId id="322" r:id="rId7"/>
    <p:sldId id="323" r:id="rId8"/>
    <p:sldId id="324" r:id="rId9"/>
    <p:sldId id="314" r:id="rId10"/>
    <p:sldId id="315" r:id="rId11"/>
    <p:sldId id="328" r:id="rId12"/>
    <p:sldId id="326" r:id="rId13"/>
    <p:sldId id="296" r:id="rId14"/>
    <p:sldId id="273" r:id="rId15"/>
    <p:sldId id="274" r:id="rId16"/>
    <p:sldId id="288" r:id="rId17"/>
    <p:sldId id="281" r:id="rId18"/>
    <p:sldId id="297" r:id="rId19"/>
    <p:sldId id="304" r:id="rId20"/>
    <p:sldId id="316" r:id="rId21"/>
    <p:sldId id="303" r:id="rId22"/>
    <p:sldId id="282" r:id="rId23"/>
    <p:sldId id="285" r:id="rId24"/>
    <p:sldId id="319" r:id="rId25"/>
    <p:sldId id="318" r:id="rId26"/>
    <p:sldId id="293" r:id="rId27"/>
    <p:sldId id="258" r:id="rId28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B4C"/>
    <a:srgbClr val="091B4D"/>
    <a:srgbClr val="FB2919"/>
    <a:srgbClr val="9C56E8"/>
    <a:srgbClr val="5AC4C4"/>
    <a:srgbClr val="B582EE"/>
    <a:srgbClr val="C63E5B"/>
    <a:srgbClr val="F0654E"/>
    <a:srgbClr val="898383"/>
    <a:srgbClr val="669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9" autoAdjust="0"/>
    <p:restoredTop sz="94672"/>
  </p:normalViewPr>
  <p:slideViewPr>
    <p:cSldViewPr snapToGrid="0" snapToObjects="1">
      <p:cViewPr varScale="1">
        <p:scale>
          <a:sx n="123" d="100"/>
          <a:sy n="123" d="100"/>
        </p:scale>
        <p:origin x="780" y="102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ia MORA" userId="39e7fe71-4a1d-42bb-8c13-2c819820ba18" providerId="ADAL" clId="{C2556746-1D85-4391-9135-A378A6E72362}"/>
    <pc:docChg chg="undo redo custSel addSld modSld sldOrd">
      <pc:chgData name="Daria MORA" userId="39e7fe71-4a1d-42bb-8c13-2c819820ba18" providerId="ADAL" clId="{C2556746-1D85-4391-9135-A378A6E72362}" dt="2024-08-22T13:31:30.408" v="835" actId="20577"/>
      <pc:docMkLst>
        <pc:docMk/>
      </pc:docMkLst>
      <pc:sldChg chg="modSp mod">
        <pc:chgData name="Daria MORA" userId="39e7fe71-4a1d-42bb-8c13-2c819820ba18" providerId="ADAL" clId="{C2556746-1D85-4391-9135-A378A6E72362}" dt="2024-08-22T13:31:30.408" v="835" actId="20577"/>
        <pc:sldMkLst>
          <pc:docMk/>
          <pc:sldMk cId="1206558732" sldId="275"/>
        </pc:sldMkLst>
        <pc:spChg chg="mod">
          <ac:chgData name="Daria MORA" userId="39e7fe71-4a1d-42bb-8c13-2c819820ba18" providerId="ADAL" clId="{C2556746-1D85-4391-9135-A378A6E72362}" dt="2024-08-22T13:31:30.408" v="835" actId="20577"/>
          <ac:spMkLst>
            <pc:docMk/>
            <pc:sldMk cId="1206558732" sldId="275"/>
            <ac:spMk id="2" creationId="{00000000-0000-0000-0000-000000000000}"/>
          </ac:spMkLst>
        </pc:spChg>
      </pc:sldChg>
      <pc:sldChg chg="modSp mod">
        <pc:chgData name="Daria MORA" userId="39e7fe71-4a1d-42bb-8c13-2c819820ba18" providerId="ADAL" clId="{C2556746-1D85-4391-9135-A378A6E72362}" dt="2024-08-22T13:30:17.241" v="819" actId="14100"/>
        <pc:sldMkLst>
          <pc:docMk/>
          <pc:sldMk cId="1283877649" sldId="285"/>
        </pc:sldMkLst>
        <pc:spChg chg="mod">
          <ac:chgData name="Daria MORA" userId="39e7fe71-4a1d-42bb-8c13-2c819820ba18" providerId="ADAL" clId="{C2556746-1D85-4391-9135-A378A6E72362}" dt="2024-08-22T13:30:17.241" v="819" actId="14100"/>
          <ac:spMkLst>
            <pc:docMk/>
            <pc:sldMk cId="1283877649" sldId="285"/>
            <ac:spMk id="8" creationId="{00000000-0000-0000-0000-000000000000}"/>
          </ac:spMkLst>
        </pc:spChg>
        <pc:picChg chg="mod">
          <ac:chgData name="Daria MORA" userId="39e7fe71-4a1d-42bb-8c13-2c819820ba18" providerId="ADAL" clId="{C2556746-1D85-4391-9135-A378A6E72362}" dt="2024-08-22T13:29:40.708" v="814" actId="14100"/>
          <ac:picMkLst>
            <pc:docMk/>
            <pc:sldMk cId="1283877649" sldId="285"/>
            <ac:picMk id="2" creationId="{DF1A3D53-11ED-EEC8-819F-B7554AA75EAE}"/>
          </ac:picMkLst>
        </pc:picChg>
      </pc:sldChg>
      <pc:sldChg chg="modSp mod">
        <pc:chgData name="Daria MORA" userId="39e7fe71-4a1d-42bb-8c13-2c819820ba18" providerId="ADAL" clId="{C2556746-1D85-4391-9135-A378A6E72362}" dt="2024-08-22T13:31:14.901" v="830" actId="1076"/>
        <pc:sldMkLst>
          <pc:docMk/>
          <pc:sldMk cId="3057048636" sldId="293"/>
        </pc:sldMkLst>
        <pc:spChg chg="mod">
          <ac:chgData name="Daria MORA" userId="39e7fe71-4a1d-42bb-8c13-2c819820ba18" providerId="ADAL" clId="{C2556746-1D85-4391-9135-A378A6E72362}" dt="2024-08-22T13:31:14.901" v="830" actId="1076"/>
          <ac:spMkLst>
            <pc:docMk/>
            <pc:sldMk cId="3057048636" sldId="293"/>
            <ac:spMk id="8" creationId="{00000000-0000-0000-0000-000000000000}"/>
          </ac:spMkLst>
        </pc:spChg>
        <pc:spChg chg="mod">
          <ac:chgData name="Daria MORA" userId="39e7fe71-4a1d-42bb-8c13-2c819820ba18" providerId="ADAL" clId="{C2556746-1D85-4391-9135-A378A6E72362}" dt="2024-08-20T07:47:10.905" v="1" actId="14100"/>
          <ac:spMkLst>
            <pc:docMk/>
            <pc:sldMk cId="3057048636" sldId="293"/>
            <ac:spMk id="81" creationId="{00000000-0000-0000-0000-000000000000}"/>
          </ac:spMkLst>
        </pc:spChg>
      </pc:sldChg>
      <pc:sldChg chg="modSp modAnim">
        <pc:chgData name="Daria MORA" userId="39e7fe71-4a1d-42bb-8c13-2c819820ba18" providerId="ADAL" clId="{C2556746-1D85-4391-9135-A378A6E72362}" dt="2024-08-20T10:00:44.648" v="210" actId="113"/>
        <pc:sldMkLst>
          <pc:docMk/>
          <pc:sldMk cId="1949502911" sldId="296"/>
        </pc:sldMkLst>
        <pc:spChg chg="mod">
          <ac:chgData name="Daria MORA" userId="39e7fe71-4a1d-42bb-8c13-2c819820ba18" providerId="ADAL" clId="{C2556746-1D85-4391-9135-A378A6E72362}" dt="2024-08-20T10:00:44.648" v="210" actId="113"/>
          <ac:spMkLst>
            <pc:docMk/>
            <pc:sldMk cId="1949502911" sldId="296"/>
            <ac:spMk id="7" creationId="{00000000-0000-0000-0000-000000000000}"/>
          </ac:spMkLst>
        </pc:spChg>
      </pc:sldChg>
      <pc:sldChg chg="modSp mod">
        <pc:chgData name="Daria MORA" userId="39e7fe71-4a1d-42bb-8c13-2c819820ba18" providerId="ADAL" clId="{C2556746-1D85-4391-9135-A378A6E72362}" dt="2024-08-20T12:32:27.881" v="682" actId="20577"/>
        <pc:sldMkLst>
          <pc:docMk/>
          <pc:sldMk cId="3097456647" sldId="303"/>
        </pc:sldMkLst>
        <pc:spChg chg="mod">
          <ac:chgData name="Daria MORA" userId="39e7fe71-4a1d-42bb-8c13-2c819820ba18" providerId="ADAL" clId="{C2556746-1D85-4391-9135-A378A6E72362}" dt="2024-08-20T12:32:27.881" v="682" actId="20577"/>
          <ac:spMkLst>
            <pc:docMk/>
            <pc:sldMk cId="3097456647" sldId="303"/>
            <ac:spMk id="7" creationId="{00000000-0000-0000-0000-000000000000}"/>
          </ac:spMkLst>
        </pc:spChg>
      </pc:sldChg>
      <pc:sldChg chg="modSp add mod ord">
        <pc:chgData name="Daria MORA" userId="39e7fe71-4a1d-42bb-8c13-2c819820ba18" providerId="ADAL" clId="{C2556746-1D85-4391-9135-A378A6E72362}" dt="2024-08-20T12:35:07.500" v="713" actId="1076"/>
        <pc:sldMkLst>
          <pc:docMk/>
          <pc:sldMk cId="3648088879" sldId="316"/>
        </pc:sldMkLst>
        <pc:spChg chg="mod">
          <ac:chgData name="Daria MORA" userId="39e7fe71-4a1d-42bb-8c13-2c819820ba18" providerId="ADAL" clId="{C2556746-1D85-4391-9135-A378A6E72362}" dt="2024-08-20T12:35:07.500" v="713" actId="1076"/>
          <ac:spMkLst>
            <pc:docMk/>
            <pc:sldMk cId="3648088879" sldId="316"/>
            <ac:spMk id="2" creationId="{8E9EB4C7-0F47-7704-42FA-2581AAC31E29}"/>
          </ac:spMkLst>
        </pc:spChg>
        <pc:spChg chg="mod">
          <ac:chgData name="Daria MORA" userId="39e7fe71-4a1d-42bb-8c13-2c819820ba18" providerId="ADAL" clId="{C2556746-1D85-4391-9135-A378A6E72362}" dt="2024-08-20T12:34:57.991" v="711" actId="20577"/>
          <ac:spMkLst>
            <pc:docMk/>
            <pc:sldMk cId="3648088879" sldId="316"/>
            <ac:spMk id="7" creationId="{00000000-0000-0000-0000-000000000000}"/>
          </ac:spMkLst>
        </pc:spChg>
      </pc:sldChg>
      <pc:sldChg chg="addSp delSp modSp add mod">
        <pc:chgData name="Daria MORA" userId="39e7fe71-4a1d-42bb-8c13-2c819820ba18" providerId="ADAL" clId="{C2556746-1D85-4391-9135-A378A6E72362}" dt="2024-08-22T13:30:22.568" v="820" actId="14100"/>
        <pc:sldMkLst>
          <pc:docMk/>
          <pc:sldMk cId="3088187959" sldId="317"/>
        </pc:sldMkLst>
        <pc:spChg chg="del mod">
          <ac:chgData name="Daria MORA" userId="39e7fe71-4a1d-42bb-8c13-2c819820ba18" providerId="ADAL" clId="{C2556746-1D85-4391-9135-A378A6E72362}" dt="2024-08-22T13:19:47.631" v="725"/>
          <ac:spMkLst>
            <pc:docMk/>
            <pc:sldMk cId="3088187959" sldId="317"/>
            <ac:spMk id="7" creationId="{00000000-0000-0000-0000-000000000000}"/>
          </ac:spMkLst>
        </pc:spChg>
        <pc:spChg chg="mod">
          <ac:chgData name="Daria MORA" userId="39e7fe71-4a1d-42bb-8c13-2c819820ba18" providerId="ADAL" clId="{C2556746-1D85-4391-9135-A378A6E72362}" dt="2024-08-22T13:30:22.568" v="820" actId="14100"/>
          <ac:spMkLst>
            <pc:docMk/>
            <pc:sldMk cId="3088187959" sldId="317"/>
            <ac:spMk id="8" creationId="{00000000-0000-0000-0000-000000000000}"/>
          </ac:spMkLst>
        </pc:spChg>
        <pc:picChg chg="mod">
          <ac:chgData name="Daria MORA" userId="39e7fe71-4a1d-42bb-8c13-2c819820ba18" providerId="ADAL" clId="{C2556746-1D85-4391-9135-A378A6E72362}" dt="2024-08-22T13:29:34.776" v="813" actId="14100"/>
          <ac:picMkLst>
            <pc:docMk/>
            <pc:sldMk cId="3088187959" sldId="317"/>
            <ac:picMk id="2" creationId="{DF1A3D53-11ED-EEC8-819F-B7554AA75EAE}"/>
          </ac:picMkLst>
        </pc:picChg>
        <pc:picChg chg="add mod ord">
          <ac:chgData name="Daria MORA" userId="39e7fe71-4a1d-42bb-8c13-2c819820ba18" providerId="ADAL" clId="{C2556746-1D85-4391-9135-A378A6E72362}" dt="2024-08-22T13:26:13.428" v="791" actId="1076"/>
          <ac:picMkLst>
            <pc:docMk/>
            <pc:sldMk cId="3088187959" sldId="317"/>
            <ac:picMk id="3" creationId="{E6DC1F08-6457-8072-FA7B-B6EA680EF882}"/>
          </ac:picMkLst>
        </pc:picChg>
        <pc:picChg chg="del mod">
          <ac:chgData name="Daria MORA" userId="39e7fe71-4a1d-42bb-8c13-2c819820ba18" providerId="ADAL" clId="{C2556746-1D85-4391-9135-A378A6E72362}" dt="2024-08-22T13:25:32.883" v="781" actId="478"/>
          <ac:picMkLst>
            <pc:docMk/>
            <pc:sldMk cId="3088187959" sldId="317"/>
            <ac:picMk id="6" creationId="{757DA04A-EA1F-1947-92C7-D05C50E3F8FC}"/>
          </ac:picMkLst>
        </pc:picChg>
      </pc:sldChg>
      <pc:sldChg chg="addSp delSp modSp add mod">
        <pc:chgData name="Daria MORA" userId="39e7fe71-4a1d-42bb-8c13-2c819820ba18" providerId="ADAL" clId="{C2556746-1D85-4391-9135-A378A6E72362}" dt="2024-08-22T13:31:07.669" v="829" actId="14100"/>
        <pc:sldMkLst>
          <pc:docMk/>
          <pc:sldMk cId="2888091073" sldId="318"/>
        </pc:sldMkLst>
        <pc:spChg chg="add mod">
          <ac:chgData name="Daria MORA" userId="39e7fe71-4a1d-42bb-8c13-2c819820ba18" providerId="ADAL" clId="{C2556746-1D85-4391-9135-A378A6E72362}" dt="2024-08-22T13:23:45.006" v="768" actId="14100"/>
          <ac:spMkLst>
            <pc:docMk/>
            <pc:sldMk cId="2888091073" sldId="318"/>
            <ac:spMk id="4" creationId="{AE26FFE6-C1BE-794A-A68C-2124061B69A6}"/>
          </ac:spMkLst>
        </pc:spChg>
        <pc:spChg chg="mod">
          <ac:chgData name="Daria MORA" userId="39e7fe71-4a1d-42bb-8c13-2c819820ba18" providerId="ADAL" clId="{C2556746-1D85-4391-9135-A378A6E72362}" dt="2024-08-22T13:31:07.669" v="829" actId="14100"/>
          <ac:spMkLst>
            <pc:docMk/>
            <pc:sldMk cId="2888091073" sldId="318"/>
            <ac:spMk id="8" creationId="{00000000-0000-0000-0000-000000000000}"/>
          </ac:spMkLst>
        </pc:spChg>
        <pc:picChg chg="mod">
          <ac:chgData name="Daria MORA" userId="39e7fe71-4a1d-42bb-8c13-2c819820ba18" providerId="ADAL" clId="{C2556746-1D85-4391-9135-A378A6E72362}" dt="2024-08-22T13:24:30.710" v="778" actId="14100"/>
          <ac:picMkLst>
            <pc:docMk/>
            <pc:sldMk cId="2888091073" sldId="318"/>
            <ac:picMk id="2" creationId="{DF1A3D53-11ED-EEC8-819F-B7554AA75EAE}"/>
          </ac:picMkLst>
        </pc:picChg>
        <pc:picChg chg="del">
          <ac:chgData name="Daria MORA" userId="39e7fe71-4a1d-42bb-8c13-2c819820ba18" providerId="ADAL" clId="{C2556746-1D85-4391-9135-A378A6E72362}" dt="2024-08-22T13:24:03.433" v="770" actId="478"/>
          <ac:picMkLst>
            <pc:docMk/>
            <pc:sldMk cId="2888091073" sldId="318"/>
            <ac:picMk id="6" creationId="{757DA04A-EA1F-1947-92C7-D05C50E3F8FC}"/>
          </ac:picMkLst>
        </pc:picChg>
        <pc:picChg chg="add mod ord">
          <ac:chgData name="Daria MORA" userId="39e7fe71-4a1d-42bb-8c13-2c819820ba18" providerId="ADAL" clId="{C2556746-1D85-4391-9135-A378A6E72362}" dt="2024-08-22T13:24:22.796" v="777" actId="1076"/>
          <ac:picMkLst>
            <pc:docMk/>
            <pc:sldMk cId="2888091073" sldId="318"/>
            <ac:picMk id="7" creationId="{7A17D4AD-4FF0-2B1C-3056-64DA618B19E9}"/>
          </ac:picMkLst>
        </pc:picChg>
      </pc:sldChg>
      <pc:sldChg chg="addSp delSp modSp add mod">
        <pc:chgData name="Daria MORA" userId="39e7fe71-4a1d-42bb-8c13-2c819820ba18" providerId="ADAL" clId="{C2556746-1D85-4391-9135-A378A6E72362}" dt="2024-08-22T13:30:41.180" v="825" actId="14100"/>
        <pc:sldMkLst>
          <pc:docMk/>
          <pc:sldMk cId="2984941530" sldId="319"/>
        </pc:sldMkLst>
        <pc:spChg chg="mod">
          <ac:chgData name="Daria MORA" userId="39e7fe71-4a1d-42bb-8c13-2c819820ba18" providerId="ADAL" clId="{C2556746-1D85-4391-9135-A378A6E72362}" dt="2024-08-22T13:30:41.180" v="825" actId="14100"/>
          <ac:spMkLst>
            <pc:docMk/>
            <pc:sldMk cId="2984941530" sldId="319"/>
            <ac:spMk id="8" creationId="{00000000-0000-0000-0000-000000000000}"/>
          </ac:spMkLst>
        </pc:spChg>
        <pc:picChg chg="mod ord">
          <ac:chgData name="Daria MORA" userId="39e7fe71-4a1d-42bb-8c13-2c819820ba18" providerId="ADAL" clId="{C2556746-1D85-4391-9135-A378A6E72362}" dt="2024-08-22T13:28:45.080" v="810" actId="14100"/>
          <ac:picMkLst>
            <pc:docMk/>
            <pc:sldMk cId="2984941530" sldId="319"/>
            <ac:picMk id="2" creationId="{DF1A3D53-11ED-EEC8-819F-B7554AA75EAE}"/>
          </ac:picMkLst>
        </pc:picChg>
        <pc:picChg chg="add mod">
          <ac:chgData name="Daria MORA" userId="39e7fe71-4a1d-42bb-8c13-2c819820ba18" providerId="ADAL" clId="{C2556746-1D85-4391-9135-A378A6E72362}" dt="2024-08-22T13:28:33.559" v="806" actId="1076"/>
          <ac:picMkLst>
            <pc:docMk/>
            <pc:sldMk cId="2984941530" sldId="319"/>
            <ac:picMk id="4" creationId="{59434B7C-653F-42B4-EE3D-FCDC6675F3EC}"/>
          </ac:picMkLst>
        </pc:picChg>
        <pc:picChg chg="del mod">
          <ac:chgData name="Daria MORA" userId="39e7fe71-4a1d-42bb-8c13-2c819820ba18" providerId="ADAL" clId="{C2556746-1D85-4391-9135-A378A6E72362}" dt="2024-08-22T13:28:16.630" v="800" actId="478"/>
          <ac:picMkLst>
            <pc:docMk/>
            <pc:sldMk cId="2984941530" sldId="319"/>
            <ac:picMk id="6" creationId="{757DA04A-EA1F-1947-92C7-D05C50E3F8FC}"/>
          </ac:picMkLst>
        </pc:picChg>
      </pc:sldChg>
      <pc:sldChg chg="addSp delSp modSp add mod">
        <pc:chgData name="Daria MORA" userId="39e7fe71-4a1d-42bb-8c13-2c819820ba18" providerId="ADAL" clId="{C2556746-1D85-4391-9135-A378A6E72362}" dt="2024-08-22T13:30:30.338" v="823" actId="20577"/>
        <pc:sldMkLst>
          <pc:docMk/>
          <pc:sldMk cId="1044149743" sldId="320"/>
        </pc:sldMkLst>
        <pc:spChg chg="mod">
          <ac:chgData name="Daria MORA" userId="39e7fe71-4a1d-42bb-8c13-2c819820ba18" providerId="ADAL" clId="{C2556746-1D85-4391-9135-A378A6E72362}" dt="2024-08-22T13:30:30.338" v="823" actId="20577"/>
          <ac:spMkLst>
            <pc:docMk/>
            <pc:sldMk cId="1044149743" sldId="320"/>
            <ac:spMk id="8" creationId="{00000000-0000-0000-0000-000000000000}"/>
          </ac:spMkLst>
        </pc:spChg>
        <pc:picChg chg="mod ord">
          <ac:chgData name="Daria MORA" userId="39e7fe71-4a1d-42bb-8c13-2c819820ba18" providerId="ADAL" clId="{C2556746-1D85-4391-9135-A378A6E72362}" dt="2024-08-22T13:27:30.209" v="797" actId="166"/>
          <ac:picMkLst>
            <pc:docMk/>
            <pc:sldMk cId="1044149743" sldId="320"/>
            <ac:picMk id="2" creationId="{DF1A3D53-11ED-EEC8-819F-B7554AA75EAE}"/>
          </ac:picMkLst>
        </pc:picChg>
        <pc:picChg chg="add mod">
          <ac:chgData name="Daria MORA" userId="39e7fe71-4a1d-42bb-8c13-2c819820ba18" providerId="ADAL" clId="{C2556746-1D85-4391-9135-A378A6E72362}" dt="2024-08-22T13:27:33.124" v="798" actId="1076"/>
          <ac:picMkLst>
            <pc:docMk/>
            <pc:sldMk cId="1044149743" sldId="320"/>
            <ac:picMk id="4" creationId="{756DAC08-AB11-C3CE-8CC1-3F38724EB652}"/>
          </ac:picMkLst>
        </pc:picChg>
        <pc:picChg chg="del mod">
          <ac:chgData name="Daria MORA" userId="39e7fe71-4a1d-42bb-8c13-2c819820ba18" providerId="ADAL" clId="{C2556746-1D85-4391-9135-A378A6E72362}" dt="2024-08-22T13:27:19.456" v="793" actId="478"/>
          <ac:picMkLst>
            <pc:docMk/>
            <pc:sldMk cId="1044149743" sldId="320"/>
            <ac:picMk id="6" creationId="{757DA04A-EA1F-1947-92C7-D05C50E3F8F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93D22-5E59-6345-BAEE-97E74818A753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A7F0-6D8E-B34C-8D35-E84AE3A68D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72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22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677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602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477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774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728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773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390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049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684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2449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379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920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936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453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793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100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434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394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640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cla.unipr.it/it/corsi/corsi-extracurricolari/232/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r.it/ugov/organizationunit/15803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eugreenalliance.e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onsiglieradifiducia@unipr.it" TargetMode="Externa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hyperlink" Target="https://unipr.cartaconto.credit-agricole.it/" TargetMode="External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hyperlink" Target="https://www.unipr.it/assistenza-sanitari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unipr.it/vivere-parma" TargetMode="Externa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unipr.it/convenzioni-con-attivita-commerciali-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pr.it/servizi/oltre-lo-studio/cinema-musica-e-teatri-convenzioni" TargetMode="External"/><Relationship Id="rId5" Type="http://schemas.openxmlformats.org/officeDocument/2006/relationships/hyperlink" Target="https://www.unipr.it/servizi/oltre-lo-studio/mobilita-aziendale" TargetMode="Externa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nipr.it/welcome-day-2024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urp@unipr.it" TargetMode="Externa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ipr.esse3.cineca.it/ListaAppelliOfferta.do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franco.bisceglie@unipr.it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la.unipr.it/" TargetMode="External"/><Relationship Id="rId5" Type="http://schemas.openxmlformats.org/officeDocument/2006/relationships/hyperlink" Target="https://www.cla.unipr.it/it/corsi/corsi-idoneita-curricolare/francese/79/" TargetMode="External"/><Relationship Id="rId4" Type="http://schemas.openxmlformats.org/officeDocument/2006/relationships/hyperlink" Target="https://www.cla.unipr.it/it/corsi/corsi-idoneita-curricolare/inglese/78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29308"/>
            <a:ext cx="9144000" cy="6916615"/>
          </a:xfrm>
          <a:prstGeom prst="rect">
            <a:avLst/>
          </a:prstGeom>
          <a:solidFill>
            <a:srgbClr val="091B4C"/>
          </a:solidFill>
          <a:ln>
            <a:solidFill>
              <a:srgbClr val="091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 dirty="0" smtClean="0"/>
          </a:p>
          <a:p>
            <a:pPr algn="ctr"/>
            <a:endParaRPr lang="it-IT" sz="4800" dirty="0" smtClean="0"/>
          </a:p>
          <a:p>
            <a:pPr algn="ctr"/>
            <a:endParaRPr lang="it-IT" sz="4400" dirty="0" smtClean="0"/>
          </a:p>
          <a:p>
            <a:pPr algn="ctr"/>
            <a:endParaRPr lang="it-IT" sz="4000" dirty="0" smtClean="0"/>
          </a:p>
          <a:p>
            <a:pPr algn="ctr"/>
            <a:r>
              <a:rPr lang="it-IT" sz="4000" dirty="0" smtClean="0"/>
              <a:t>WELCOME DAY 2024</a:t>
            </a:r>
          </a:p>
          <a:p>
            <a:pPr algn="ctr"/>
            <a:endParaRPr lang="it-IT" sz="3600" dirty="0" smtClean="0"/>
          </a:p>
          <a:p>
            <a:pPr algn="ctr"/>
            <a:r>
              <a:rPr lang="it-IT" sz="4000" dirty="0" smtClean="0"/>
              <a:t>CORSO </a:t>
            </a:r>
            <a:r>
              <a:rPr lang="it-IT" sz="4000" dirty="0"/>
              <a:t>DI LAUREA IN BIOLOGIA</a:t>
            </a:r>
          </a:p>
          <a:p>
            <a:pPr algn="ctr"/>
            <a:endParaRPr lang="it-IT" sz="3600" dirty="0"/>
          </a:p>
          <a:p>
            <a:pPr algn="ctr"/>
            <a:r>
              <a:rPr lang="it-IT" sz="2800" dirty="0"/>
              <a:t>Dipartimento di Scienze Chimiche, della Vita e della Sostenibilità Ambientale (SCVSA)</a:t>
            </a:r>
          </a:p>
          <a:p>
            <a:pPr algn="ctr"/>
            <a:endParaRPr lang="it-IT" sz="6600" dirty="0"/>
          </a:p>
        </p:txBody>
      </p:sp>
      <p:pic>
        <p:nvPicPr>
          <p:cNvPr id="7" name="Immagine 6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6D99ACAD-3DBA-992E-999D-65AD10E9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552" y="371745"/>
            <a:ext cx="4270895" cy="1617404"/>
          </a:xfrm>
          <a:prstGeom prst="rect">
            <a:avLst/>
          </a:prstGeom>
        </p:spPr>
      </p:pic>
      <p:pic>
        <p:nvPicPr>
          <p:cNvPr id="5" name="Immagine 4" descr="Immagine che contiene testo, Carattere, logo, design&#10;&#10;Descrizione generata automaticamente">
            <a:extLst>
              <a:ext uri="{FF2B5EF4-FFF2-40B4-BE49-F238E27FC236}">
                <a16:creationId xmlns:a16="http://schemas.microsoft.com/office/drawing/2014/main" id="{BFA627ED-A44B-F13E-89C5-0932162CB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556" y="461653"/>
            <a:ext cx="2489453" cy="82966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222594" y="6271846"/>
            <a:ext cx="3603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23 </a:t>
            </a:r>
            <a:r>
              <a:rPr lang="it-IT" sz="2400" dirty="0">
                <a:solidFill>
                  <a:schemeClr val="bg1"/>
                </a:solidFill>
              </a:rPr>
              <a:t>Settembre </a:t>
            </a:r>
            <a:r>
              <a:rPr lang="it-IT" sz="2400" dirty="0" smtClean="0">
                <a:solidFill>
                  <a:schemeClr val="bg1"/>
                </a:solidFill>
              </a:rPr>
              <a:t>2024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lipart, disegno, Arte bambini, Elementi grafici&#10;&#10;Descrizione generata automaticamente">
            <a:extLst>
              <a:ext uri="{FF2B5EF4-FFF2-40B4-BE49-F238E27FC236}">
                <a16:creationId xmlns:a16="http://schemas.microsoft.com/office/drawing/2014/main" id="{ECC4FD1C-B90A-29D3-EA3D-DFDBE791D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84" t="27527" r="29194" b="27527"/>
          <a:stretch/>
        </p:blipFill>
        <p:spPr>
          <a:xfrm>
            <a:off x="7479323" y="338654"/>
            <a:ext cx="1454766" cy="1216184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32657" y="467930"/>
            <a:ext cx="755200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CENTRO LINGUISTICO DI ATENEO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CORSI DI LINGUA EXTRACURRICOLARI</a:t>
            </a:r>
            <a:endParaRPr lang="it-IT" sz="3600" dirty="0"/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1400172" y="3190897"/>
            <a:ext cx="59274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di lingua extracurricolari: 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https://www.cla.unipr.it/it/corsi/corsi-extracurricolari/232/</a:t>
            </a:r>
            <a:endParaRPr lang="it-I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0F9DE67-AFB3-D061-4821-7BB31D5D6406}"/>
              </a:ext>
            </a:extLst>
          </p:cNvPr>
          <p:cNvSpPr/>
          <p:nvPr/>
        </p:nvSpPr>
        <p:spPr>
          <a:xfrm>
            <a:off x="383457" y="1748429"/>
            <a:ext cx="7980181" cy="1297342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74772" y="1722332"/>
            <a:ext cx="777827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it-IT" sz="2000" dirty="0">
                <a:solidFill>
                  <a:schemeClr val="bg1"/>
                </a:solidFill>
              </a:rPr>
              <a:t>Il Centro Linguistico di Ateneo organizza inoltre corsi extracurricolari di diverse lingue e livelli, che possono essere frequentati gratuitamente previa iscrizione.</a:t>
            </a:r>
          </a:p>
          <a:p>
            <a:pPr algn="l"/>
            <a:r>
              <a:rPr lang="it-IT" sz="2000" dirty="0">
                <a:solidFill>
                  <a:schemeClr val="bg1"/>
                </a:solidFill>
              </a:rPr>
              <a:t>L’offerta di corsi pubblicata sul sito del CLA si rinnova periodicamente.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D71D3AF-0EC9-E8AE-C42A-FAA147C2D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72" y="4013428"/>
            <a:ext cx="7888866" cy="193899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030E2E-00F2-63D5-7BC8-D212F8EAF492}"/>
              </a:ext>
            </a:extLst>
          </p:cNvPr>
          <p:cNvSpPr txBox="1"/>
          <p:nvPr/>
        </p:nvSpPr>
        <p:spPr>
          <a:xfrm>
            <a:off x="507105" y="4034378"/>
            <a:ext cx="7511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I corsi di </a:t>
            </a:r>
            <a:r>
              <a:rPr lang="it-IT" sz="2000" b="1" dirty="0">
                <a:solidFill>
                  <a:schemeClr val="bg1"/>
                </a:solidFill>
              </a:rPr>
              <a:t>francese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inglese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b="1" dirty="0">
                <a:solidFill>
                  <a:schemeClr val="bg1"/>
                </a:solidFill>
              </a:rPr>
              <a:t>portoghese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b="1" dirty="0">
                <a:solidFill>
                  <a:schemeClr val="bg1"/>
                </a:solidFill>
              </a:rPr>
              <a:t>spagnolo </a:t>
            </a:r>
            <a:r>
              <a:rPr lang="it-IT" sz="2000" dirty="0">
                <a:solidFill>
                  <a:schemeClr val="bg1"/>
                </a:solidFill>
              </a:rPr>
              <a:t>e </a:t>
            </a:r>
            <a:r>
              <a:rPr lang="it-IT" sz="2000" b="1" dirty="0">
                <a:solidFill>
                  <a:schemeClr val="bg1"/>
                </a:solidFill>
              </a:rPr>
              <a:t>tedesco </a:t>
            </a:r>
            <a:r>
              <a:rPr lang="it-IT" sz="2000" dirty="0">
                <a:solidFill>
                  <a:schemeClr val="bg1"/>
                </a:solidFill>
              </a:rPr>
              <a:t>sono utili anche in preparazione al Language Placement Test di Ateneo per la mobilità internazionale.</a:t>
            </a:r>
          </a:p>
          <a:p>
            <a:endParaRPr lang="it-IT" sz="2000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Oltre a questi, sono frequentemente proposti corsi di </a:t>
            </a:r>
            <a:r>
              <a:rPr lang="it-IT" sz="2000" b="1" dirty="0">
                <a:solidFill>
                  <a:schemeClr val="bg1"/>
                </a:solidFill>
              </a:rPr>
              <a:t>arabo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cinese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giapponese </a:t>
            </a:r>
            <a:r>
              <a:rPr lang="it-IT" sz="2000" dirty="0">
                <a:solidFill>
                  <a:schemeClr val="bg1"/>
                </a:solidFill>
              </a:rPr>
              <a:t>e</a:t>
            </a:r>
            <a:r>
              <a:rPr lang="it-IT" sz="2000" b="1" dirty="0">
                <a:solidFill>
                  <a:schemeClr val="bg1"/>
                </a:solidFill>
              </a:rPr>
              <a:t> russo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4517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:a16="http://schemas.microsoft.com/office/drawing/2014/main" id="{2664AC63-39CF-6F80-FDDD-7EA5C1DE3C93}"/>
              </a:ext>
            </a:extLst>
          </p:cNvPr>
          <p:cNvSpPr/>
          <p:nvPr/>
        </p:nvSpPr>
        <p:spPr>
          <a:xfrm>
            <a:off x="0" y="5426320"/>
            <a:ext cx="9144000" cy="574430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350" dirty="0"/>
              <a:t>    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Welcome Day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878FE4-D1C9-BBD3-0A9C-49E939EA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45" y="5477791"/>
            <a:ext cx="1971675" cy="4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14">
            <a:extLst>
              <a:ext uri="{FF2B5EF4-FFF2-40B4-BE49-F238E27FC236}">
                <a16:creationId xmlns:a16="http://schemas.microsoft.com/office/drawing/2014/main" id="{03958C04-91CB-32DD-9844-DC75CEB459B6}"/>
              </a:ext>
            </a:extLst>
          </p:cNvPr>
          <p:cNvSpPr txBox="1"/>
          <p:nvPr/>
        </p:nvSpPr>
        <p:spPr>
          <a:xfrm>
            <a:off x="573286" y="1150658"/>
            <a:ext cx="5768233" cy="5078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700" b="1" dirty="0">
                <a:solidFill>
                  <a:srgbClr val="091B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DIMENSIONE INTERNAZIONALE</a:t>
            </a:r>
          </a:p>
        </p:txBody>
      </p:sp>
      <p:sp>
        <p:nvSpPr>
          <p:cNvPr id="12" name="Rettangolo 10">
            <a:extLst>
              <a:ext uri="{FF2B5EF4-FFF2-40B4-BE49-F238E27FC236}">
                <a16:creationId xmlns:a16="http://schemas.microsoft.com/office/drawing/2014/main" id="{233C13F5-DDA0-310A-2681-71FB2B25458A}"/>
              </a:ext>
            </a:extLst>
          </p:cNvPr>
          <p:cNvSpPr/>
          <p:nvPr/>
        </p:nvSpPr>
        <p:spPr>
          <a:xfrm>
            <a:off x="645131" y="1899526"/>
            <a:ext cx="4148937" cy="3262673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3A087-12C1-546C-E64B-937D2A242C96}"/>
              </a:ext>
            </a:extLst>
          </p:cNvPr>
          <p:cNvSpPr txBox="1"/>
          <p:nvPr/>
        </p:nvSpPr>
        <p:spPr>
          <a:xfrm>
            <a:off x="729460" y="2257981"/>
            <a:ext cx="4064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v"/>
            </a:pPr>
            <a:r>
              <a:rPr lang="en-IE" sz="13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Unità</a:t>
            </a:r>
            <a:r>
              <a:rPr lang="en-IE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3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organizzativa</a:t>
            </a:r>
            <a:r>
              <a:rPr lang="en-IE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la </a:t>
            </a:r>
            <a:r>
              <a:rPr lang="en-IE" sz="13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dimensione</a:t>
            </a:r>
            <a:r>
              <a:rPr lang="en-IE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3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internazionale</a:t>
            </a:r>
            <a:r>
              <a:rPr lang="en-IE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Ateneo: </a:t>
            </a:r>
            <a:r>
              <a:rPr lang="en-GB" sz="135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https://www.unipr.it/ugov/organizationunit/158030</a:t>
            </a:r>
            <a:endParaRPr lang="en-IE" sz="135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E" sz="135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2252F1-3F07-B88B-E3DC-D1D86DE4F2C3}"/>
              </a:ext>
            </a:extLst>
          </p:cNvPr>
          <p:cNvSpPr txBox="1"/>
          <p:nvPr/>
        </p:nvSpPr>
        <p:spPr>
          <a:xfrm>
            <a:off x="729750" y="3453375"/>
            <a:ext cx="3979700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v"/>
            </a:pPr>
            <a:r>
              <a:rPr lang="en-GB" sz="13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Commissione</a:t>
            </a:r>
            <a:r>
              <a:rPr lang="en-GB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la </a:t>
            </a:r>
            <a:r>
              <a:rPr lang="en-GB" sz="135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Mobilità</a:t>
            </a:r>
            <a:r>
              <a:rPr lang="en-GB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Internazionale del Dipartimento:</a:t>
            </a:r>
          </a:p>
          <a:p>
            <a:pPr marL="214313" indent="-214313">
              <a:buFont typeface="Wingdings" panose="05000000000000000000" pitchFamily="2" charset="2"/>
              <a:buChar char="v"/>
            </a:pPr>
            <a:endParaRPr lang="en-IE" sz="135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D119A25-F364-2474-ECEE-D307BDA4C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274" y="1635406"/>
            <a:ext cx="2163941" cy="359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769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:a16="http://schemas.microsoft.com/office/drawing/2014/main" id="{2664AC63-39CF-6F80-FDDD-7EA5C1DE3C93}"/>
              </a:ext>
            </a:extLst>
          </p:cNvPr>
          <p:cNvSpPr/>
          <p:nvPr/>
        </p:nvSpPr>
        <p:spPr>
          <a:xfrm>
            <a:off x="0" y="5426320"/>
            <a:ext cx="9144000" cy="574430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350" dirty="0"/>
              <a:t>    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Welcome Day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878FE4-D1C9-BBD3-0A9C-49E939EA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45" y="5477791"/>
            <a:ext cx="1971675" cy="4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14">
            <a:extLst>
              <a:ext uri="{FF2B5EF4-FFF2-40B4-BE49-F238E27FC236}">
                <a16:creationId xmlns:a16="http://schemas.microsoft.com/office/drawing/2014/main" id="{03958C04-91CB-32DD-9844-DC75CEB459B6}"/>
              </a:ext>
            </a:extLst>
          </p:cNvPr>
          <p:cNvSpPr txBox="1"/>
          <p:nvPr/>
        </p:nvSpPr>
        <p:spPr>
          <a:xfrm>
            <a:off x="293915" y="1150658"/>
            <a:ext cx="5949231" cy="5078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700" b="1" dirty="0">
                <a:solidFill>
                  <a:srgbClr val="091B4C"/>
                </a:solidFill>
              </a:rPr>
              <a:t>LA DIMENSIONE INTERNAZIONALE </a:t>
            </a:r>
          </a:p>
        </p:txBody>
      </p:sp>
      <p:sp>
        <p:nvSpPr>
          <p:cNvPr id="12" name="Rettangolo 10">
            <a:extLst>
              <a:ext uri="{FF2B5EF4-FFF2-40B4-BE49-F238E27FC236}">
                <a16:creationId xmlns:a16="http://schemas.microsoft.com/office/drawing/2014/main" id="{233C13F5-DDA0-310A-2681-71FB2B25458A}"/>
              </a:ext>
            </a:extLst>
          </p:cNvPr>
          <p:cNvSpPr/>
          <p:nvPr/>
        </p:nvSpPr>
        <p:spPr>
          <a:xfrm>
            <a:off x="419878" y="1781479"/>
            <a:ext cx="3868634" cy="3575396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626D6E-4043-760D-546C-8E7F9D79E6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2" r="6974" b="76565"/>
          <a:stretch/>
        </p:blipFill>
        <p:spPr>
          <a:xfrm>
            <a:off x="6300787" y="1004583"/>
            <a:ext cx="2277070" cy="776896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722318" y="2538283"/>
            <a:ext cx="3182153" cy="2646999"/>
            <a:chOff x="963091" y="2241377"/>
            <a:chExt cx="4242870" cy="352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23A087-12C1-546C-E64B-937D2A242C96}"/>
                </a:ext>
              </a:extLst>
            </p:cNvPr>
            <p:cNvSpPr txBox="1"/>
            <p:nvPr/>
          </p:nvSpPr>
          <p:spPr>
            <a:xfrm>
              <a:off x="963091" y="3831717"/>
              <a:ext cx="424287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Wingdings" panose="05000000000000000000" pitchFamily="2" charset="2"/>
                <a:buChar char="v"/>
              </a:pP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EUGREEN </a:t>
              </a: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offre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ulteriori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possibilità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 </a:t>
              </a: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facilita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la </a:t>
              </a: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mobilità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per </a:t>
              </a: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motivi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 studio e </a:t>
              </a: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tirocinio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agli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studenti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 Parma, con le </a:t>
              </a: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stesse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regole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del </a:t>
              </a: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programma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Erasmus. </a:t>
              </a:r>
            </a:p>
            <a:p>
              <a:pPr marL="214313" indent="-214313">
                <a:buFont typeface="Wingdings" panose="05000000000000000000" pitchFamily="2" charset="2"/>
                <a:buChar char="v"/>
              </a:pPr>
              <a:endParaRPr lang="en-IE" sz="1350" dirty="0">
                <a:solidFill>
                  <a:schemeClr val="bg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CEE4AA8-739A-0C70-1524-1EAEA9700181}"/>
                </a:ext>
              </a:extLst>
            </p:cNvPr>
            <p:cNvSpPr txBox="1"/>
            <p:nvPr/>
          </p:nvSpPr>
          <p:spPr>
            <a:xfrm>
              <a:off x="963091" y="2241377"/>
              <a:ext cx="424287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Wingdings" panose="05000000000000000000" pitchFamily="2" charset="2"/>
                <a:buChar char="v"/>
              </a:pP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Nove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università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unite per </a:t>
              </a: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formarne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5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una</a:t>
              </a:r>
              <a:r>
                <a:rPr lang="en-GB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unica EUROPEA: </a:t>
              </a:r>
              <a:r>
                <a:rPr lang="en-GB" sz="15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https://eugreenalliance.eu/</a:t>
              </a:r>
              <a:endParaRPr lang="en-GB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it-IT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BCB5B93-D2E0-A8E8-3B93-FCD7CB7535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63" t="56214"/>
          <a:stretch/>
        </p:blipFill>
        <p:spPr>
          <a:xfrm>
            <a:off x="4288511" y="2094621"/>
            <a:ext cx="4706022" cy="26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69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persona, sport, vestiti, Uniforme sportiva&#10;&#10;Descrizione generata automaticamente">
            <a:extLst>
              <a:ext uri="{FF2B5EF4-FFF2-40B4-BE49-F238E27FC236}">
                <a16:creationId xmlns:a16="http://schemas.microsoft.com/office/drawing/2014/main" id="{5A9A3517-4ECB-1D9A-4725-8EDEB603E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870"/>
          <a:stretch/>
        </p:blipFill>
        <p:spPr>
          <a:xfrm>
            <a:off x="5364808" y="1467486"/>
            <a:ext cx="2764691" cy="2836118"/>
          </a:xfrm>
          <a:prstGeom prst="rect">
            <a:avLst/>
          </a:prstGeom>
        </p:spPr>
      </p:pic>
      <p:pic>
        <p:nvPicPr>
          <p:cNvPr id="15" name="Immagine 14" descr="Immagine che contiene persona, Viso umano, sport, vestiti&#10;&#10;Descrizione generata automaticamente">
            <a:extLst>
              <a:ext uri="{FF2B5EF4-FFF2-40B4-BE49-F238E27FC236}">
                <a16:creationId xmlns:a16="http://schemas.microsoft.com/office/drawing/2014/main" id="{C89C4AC5-30F2-1B40-5BC2-CA010F16A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8" r="12098" b="-748"/>
          <a:stretch/>
        </p:blipFill>
        <p:spPr>
          <a:xfrm>
            <a:off x="6521700" y="3889327"/>
            <a:ext cx="2622300" cy="2237413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64686" y="249947"/>
            <a:ext cx="9024650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cap="all" dirty="0">
                <a:solidFill>
                  <a:srgbClr val="091B4C"/>
                </a:solidFill>
              </a:rPr>
              <a:t>Crediti formativi per attività culturali, </a:t>
            </a:r>
          </a:p>
          <a:p>
            <a:r>
              <a:rPr lang="it-IT" sz="3600" b="1" cap="all" dirty="0">
                <a:solidFill>
                  <a:srgbClr val="091B4C"/>
                </a:solidFill>
              </a:rPr>
              <a:t>artistiche, sociali e sportive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CE22008-DCC8-1FE6-9130-7039AA80E721}"/>
              </a:ext>
            </a:extLst>
          </p:cNvPr>
          <p:cNvSpPr/>
          <p:nvPr/>
        </p:nvSpPr>
        <p:spPr>
          <a:xfrm>
            <a:off x="350013" y="1486227"/>
            <a:ext cx="5567536" cy="4640513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74935" y="1496584"/>
            <a:ext cx="511769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L’Ateneo riconosce, alle studentesse e agli studenti dei corsi di studio che ne fanno richiesta, </a:t>
            </a:r>
          </a:p>
          <a:p>
            <a:r>
              <a:rPr lang="it-IT" b="1" dirty="0">
                <a:solidFill>
                  <a:schemeClr val="bg1"/>
                </a:solidFill>
              </a:rPr>
              <a:t>crediti formativi universitari </a:t>
            </a:r>
            <a:r>
              <a:rPr lang="it-IT" dirty="0">
                <a:solidFill>
                  <a:schemeClr val="bg1"/>
                </a:solidFill>
              </a:rPr>
              <a:t>per le attività di libera partecipazione svolte in ambito </a:t>
            </a:r>
          </a:p>
          <a:p>
            <a:r>
              <a:rPr lang="it-IT" b="1" dirty="0">
                <a:solidFill>
                  <a:schemeClr val="bg1"/>
                </a:solidFill>
              </a:rPr>
              <a:t>sportivo, culturale, sociale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6 CFU RICONOSCIUTI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INFO: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</a:t>
            </a:r>
            <a:r>
              <a:rPr lang="it-IT" sz="1600" b="1" dirty="0">
                <a:solidFill>
                  <a:schemeClr val="bg1"/>
                </a:solidFill>
              </a:rPr>
              <a:t>CUS PARMA </a:t>
            </a:r>
            <a:r>
              <a:rPr lang="it-IT" sz="1600" dirty="0">
                <a:solidFill>
                  <a:schemeClr val="bg1"/>
                </a:solidFill>
              </a:rPr>
              <a:t>per i crediti in ambito sportivo: </a:t>
            </a:r>
          </a:p>
          <a:p>
            <a:pPr lvl="1"/>
            <a:r>
              <a:rPr lang="it-IT" sz="1600" b="1" dirty="0">
                <a:solidFill>
                  <a:schemeClr val="bg1"/>
                </a:solidFill>
              </a:rPr>
              <a:t>creditisportiviunipr@cusparma.it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</a:t>
            </a:r>
            <a:r>
              <a:rPr lang="it-IT" sz="1600" b="1" dirty="0">
                <a:solidFill>
                  <a:schemeClr val="bg1"/>
                </a:solidFill>
              </a:rPr>
              <a:t>CAPAS</a:t>
            </a:r>
            <a:r>
              <a:rPr lang="it-IT" sz="1600" dirty="0">
                <a:solidFill>
                  <a:schemeClr val="bg1"/>
                </a:solidFill>
              </a:rPr>
              <a:t> per i crediti in ambito artistico culturale: </a:t>
            </a:r>
          </a:p>
          <a:p>
            <a:pPr lvl="1"/>
            <a:r>
              <a:rPr lang="it-IT" sz="1600" b="1" dirty="0">
                <a:solidFill>
                  <a:schemeClr val="bg1"/>
                </a:solidFill>
              </a:rPr>
              <a:t>capas@unipr.it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CSV Emilia per i crediti in ambito sociale acquisiti tramite i Laboratori di partecipazione sociale</a:t>
            </a:r>
          </a:p>
          <a:p>
            <a:r>
              <a:rPr lang="it-IT" sz="1600" b="1" dirty="0">
                <a:solidFill>
                  <a:schemeClr val="bg1"/>
                </a:solidFill>
              </a:rPr>
              <a:t>          info@csvemilia.it	</a:t>
            </a:r>
          </a:p>
        </p:txBody>
      </p:sp>
    </p:spTree>
    <p:extLst>
      <p:ext uri="{BB962C8B-B14F-4D97-AF65-F5344CB8AC3E}">
        <p14:creationId xmlns:p14="http://schemas.microsoft.com/office/powerpoint/2010/main" val="19495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15836" y="303857"/>
            <a:ext cx="877554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LA QUALITÀ DELL’ATENEO È NELLE TUE MANI </a:t>
            </a:r>
          </a:p>
        </p:txBody>
      </p:sp>
      <p:sp>
        <p:nvSpPr>
          <p:cNvPr id="8" name="Rettangolo 7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0AC675-C016-8353-B16A-A27A6E889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23" y="1086697"/>
            <a:ext cx="5223080" cy="493209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46673" y="1311837"/>
            <a:ext cx="47973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Il </a:t>
            </a:r>
            <a:r>
              <a:rPr lang="it-IT" sz="2400" b="1" dirty="0">
                <a:solidFill>
                  <a:schemeClr val="bg1"/>
                </a:solidFill>
              </a:rPr>
              <a:t>Questionario sull’opinione 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di studentesse e studenti </a:t>
            </a:r>
            <a:r>
              <a:rPr lang="it-IT" sz="2400" dirty="0">
                <a:solidFill>
                  <a:schemeClr val="bg1"/>
                </a:solidFill>
              </a:rPr>
              <a:t>è uno strumento </a:t>
            </a:r>
            <a:r>
              <a:rPr lang="it-IT" sz="2400" b="1" dirty="0">
                <a:solidFill>
                  <a:schemeClr val="bg1"/>
                </a:solidFill>
              </a:rPr>
              <a:t>essenziale</a:t>
            </a:r>
            <a:r>
              <a:rPr lang="it-IT" sz="2400" dirty="0">
                <a:solidFill>
                  <a:schemeClr val="bg1"/>
                </a:solidFill>
              </a:rPr>
              <a:t> per migliorare la </a:t>
            </a:r>
            <a:r>
              <a:rPr lang="it-IT" sz="2400" b="1" dirty="0">
                <a:solidFill>
                  <a:schemeClr val="bg1"/>
                </a:solidFill>
              </a:rPr>
              <a:t>qualità</a:t>
            </a:r>
            <a:r>
              <a:rPr lang="it-IT" sz="2400" dirty="0">
                <a:solidFill>
                  <a:schemeClr val="bg1"/>
                </a:solidFill>
              </a:rPr>
              <a:t> della didattica UNIPR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Compilandolo, esprimi </a:t>
            </a:r>
            <a:r>
              <a:rPr lang="it-IT" sz="2400" b="1" dirty="0">
                <a:solidFill>
                  <a:schemeClr val="bg1"/>
                </a:solidFill>
              </a:rPr>
              <a:t>la tua opinione</a:t>
            </a:r>
            <a:r>
              <a:rPr lang="it-IT" sz="2400" dirty="0">
                <a:solidFill>
                  <a:schemeClr val="bg1"/>
                </a:solidFill>
              </a:rPr>
              <a:t> sulle lezioni che hai frequentato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È </a:t>
            </a:r>
            <a:r>
              <a:rPr lang="it-IT" sz="2400" b="1" dirty="0">
                <a:solidFill>
                  <a:schemeClr val="bg1"/>
                </a:solidFill>
              </a:rPr>
              <a:t>obbligatorio compilare il questionario </a:t>
            </a:r>
            <a:r>
              <a:rPr lang="it-IT" sz="2400" dirty="0">
                <a:solidFill>
                  <a:schemeClr val="bg1"/>
                </a:solidFill>
              </a:rPr>
              <a:t>per iscriversi al relativo esame</a:t>
            </a:r>
          </a:p>
        </p:txBody>
      </p:sp>
      <p:pic>
        <p:nvPicPr>
          <p:cNvPr id="12" name="Immagine 11" descr="Immagine che contiene logo, Carattere, Elementi grafici, testo&#10;&#10;Descrizione generata automaticamente">
            <a:extLst>
              <a:ext uri="{FF2B5EF4-FFF2-40B4-BE49-F238E27FC236}">
                <a16:creationId xmlns:a16="http://schemas.microsoft.com/office/drawing/2014/main" id="{B5E11EEA-2106-E7F3-FFC5-1064FE6DAF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66" t="22739" r="34436" b="24390"/>
          <a:stretch/>
        </p:blipFill>
        <p:spPr>
          <a:xfrm>
            <a:off x="5597902" y="1526073"/>
            <a:ext cx="3276222" cy="33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2" name="CasellaDiTesto 1"/>
          <p:cNvSpPr txBox="1"/>
          <p:nvPr/>
        </p:nvSpPr>
        <p:spPr>
          <a:xfrm>
            <a:off x="90036" y="93008"/>
            <a:ext cx="9070109" cy="14773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STUDENTESSE E STUDENTI NEGLI ORGANI</a:t>
            </a:r>
            <a:br>
              <a:rPr lang="it-IT" sz="3600" b="1" dirty="0">
                <a:solidFill>
                  <a:srgbClr val="091B4C"/>
                </a:solidFill>
              </a:rPr>
            </a:br>
            <a:r>
              <a:rPr lang="it-IT" sz="3600" b="1" dirty="0">
                <a:solidFill>
                  <a:srgbClr val="091B4C"/>
                </a:solidFill>
              </a:rPr>
              <a:t>COLLEGIALI</a:t>
            </a:r>
          </a:p>
          <a:p>
            <a:r>
              <a:rPr lang="it-IT" b="1" dirty="0">
                <a:solidFill>
                  <a:srgbClr val="091B4C"/>
                </a:solidFill>
              </a:rPr>
              <a:t>Elezioni ogni 2 anni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160821" y="1068195"/>
            <a:ext cx="2089891" cy="700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CONSIGLIO DI AMMINISTRAZIONE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315601" y="1084382"/>
            <a:ext cx="2105036" cy="6844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SENATO ACCADEMICO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165312" y="1838714"/>
            <a:ext cx="2085400" cy="6114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NUCLEO DI VALUTAZIONE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160821" y="3360817"/>
            <a:ext cx="2154780" cy="734666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COMMISSIONI PARITETICHE studenti/docenti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6391390" y="3357563"/>
            <a:ext cx="2029247" cy="737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COMITATO PER LO SPORT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6362589" y="1838714"/>
            <a:ext cx="2104529" cy="649642"/>
          </a:xfrm>
          <a:prstGeom prst="rect">
            <a:avLst/>
          </a:prstGeom>
          <a:solidFill>
            <a:srgbClr val="F0654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PRESIDIO PER LA QUALITÀ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4165312" y="2550596"/>
            <a:ext cx="2150289" cy="679866"/>
          </a:xfrm>
          <a:prstGeom prst="rect">
            <a:avLst/>
          </a:prstGeom>
          <a:solidFill>
            <a:srgbClr val="C63E5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DIPARTIMENTO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6376229" y="2550596"/>
            <a:ext cx="2090889" cy="679865"/>
          </a:xfrm>
          <a:prstGeom prst="rect">
            <a:avLst/>
          </a:prstGeom>
          <a:solidFill>
            <a:srgbClr val="B582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CORSO DI STUDIO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4918410" y="4330977"/>
            <a:ext cx="2446986" cy="940485"/>
          </a:xfrm>
          <a:prstGeom prst="rect">
            <a:avLst/>
          </a:prstGeom>
          <a:solidFill>
            <a:srgbClr val="5AC4C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CONSIGLIO DEGLI STUDENTI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39970" y="2068266"/>
            <a:ext cx="311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ORGANI IN CUI SONO PRESENTI RAPPRESENTANTI DI STUDENTESSE E STUDENTI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55360" y="4330977"/>
            <a:ext cx="311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ORGANO IN CUI SONO PRESENTI  </a:t>
            </a:r>
            <a:r>
              <a:rPr lang="it-IT" b="1" u="sng" dirty="0">
                <a:solidFill>
                  <a:schemeClr val="accent1">
                    <a:lumMod val="50000"/>
                  </a:schemeClr>
                </a:solidFill>
              </a:rPr>
              <a:t>SOLO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RAPPRESENTANTI DI STUDENTESSE E STUDENTI</a:t>
            </a:r>
          </a:p>
        </p:txBody>
      </p:sp>
      <p:sp>
        <p:nvSpPr>
          <p:cNvPr id="7" name="Gallone 6"/>
          <p:cNvSpPr/>
          <p:nvPr/>
        </p:nvSpPr>
        <p:spPr>
          <a:xfrm>
            <a:off x="3603563" y="2341821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Gallone 23"/>
          <p:cNvSpPr/>
          <p:nvPr/>
        </p:nvSpPr>
        <p:spPr>
          <a:xfrm>
            <a:off x="3573698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Gallone 24"/>
          <p:cNvSpPr/>
          <p:nvPr/>
        </p:nvSpPr>
        <p:spPr>
          <a:xfrm>
            <a:off x="3940021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Gallone 25"/>
          <p:cNvSpPr/>
          <p:nvPr/>
        </p:nvSpPr>
        <p:spPr>
          <a:xfrm>
            <a:off x="4282556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06257" y="5739616"/>
            <a:ext cx="767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Ti consigliamo di informarti su chi sono i tuoi rappresentanti nei diversi organi!</a:t>
            </a:r>
          </a:p>
        </p:txBody>
      </p:sp>
    </p:spTree>
    <p:extLst>
      <p:ext uri="{BB962C8B-B14F-4D97-AF65-F5344CB8AC3E}">
        <p14:creationId xmlns:p14="http://schemas.microsoft.com/office/powerpoint/2010/main" val="1125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233823" y="353753"/>
            <a:ext cx="543341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IL CODICE ETICO DI ATENEO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169326" y="5467972"/>
            <a:ext cx="45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91B4C"/>
                </a:solidFill>
                <a:latin typeface="Century Gothic" panose="020B0502020202020204" pitchFamily="34" charset="0"/>
              </a:rPr>
              <a:t>www.unipr.it/codice-etico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 descr="Immagine che contiene disegno, schizzo, Elementi grafici, logo&#10;&#10;Descrizione generata automaticamente">
            <a:extLst>
              <a:ext uri="{FF2B5EF4-FFF2-40B4-BE49-F238E27FC236}">
                <a16:creationId xmlns:a16="http://schemas.microsoft.com/office/drawing/2014/main" id="{97B3012B-2E85-0FF7-A282-8335AF0FD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65" t="12337" r="23327" b="21716"/>
          <a:stretch/>
        </p:blipFill>
        <p:spPr>
          <a:xfrm>
            <a:off x="5943252" y="1705290"/>
            <a:ext cx="2610466" cy="240398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2E564E2-1018-C22E-0CEF-952E7450FC94}"/>
              </a:ext>
            </a:extLst>
          </p:cNvPr>
          <p:cNvSpPr/>
          <p:nvPr/>
        </p:nvSpPr>
        <p:spPr>
          <a:xfrm>
            <a:off x="216940" y="1134930"/>
            <a:ext cx="5299940" cy="4768787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5597" y="1389933"/>
            <a:ext cx="4763729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100" dirty="0">
                <a:solidFill>
                  <a:schemeClr val="bg1"/>
                </a:solidFill>
              </a:rPr>
              <a:t>Per la </a:t>
            </a:r>
            <a:r>
              <a:rPr lang="it-IT" sz="2100" b="1" dirty="0">
                <a:solidFill>
                  <a:schemeClr val="bg1"/>
                </a:solidFill>
              </a:rPr>
              <a:t>tutela della dignità </a:t>
            </a:r>
            <a:r>
              <a:rPr lang="it-IT" sz="2100" dirty="0">
                <a:solidFill>
                  <a:schemeClr val="bg1"/>
                </a:solidFill>
              </a:rPr>
              <a:t>delle lavoratrici e dei lavoratori, delle studentesse e degli studenti, il Codice stabilisce: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correttezza, lealtà e rispetto reciproco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utilizzo adeguato degli spazi universitari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astensione da comportamenti discriminatori, vessatori, molestie</a:t>
            </a:r>
          </a:p>
          <a:p>
            <a:pPr>
              <a:spcBef>
                <a:spcPts val="1200"/>
              </a:spcBef>
            </a:pPr>
            <a:r>
              <a:rPr lang="it-IT" sz="2100" b="1" dirty="0">
                <a:solidFill>
                  <a:schemeClr val="bg1"/>
                </a:solidFill>
              </a:rPr>
              <a:t>Se tali principi vengono violati puoi rivolgerti alla Consigliera di fiducia </a:t>
            </a:r>
            <a:r>
              <a:rPr lang="it-IT" sz="2100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consiglieradifiducia@unipr.it</a:t>
            </a:r>
            <a:endParaRPr lang="it-IT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14" name="CasellaDiTesto 13"/>
          <p:cNvSpPr txBox="1"/>
          <p:nvPr/>
        </p:nvSpPr>
        <p:spPr>
          <a:xfrm>
            <a:off x="5195179" y="4693216"/>
            <a:ext cx="407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nome.cognome@studenti.unipr.it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33823" y="377714"/>
            <a:ext cx="76909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CASELLA DI POSTA ELETTRONICA UNIPR</a:t>
            </a:r>
          </a:p>
        </p:txBody>
      </p:sp>
      <p:pic>
        <p:nvPicPr>
          <p:cNvPr id="7" name="Immagine 6" descr="Immagine che contiene testo, logo, Blu elettrico, design&#10;&#10;Descrizione generata automaticamente">
            <a:extLst>
              <a:ext uri="{FF2B5EF4-FFF2-40B4-BE49-F238E27FC236}">
                <a16:creationId xmlns:a16="http://schemas.microsoft.com/office/drawing/2014/main" id="{4A9BD851-DC7E-2DCB-C748-AE01975D3E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96" t="12391" r="21966" b="15917"/>
          <a:stretch/>
        </p:blipFill>
        <p:spPr>
          <a:xfrm>
            <a:off x="5544596" y="1251383"/>
            <a:ext cx="3377381" cy="315615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33C13F5-DDA0-310A-2681-71FB2B25458A}"/>
              </a:ext>
            </a:extLst>
          </p:cNvPr>
          <p:cNvSpPr/>
          <p:nvPr/>
        </p:nvSpPr>
        <p:spPr>
          <a:xfrm>
            <a:off x="322200" y="1128999"/>
            <a:ext cx="5073445" cy="4916755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764973" y="1225213"/>
            <a:ext cx="413230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chemeClr val="bg1"/>
                </a:solidFill>
              </a:rPr>
              <a:t>Controlla regolarmente la tua casella di posta elettronica (nome.cognome@studenti.unipr.it) </a:t>
            </a:r>
            <a:r>
              <a:rPr lang="it-IT" sz="2000" dirty="0">
                <a:solidFill>
                  <a:schemeClr val="bg1"/>
                </a:solidFill>
              </a:rPr>
              <a:t>dove ti invieremo informazioni relative a: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iscrizioni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scadenze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tasse, bandi, premi e agevolazioni</a:t>
            </a:r>
            <a:endParaRPr lang="it-IT" sz="2000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informazioni sul tuo percorso universitario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eventi, congressi e seminari organizzati in ateneo, corsi di formazione, ecc.</a:t>
            </a:r>
            <a:endParaRPr lang="it-IT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6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48721" y="238688"/>
            <a:ext cx="3825439" cy="646331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STUDENT CARD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269344" y="2035322"/>
            <a:ext cx="47574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Inoltre, se la attivi come </a:t>
            </a:r>
            <a:r>
              <a:rPr lang="it-IT" sz="1400" u="sng" dirty="0">
                <a:solidFill>
                  <a:schemeClr val="accent1">
                    <a:lumMod val="50000"/>
                  </a:schemeClr>
                </a:solidFill>
              </a:rPr>
              <a:t>carta prepagata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puoi:</a:t>
            </a: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Ricevere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rimborsi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pagamenti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dall’Ateneo</a:t>
            </a:r>
          </a:p>
          <a:p>
            <a:pPr lvl="1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Pagare il servizio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mensa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in modalità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contactless</a:t>
            </a:r>
          </a:p>
          <a:p>
            <a:pPr lvl="2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Acquistare 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biglietti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scaricando l’apposita 	App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SmartTicket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Effettuare le principali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operazioni bancarie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tra 	cui: pagare le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rette universitarie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l’affitto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le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utenze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effettuare ricariche telefoniche ed 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acquisti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online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54249" y="5517035"/>
            <a:ext cx="857886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Puoi attivare la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Student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Card online, anche tramite «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selfie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», </a:t>
            </a:r>
          </a:p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su 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https://unipr.cartaconto.credit-agricole.it/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o presso tutte le filiali Crédit Agricole Italia</a:t>
            </a:r>
            <a:endParaRPr lang="it-IT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44342" y="2058570"/>
            <a:ext cx="409662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La Student Card ti permette di:</a:t>
            </a: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Accedere ai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servizi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dell’Ateneo </a:t>
            </a: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(biblioteche ed altro)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Beneficiare di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agevolazioni e sconti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presso gli esercizi convenzionati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Usufruire dei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vantaggi economici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riservati a studentesse e studenti universitari da enti e organizzazioni esterni (es. trasporto pubblico, musei, cinema)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9" y="3380907"/>
            <a:ext cx="402647" cy="3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9" y="2815998"/>
            <a:ext cx="432000" cy="39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91" y="3170692"/>
            <a:ext cx="413619" cy="4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48" y="2670063"/>
            <a:ext cx="45430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15" y="3804843"/>
            <a:ext cx="413619" cy="3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44" y="4484088"/>
            <a:ext cx="413619" cy="2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4444278" y="2174109"/>
            <a:ext cx="7951" cy="3024000"/>
          </a:xfrm>
          <a:prstGeom prst="line">
            <a:avLst/>
          </a:prstGeom>
          <a:ln>
            <a:solidFill>
              <a:srgbClr val="20386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9" y="4089786"/>
            <a:ext cx="432000" cy="44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36CC9C-48D9-198E-5F1B-164AEECFF775}"/>
              </a:ext>
            </a:extLst>
          </p:cNvPr>
          <p:cNvSpPr/>
          <p:nvPr/>
        </p:nvSpPr>
        <p:spPr>
          <a:xfrm>
            <a:off x="330151" y="1041274"/>
            <a:ext cx="5229992" cy="1045109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egnaposto contenuto 2"/>
          <p:cNvSpPr>
            <a:spLocks noGrp="1"/>
          </p:cNvSpPr>
          <p:nvPr>
            <p:ph idx="1"/>
          </p:nvPr>
        </p:nvSpPr>
        <p:spPr>
          <a:xfrm>
            <a:off x="380541" y="1138469"/>
            <a:ext cx="5179602" cy="886956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it-IT" sz="1800" b="1" dirty="0">
                <a:solidFill>
                  <a:schemeClr val="bg1"/>
                </a:solidFill>
              </a:rPr>
              <a:t>La Student Card è la Carta Multiservizi, nata dalla collaborazione con Crédit Agricole Italia, dedicata a studentesse e studenti dell’Università di Parma</a:t>
            </a:r>
          </a:p>
        </p:txBody>
      </p:sp>
      <p:pic>
        <p:nvPicPr>
          <p:cNvPr id="15" name="Immagine 1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5B0EFCD4-8B67-9843-BB66-BBC68A1CD3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6422" y="595468"/>
            <a:ext cx="2209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1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33823" y="377714"/>
            <a:ext cx="4657172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091B4C"/>
                </a:solidFill>
              </a:rPr>
              <a:t>ASSISTENZA SANITARIA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1A064AE-CC92-84CC-6094-978139FC9276}"/>
              </a:ext>
            </a:extLst>
          </p:cNvPr>
          <p:cNvSpPr/>
          <p:nvPr/>
        </p:nvSpPr>
        <p:spPr>
          <a:xfrm>
            <a:off x="322200" y="1128999"/>
            <a:ext cx="6403065" cy="4916755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48692" y="1389849"/>
            <a:ext cx="609108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i="0" dirty="0">
                <a:solidFill>
                  <a:schemeClr val="bg1"/>
                </a:solidFill>
                <a:effectLst/>
              </a:rPr>
              <a:t>Gli studenti e le studentesse</a:t>
            </a:r>
            <a:r>
              <a:rPr lang="it-IT" sz="2100" b="0" i="0" dirty="0">
                <a:solidFill>
                  <a:schemeClr val="bg1"/>
                </a:solidFill>
                <a:effectLst/>
              </a:rPr>
              <a:t> </a:t>
            </a:r>
            <a:r>
              <a:rPr lang="it-IT" sz="2100" b="1" i="0" dirty="0">
                <a:solidFill>
                  <a:schemeClr val="bg1"/>
                </a:solidFill>
                <a:effectLst/>
              </a:rPr>
              <a:t>fuori sede</a:t>
            </a:r>
            <a:r>
              <a:rPr lang="it-IT" sz="2100" b="0" i="0" dirty="0">
                <a:solidFill>
                  <a:schemeClr val="bg1"/>
                </a:solidFill>
                <a:effectLst/>
              </a:rPr>
              <a:t> </a:t>
            </a:r>
          </a:p>
          <a:p>
            <a:r>
              <a:rPr lang="it-IT" sz="2100" b="0" i="0" dirty="0">
                <a:solidFill>
                  <a:schemeClr val="bg1"/>
                </a:solidFill>
                <a:effectLst/>
              </a:rPr>
              <a:t>dell’Università di Parma che non abbiano optato per la scelta del medico di medicina generale a Parma e che abbiano bisogno di assistenza sanitaria di base possono </a:t>
            </a:r>
          </a:p>
          <a:p>
            <a:endParaRPr lang="it-IT" sz="2100" b="0" i="0" dirty="0">
              <a:solidFill>
                <a:schemeClr val="bg1"/>
              </a:solidFill>
              <a:effectLst/>
            </a:endParaRPr>
          </a:p>
          <a:p>
            <a:r>
              <a:rPr lang="it-IT" sz="2100" b="1" i="0" dirty="0">
                <a:solidFill>
                  <a:schemeClr val="bg1"/>
                </a:solidFill>
                <a:effectLst/>
              </a:rPr>
              <a:t>       rivolgersi</a:t>
            </a:r>
            <a:r>
              <a:rPr lang="it-IT" sz="2100" b="0" i="0" dirty="0">
                <a:solidFill>
                  <a:schemeClr val="bg1"/>
                </a:solidFill>
                <a:effectLst/>
              </a:rPr>
              <a:t> </a:t>
            </a:r>
            <a:r>
              <a:rPr lang="it-IT" sz="2100" b="1" i="0" dirty="0">
                <a:solidFill>
                  <a:schemeClr val="bg1"/>
                </a:solidFill>
                <a:effectLst/>
              </a:rPr>
              <a:t>gratuitamente</a:t>
            </a:r>
            <a:r>
              <a:rPr lang="it-IT" sz="2100" b="0" i="0" dirty="0">
                <a:solidFill>
                  <a:schemeClr val="bg1"/>
                </a:solidFill>
                <a:effectLst/>
              </a:rPr>
              <a:t> </a:t>
            </a:r>
            <a:r>
              <a:rPr lang="it-IT" sz="2100" b="1" i="0" dirty="0">
                <a:solidFill>
                  <a:schemeClr val="bg1"/>
                </a:solidFill>
                <a:effectLst/>
              </a:rPr>
              <a:t>a un elenco di medici di medicina generale del Distretto di Parma, per prestazioni sanitarie contingenti e non urgenti</a:t>
            </a:r>
            <a:r>
              <a:rPr lang="it-IT" sz="2100" b="0" i="0" dirty="0">
                <a:solidFill>
                  <a:schemeClr val="bg1"/>
                </a:solidFill>
                <a:effectLst/>
              </a:rPr>
              <a:t>.</a:t>
            </a:r>
            <a:r>
              <a:rPr lang="it-IT" sz="2100" b="1" dirty="0">
                <a:solidFill>
                  <a:schemeClr val="bg1"/>
                </a:solidFill>
              </a:rPr>
              <a:t> </a:t>
            </a:r>
          </a:p>
          <a:p>
            <a:endParaRPr lang="it-IT" sz="2100" b="1" dirty="0">
              <a:solidFill>
                <a:schemeClr val="bg1"/>
              </a:solidFill>
            </a:endParaRPr>
          </a:p>
          <a:p>
            <a:endParaRPr lang="it-IT" sz="2100" b="1" dirty="0">
              <a:solidFill>
                <a:schemeClr val="bg1"/>
              </a:solidFill>
            </a:endParaRPr>
          </a:p>
          <a:p>
            <a:r>
              <a:rPr lang="it-IT" sz="2100" b="1" dirty="0">
                <a:solidFill>
                  <a:schemeClr val="bg1"/>
                </a:solidFill>
              </a:rPr>
              <a:t>Elenco medici di medicina generale convenzionati:</a:t>
            </a:r>
          </a:p>
          <a:p>
            <a:r>
              <a:rPr lang="it-IT" sz="21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www.unipr.it/assistenza-sanitaria</a:t>
            </a:r>
            <a:r>
              <a:rPr lang="it-IT" sz="21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D4A3E03C-9143-1878-D073-99DB1F789BA8}"/>
              </a:ext>
            </a:extLst>
          </p:cNvPr>
          <p:cNvSpPr/>
          <p:nvPr/>
        </p:nvSpPr>
        <p:spPr>
          <a:xfrm>
            <a:off x="484431" y="3373570"/>
            <a:ext cx="412955" cy="2359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simbolo, logo, clipart, Elementi grafici&#10;&#10;Descrizione generata automaticamente">
            <a:extLst>
              <a:ext uri="{FF2B5EF4-FFF2-40B4-BE49-F238E27FC236}">
                <a16:creationId xmlns:a16="http://schemas.microsoft.com/office/drawing/2014/main" id="{0471A99D-12C6-99C7-B912-74D9BBD415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71" t="20266" r="36130" b="29032"/>
          <a:stretch/>
        </p:blipFill>
        <p:spPr>
          <a:xfrm>
            <a:off x="6987348" y="1647736"/>
            <a:ext cx="2039421" cy="25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48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pic>
        <p:nvPicPr>
          <p:cNvPr id="17" name="Immagine 16" descr="Immagine che contiene vestiti, persona, calzature, sorriso">
            <a:extLst>
              <a:ext uri="{FF2B5EF4-FFF2-40B4-BE49-F238E27FC236}">
                <a16:creationId xmlns:a16="http://schemas.microsoft.com/office/drawing/2014/main" id="{D5C1EE80-26EE-9375-7BBB-9AE776718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5" t="16740"/>
          <a:stretch/>
        </p:blipFill>
        <p:spPr>
          <a:xfrm>
            <a:off x="479570" y="859883"/>
            <a:ext cx="8184860" cy="501376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8EC2D5E-9E70-49B2-AD56-3E0037E0C8EA}"/>
              </a:ext>
            </a:extLst>
          </p:cNvPr>
          <p:cNvSpPr/>
          <p:nvPr/>
        </p:nvSpPr>
        <p:spPr>
          <a:xfrm>
            <a:off x="1188720" y="5061243"/>
            <a:ext cx="7284720" cy="1099104"/>
          </a:xfrm>
          <a:prstGeom prst="rect">
            <a:avLst/>
          </a:prstGeom>
          <a:solidFill>
            <a:srgbClr val="091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DOVE VOI, STUDENTI E STUDENTESSE, SIETE AL CENTRO </a:t>
            </a:r>
          </a:p>
          <a:p>
            <a:pPr algn="ctr"/>
            <a:r>
              <a:rPr lang="it-IT" sz="2400" dirty="0"/>
              <a:t>DELLE NOSTRE AZIONI!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527017" y="151997"/>
            <a:ext cx="4808503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4000" b="1">
                <a:solidFill>
                  <a:srgbClr val="091B4C"/>
                </a:solidFill>
              </a:rPr>
              <a:t>WELCOME</a:t>
            </a:r>
            <a:endParaRPr lang="it-IT" sz="4000" b="1" dirty="0">
              <a:solidFill>
                <a:srgbClr val="091B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55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23698" y="305191"/>
            <a:ext cx="8896603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PACCHETTO </a:t>
            </a:r>
            <a:r>
              <a:rPr lang="it-IT" sz="3600" b="1" i="1" dirty="0">
                <a:solidFill>
                  <a:schemeClr val="accent1">
                    <a:lumMod val="50000"/>
                  </a:schemeClr>
                </a:solidFill>
              </a:rPr>
              <a:t>VIVERE PARMA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E AGEVOLAZIONI PER LA VITA UNIVERSITARIA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4" name="Immagine 13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910BD92A-E2B4-2238-B1A1-57B5921FA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593" y="1420062"/>
            <a:ext cx="3141407" cy="448351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E9EB4C7-0F47-7704-42FA-2581AAC31E29}"/>
              </a:ext>
            </a:extLst>
          </p:cNvPr>
          <p:cNvSpPr/>
          <p:nvPr/>
        </p:nvSpPr>
        <p:spPr>
          <a:xfrm>
            <a:off x="254898" y="1805704"/>
            <a:ext cx="5976453" cy="3486268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66556" y="1752656"/>
            <a:ext cx="57531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Il pacchetto Vivere Parma prevede una serie di appuntamenti ed eventi, a prezzo agevolato, nel corso dell’anno accademico 24/25 organizzati in collaborazione con realtà del territorio: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Teatro Regio, Zebre Parma, Parma calcio, Teatro Due, Fondazione Toscanini, Teatro al Parco, </a:t>
            </a:r>
            <a:r>
              <a:rPr lang="it-IT" sz="2000" b="1" dirty="0" err="1">
                <a:solidFill>
                  <a:schemeClr val="bg1"/>
                </a:solidFill>
              </a:rPr>
              <a:t>Archeovea</a:t>
            </a:r>
            <a:r>
              <a:rPr lang="it-IT" sz="2000" b="1" dirty="0">
                <a:solidFill>
                  <a:schemeClr val="bg1"/>
                </a:solidFill>
              </a:rPr>
              <a:t>.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Calendario completo su </a:t>
            </a:r>
            <a:r>
              <a:rPr lang="it-IT" sz="2000" b="1" dirty="0">
                <a:solidFill>
                  <a:schemeClr val="bg1"/>
                </a:solidFill>
                <a:hlinkClick r:id="rId5"/>
              </a:rPr>
              <a:t>www.unipr.it/vivere-parma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88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23698" y="305191"/>
            <a:ext cx="8896603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PACCHETTO </a:t>
            </a:r>
            <a:r>
              <a:rPr lang="it-IT" sz="3600" b="1" i="1" dirty="0">
                <a:solidFill>
                  <a:schemeClr val="accent1">
                    <a:lumMod val="50000"/>
                  </a:schemeClr>
                </a:solidFill>
              </a:rPr>
              <a:t>VIVERE PARMA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E AGEVOLAZIONI PER LA VITA UNIVERSITARIA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4" name="Immagine 13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910BD92A-E2B4-2238-B1A1-57B5921FA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593" y="1420062"/>
            <a:ext cx="3141407" cy="448351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E9EB4C7-0F47-7704-42FA-2581AAC31E29}"/>
              </a:ext>
            </a:extLst>
          </p:cNvPr>
          <p:cNvSpPr/>
          <p:nvPr/>
        </p:nvSpPr>
        <p:spPr>
          <a:xfrm>
            <a:off x="254898" y="1586359"/>
            <a:ext cx="5976453" cy="4150916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66556" y="1752656"/>
            <a:ext cx="57531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Agevolazioni per la mobilità urbana (abbonamenti bus scontati nelle sedi di Parma e Piacenza)</a:t>
            </a:r>
          </a:p>
          <a:p>
            <a:r>
              <a:rPr lang="it-IT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https://www.unipr.it/servizi/oltre-lo-studio/mobilita-aziendale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Convenzioni per musica e teatri</a:t>
            </a:r>
          </a:p>
          <a:p>
            <a:r>
              <a:rPr lang="it-IT" sz="2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https://www.unipr.it/servizi/oltre-lo-studio/cinema-musica-e-teatri-convenzioni</a:t>
            </a:r>
            <a:endParaRPr lang="it-IT" sz="2000" dirty="0">
              <a:solidFill>
                <a:schemeClr val="bg1"/>
              </a:solidFill>
            </a:endParaRP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Convenzioni con esercizi commerciali</a:t>
            </a:r>
          </a:p>
          <a:p>
            <a:r>
              <a:rPr lang="it-IT" sz="20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https://www.unipr.it/convenzioni-con-attivita-commerciali-0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7456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4ECBFE96-3763-A8AF-61D1-9FB27E0BB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3" r="14748"/>
          <a:stretch/>
        </p:blipFill>
        <p:spPr>
          <a:xfrm>
            <a:off x="4277360" y="1189031"/>
            <a:ext cx="4866640" cy="4178836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36872" y="406455"/>
            <a:ext cx="406457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HAI UN PROBLEMA?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33822" y="1087782"/>
            <a:ext cx="4764897" cy="1323439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di natura didattica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 tutor, alla/al presidente del corso di studio o alla/al RAQ (Responsabile della Qualità del </a:t>
            </a:r>
            <a:r>
              <a:rPr lang="it-IT" sz="2000" dirty="0" err="1">
                <a:solidFill>
                  <a:schemeClr val="bg1"/>
                </a:solidFill>
              </a:rPr>
              <a:t>CdS</a:t>
            </a:r>
            <a:r>
              <a:rPr lang="it-IT" sz="20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33823" y="2599364"/>
            <a:ext cx="4764896" cy="1015663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di natura didattico – organizzativa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alla segreteria didattica del Dipartimento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33823" y="3851949"/>
            <a:ext cx="4764896" cy="1631216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di natura relazionale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alla/al tutor docente e studente o al nostro servizio di counseling all’interno del Centro di Ateneo per l’Inclusione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2169159" y="5504376"/>
            <a:ext cx="565912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Per </a:t>
            </a:r>
            <a:r>
              <a:rPr lang="it-IT" b="1" dirty="0">
                <a:solidFill>
                  <a:srgbClr val="FF0000"/>
                </a:solidFill>
              </a:rPr>
              <a:t>reclami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b="1" dirty="0">
                <a:solidFill>
                  <a:srgbClr val="FF0000"/>
                </a:solidFill>
              </a:rPr>
              <a:t>suggerimenti</a:t>
            </a:r>
            <a:r>
              <a:rPr lang="it-IT" dirty="0">
                <a:solidFill>
                  <a:srgbClr val="FF0000"/>
                </a:solidFill>
              </a:rPr>
              <a:t> o </a:t>
            </a:r>
            <a:r>
              <a:rPr lang="it-IT" b="1" dirty="0">
                <a:solidFill>
                  <a:srgbClr val="FF0000"/>
                </a:solidFill>
              </a:rPr>
              <a:t>apprezzamenti: 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compila il modulo online </a:t>
            </a:r>
            <a:r>
              <a:rPr lang="it-IT" b="1" dirty="0">
                <a:solidFill>
                  <a:srgbClr val="FF0000"/>
                </a:solidFill>
              </a:rPr>
              <a:t>www.unipr.it/unipr-ti-ascolta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</p:spTree>
    <p:extLst>
      <p:ext uri="{BB962C8B-B14F-4D97-AF65-F5344CB8AC3E}">
        <p14:creationId xmlns:p14="http://schemas.microsoft.com/office/powerpoint/2010/main" val="19920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vestiti, calzature, persona, uomo&#10;&#10;Descrizione generata automaticamente">
            <a:extLst>
              <a:ext uri="{FF2B5EF4-FFF2-40B4-BE49-F238E27FC236}">
                <a16:creationId xmlns:a16="http://schemas.microsoft.com/office/drawing/2014/main" id="{757DA04A-EA1F-1947-92C7-D05C50E3F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960"/>
          <a:stretch/>
        </p:blipFill>
        <p:spPr>
          <a:xfrm>
            <a:off x="5737365" y="1265246"/>
            <a:ext cx="3406635" cy="4327506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33823" y="525453"/>
            <a:ext cx="35761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MATERIALI UTILI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83" y="1187432"/>
            <a:ext cx="6305538" cy="448313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66545" y="1357927"/>
            <a:ext cx="575313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Scarica la tua «shopper» virtuale sul sito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  <a:hlinkClick r:id="rId6"/>
              </a:rPr>
              <a:t>www.unipr.it/welcome-day-2024  </a:t>
            </a:r>
            <a:endParaRPr lang="it-IT" sz="2400" b="1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Troverai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la </a:t>
            </a:r>
            <a:r>
              <a:rPr lang="it-IT" sz="2000" b="1" dirty="0">
                <a:solidFill>
                  <a:schemeClr val="bg1"/>
                </a:solidFill>
              </a:rPr>
              <a:t>Breve guida dell’Ateneo </a:t>
            </a:r>
            <a:r>
              <a:rPr lang="it-IT" sz="2000" dirty="0">
                <a:solidFill>
                  <a:schemeClr val="bg1"/>
                </a:solidFill>
              </a:rPr>
              <a:t>24-25 con tutti i nostri servizi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</a:rPr>
              <a:t>l’informativa ISEE </a:t>
            </a:r>
            <a:r>
              <a:rPr lang="it-IT" sz="2000" dirty="0">
                <a:solidFill>
                  <a:schemeClr val="bg1"/>
                </a:solidFill>
              </a:rPr>
              <a:t>(informazioni su procedura per riduzione/esenzione delle tasse – </a:t>
            </a:r>
            <a:r>
              <a:rPr lang="it-IT" sz="2000" b="1" dirty="0">
                <a:solidFill>
                  <a:schemeClr val="bg1"/>
                </a:solidFill>
              </a:rPr>
              <a:t>scadenza 4 novembre 2024</a:t>
            </a:r>
            <a:r>
              <a:rPr lang="it-IT" sz="2000" dirty="0">
                <a:solidFill>
                  <a:schemeClr val="bg1"/>
                </a:solidFill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i </a:t>
            </a:r>
            <a:r>
              <a:rPr lang="it-IT" sz="2000" b="1" dirty="0">
                <a:solidFill>
                  <a:schemeClr val="bg1"/>
                </a:solidFill>
              </a:rPr>
              <a:t>dépliant </a:t>
            </a:r>
            <a:r>
              <a:rPr lang="it-IT" sz="2000" dirty="0">
                <a:solidFill>
                  <a:schemeClr val="bg1"/>
                </a:solidFill>
              </a:rPr>
              <a:t>su: </a:t>
            </a:r>
          </a:p>
          <a:p>
            <a:pPr lvl="0"/>
            <a:r>
              <a:rPr lang="it-IT" sz="2000" dirty="0">
                <a:solidFill>
                  <a:schemeClr val="bg1"/>
                </a:solidFill>
              </a:rPr>
              <a:t>	- Opportunità di studio all’estero</a:t>
            </a:r>
          </a:p>
          <a:p>
            <a:pPr lvl="0"/>
            <a:r>
              <a:rPr lang="it-IT" sz="2000" dirty="0">
                <a:solidFill>
                  <a:schemeClr val="bg1"/>
                </a:solidFill>
              </a:rPr>
              <a:t>	- Tirocini formativi</a:t>
            </a:r>
            <a:endParaRPr lang="it-IT" sz="1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77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33025" y="327859"/>
            <a:ext cx="8693744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RISULTATI OCCUPAZIONALI DEL CORSO SECONDO I DATI ALMALAUREA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9434B7C-653F-42B4-EE3D-FCDC6675F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574" y="1489296"/>
            <a:ext cx="3016602" cy="452490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23" y="1600737"/>
            <a:ext cx="6515689" cy="441346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33025" y="1664697"/>
            <a:ext cx="633899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400" b="1" dirty="0">
                <a:solidFill>
                  <a:schemeClr val="bg1"/>
                </a:solidFill>
              </a:rPr>
              <a:t>L’obiettivo principale del corso di studio in Biologia è quello di fornire le </a:t>
            </a:r>
            <a:r>
              <a:rPr lang="it-IT" sz="1400" b="1" dirty="0" smtClean="0">
                <a:solidFill>
                  <a:schemeClr val="bg1"/>
                </a:solidFill>
              </a:rPr>
              <a:t>metodologie </a:t>
            </a:r>
            <a:r>
              <a:rPr lang="it-IT" sz="1400" b="1" dirty="0">
                <a:solidFill>
                  <a:schemeClr val="bg1"/>
                </a:solidFill>
              </a:rPr>
              <a:t>e conoscenze di base utilizzabili per l’accesso a successivi percorsi di studio, senza comunque precludere l’accesso diretto al mondo del </a:t>
            </a:r>
            <a:r>
              <a:rPr lang="it-IT" sz="1400" b="1" dirty="0" smtClean="0">
                <a:solidFill>
                  <a:schemeClr val="bg1"/>
                </a:solidFill>
              </a:rPr>
              <a:t>lavoro.</a:t>
            </a:r>
            <a:endParaRPr lang="it-IT" sz="1400" b="1" dirty="0">
              <a:solidFill>
                <a:schemeClr val="bg1"/>
              </a:solidFill>
            </a:endParaRPr>
          </a:p>
          <a:p>
            <a:pPr fontAlgn="base"/>
            <a:r>
              <a:rPr lang="it-IT" sz="1400" b="1" dirty="0" smtClean="0">
                <a:solidFill>
                  <a:schemeClr val="bg1"/>
                </a:solidFill>
              </a:rPr>
              <a:t>Potrai </a:t>
            </a:r>
            <a:r>
              <a:rPr lang="it-IT" sz="1400" b="1" dirty="0">
                <a:solidFill>
                  <a:schemeClr val="bg1"/>
                </a:solidFill>
              </a:rPr>
              <a:t>acquisire il titolo di Biologo junior superando il relativo Esame di Stato con successiva iscrizione alla sezione B dell’Albo dei Biologi. Come Biologo junior potrai esercitare la tua attività in istituti pubblici e privati, in diversi settori </a:t>
            </a:r>
            <a:r>
              <a:rPr lang="it-IT" sz="1400" b="1" dirty="0" smtClean="0">
                <a:solidFill>
                  <a:schemeClr val="bg1"/>
                </a:solidFill>
              </a:rPr>
              <a:t>industriali, ad </a:t>
            </a:r>
            <a:r>
              <a:rPr lang="it-IT" sz="1400" b="1" dirty="0">
                <a:solidFill>
                  <a:schemeClr val="bg1"/>
                </a:solidFill>
              </a:rPr>
              <a:t>esempio, in campo biomedico o </a:t>
            </a:r>
            <a:r>
              <a:rPr lang="it-IT" sz="1400" b="1" dirty="0" smtClean="0">
                <a:solidFill>
                  <a:schemeClr val="bg1"/>
                </a:solidFill>
              </a:rPr>
              <a:t>ambientale.</a:t>
            </a:r>
            <a:endParaRPr lang="it-IT" sz="1400" b="1" dirty="0">
              <a:solidFill>
                <a:schemeClr val="bg1"/>
              </a:solidFill>
            </a:endParaRPr>
          </a:p>
          <a:p>
            <a:pPr fontAlgn="base"/>
            <a:r>
              <a:rPr lang="it-IT" sz="1400" b="1" dirty="0">
                <a:solidFill>
                  <a:schemeClr val="bg1"/>
                </a:solidFill>
              </a:rPr>
              <a:t> </a:t>
            </a:r>
          </a:p>
          <a:p>
            <a:pPr fontAlgn="base"/>
            <a:r>
              <a:rPr lang="it-IT" sz="1400" b="1" dirty="0">
                <a:solidFill>
                  <a:schemeClr val="bg1"/>
                </a:solidFill>
              </a:rPr>
              <a:t>Se invece vorrai proseguire i tuoi studi potrai scegliere, senza debiti formativi, tra i seguenti corsi di laurea magistrale attivati presso il nostro Ateneo: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bg1"/>
                </a:solidFill>
              </a:rPr>
              <a:t>Scienze biomolecolari, genomiche e cellulari;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bg1"/>
                </a:solidFill>
              </a:rPr>
              <a:t>Scienze biomediche traslazionali;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bg1"/>
                </a:solidFill>
              </a:rPr>
              <a:t>Ecologia ed etologia per la conservazione della natura;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bg1"/>
                </a:solidFill>
              </a:rPr>
              <a:t>Biotecnologie genomiche, molecolari e industriali;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bg1"/>
                </a:solidFill>
              </a:rPr>
              <a:t>Scienze e tecnologie per l’ambiente e le risorse;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bg1"/>
                </a:solidFill>
              </a:rPr>
              <a:t>Biotecnologie mediche, veterinarie e farmaceutiche.</a:t>
            </a:r>
          </a:p>
          <a:p>
            <a:pPr algn="just"/>
            <a:endParaRPr lang="it-IT" sz="1400" b="1" dirty="0">
              <a:solidFill>
                <a:schemeClr val="bg1"/>
              </a:solidFill>
            </a:endParaRPr>
          </a:p>
          <a:p>
            <a:pPr algn="just"/>
            <a:r>
              <a:rPr lang="it-IT" sz="1400" b="1" dirty="0" smtClean="0">
                <a:solidFill>
                  <a:schemeClr val="bg1"/>
                </a:solidFill>
              </a:rPr>
              <a:t>E’ molto elevata, negli </a:t>
            </a:r>
            <a:r>
              <a:rPr lang="it-IT" sz="1400" b="1" dirty="0">
                <a:solidFill>
                  <a:schemeClr val="bg1"/>
                </a:solidFill>
              </a:rPr>
              <a:t>ultimi anni attorno al 98</a:t>
            </a:r>
            <a:r>
              <a:rPr lang="it-IT" sz="1400" b="1" dirty="0" smtClean="0">
                <a:solidFill>
                  <a:schemeClr val="bg1"/>
                </a:solidFill>
              </a:rPr>
              <a:t>%, </a:t>
            </a:r>
            <a:r>
              <a:rPr lang="it-IT" sz="1400" b="1" dirty="0">
                <a:solidFill>
                  <a:schemeClr val="bg1"/>
                </a:solidFill>
              </a:rPr>
              <a:t>la percentuale di chi intende proseguire gli studi dopo il conseguimento della laurea triennale </a:t>
            </a:r>
          </a:p>
        </p:txBody>
      </p:sp>
    </p:spTree>
    <p:extLst>
      <p:ext uri="{BB962C8B-B14F-4D97-AF65-F5344CB8AC3E}">
        <p14:creationId xmlns:p14="http://schemas.microsoft.com/office/powerpoint/2010/main" val="2984941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A17D4AD-4FF0-2B1C-3056-64DA618B1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827" y="1348884"/>
            <a:ext cx="3120173" cy="4160232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33025" y="525453"/>
            <a:ext cx="8693743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26" y="1253094"/>
            <a:ext cx="5905850" cy="44831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26FFE6-C1BE-794A-A68C-2124061B69A6}"/>
              </a:ext>
            </a:extLst>
          </p:cNvPr>
          <p:cNvSpPr txBox="1"/>
          <p:nvPr/>
        </p:nvSpPr>
        <p:spPr>
          <a:xfrm>
            <a:off x="478172" y="1586264"/>
            <a:ext cx="59058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SITO DELL’UNIVERSITÀ</a:t>
            </a:r>
          </a:p>
          <a:p>
            <a:r>
              <a:rPr lang="it-IT" sz="2400" dirty="0">
                <a:solidFill>
                  <a:schemeClr val="bg1"/>
                </a:solidFill>
              </a:rPr>
              <a:t>www.unipr.it 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SITO DEL DIPARTIMENTO </a:t>
            </a:r>
            <a:r>
              <a:rPr lang="it-IT" sz="2400" dirty="0" smtClean="0">
                <a:solidFill>
                  <a:schemeClr val="bg1"/>
                </a:solidFill>
              </a:rPr>
              <a:t>DI SCIENZE CHIMICHE, DELLA VITA E DELLA SOSTENIBILITA’ AMBIENTALE https</a:t>
            </a:r>
            <a:r>
              <a:rPr lang="it-IT" sz="2400" dirty="0">
                <a:solidFill>
                  <a:schemeClr val="bg1"/>
                </a:solidFill>
              </a:rPr>
              <a:t>://scvsa.unipr.it/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SITO DEL CORSO DI LAUREA </a:t>
            </a:r>
            <a:r>
              <a:rPr lang="it-IT" sz="2400" dirty="0" smtClean="0">
                <a:solidFill>
                  <a:schemeClr val="bg1"/>
                </a:solidFill>
              </a:rPr>
              <a:t>IN BIOLOGIA</a:t>
            </a:r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>
                <a:solidFill>
                  <a:schemeClr val="bg1"/>
                </a:solidFill>
              </a:rPr>
              <a:t>https://corsi.unipr.it/it/cdl-bio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91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umetto 1 78"/>
          <p:cNvSpPr/>
          <p:nvPr/>
        </p:nvSpPr>
        <p:spPr>
          <a:xfrm>
            <a:off x="5389514" y="4393338"/>
            <a:ext cx="2981753" cy="1280631"/>
          </a:xfrm>
          <a:prstGeom prst="wedgeRectCallout">
            <a:avLst>
              <a:gd name="adj1" fmla="val -64598"/>
              <a:gd name="adj2" fmla="val -61996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91B4C"/>
                </a:solidFill>
              </a:rPr>
              <a:t>Newsletter di Ateneo            UNIPRESENTE</a:t>
            </a:r>
          </a:p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inviata ogni settimana a studentesse e studenti</a:t>
            </a:r>
            <a:endParaRPr lang="it-IT" sz="2000" dirty="0"/>
          </a:p>
        </p:txBody>
      </p:sp>
      <p:sp>
        <p:nvSpPr>
          <p:cNvPr id="76" name="Fumetto 1 75"/>
          <p:cNvSpPr/>
          <p:nvPr/>
        </p:nvSpPr>
        <p:spPr>
          <a:xfrm>
            <a:off x="6389077" y="1686187"/>
            <a:ext cx="1758461" cy="2330405"/>
          </a:xfrm>
          <a:prstGeom prst="wedgeRectCallout">
            <a:avLst>
              <a:gd name="adj1" fmla="val -114013"/>
              <a:gd name="adj2" fmla="val 1932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76611" y="343683"/>
            <a:ext cx="7598535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53" y="2966120"/>
            <a:ext cx="2790831" cy="1056898"/>
          </a:xfrm>
          <a:prstGeom prst="rect">
            <a:avLst/>
          </a:prstGeom>
        </p:spPr>
      </p:pic>
      <p:sp>
        <p:nvSpPr>
          <p:cNvPr id="70" name="CasellaDiTesto 69"/>
          <p:cNvSpPr txBox="1"/>
          <p:nvPr/>
        </p:nvSpPr>
        <p:spPr>
          <a:xfrm>
            <a:off x="6456049" y="1765066"/>
            <a:ext cx="16914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091B4C"/>
                </a:solidFill>
              </a:rPr>
              <a:t>SOCIAL UNIPR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Facebook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Instagram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YouTube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rgbClr val="091B4C"/>
                </a:solidFill>
              </a:rPr>
              <a:t>Tik</a:t>
            </a:r>
            <a:r>
              <a:rPr lang="it-IT" sz="2000" b="1" dirty="0">
                <a:solidFill>
                  <a:srgbClr val="091B4C"/>
                </a:solidFill>
              </a:rPr>
              <a:t> </a:t>
            </a:r>
            <a:r>
              <a:rPr lang="it-IT" sz="2000" b="1" dirty="0" err="1">
                <a:solidFill>
                  <a:srgbClr val="091B4C"/>
                </a:solidFill>
              </a:rPr>
              <a:t>Tok</a:t>
            </a:r>
            <a:endParaRPr lang="it-IT" sz="2000" b="1" dirty="0">
              <a:solidFill>
                <a:srgbClr val="091B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LinkedIn</a:t>
            </a:r>
          </a:p>
        </p:txBody>
      </p:sp>
      <p:sp>
        <p:nvSpPr>
          <p:cNvPr id="81" name="Fumetto 1 80"/>
          <p:cNvSpPr/>
          <p:nvPr/>
        </p:nvSpPr>
        <p:spPr>
          <a:xfrm>
            <a:off x="1182849" y="4868960"/>
            <a:ext cx="2189526" cy="836896"/>
          </a:xfrm>
          <a:prstGeom prst="wedgeRectCallout">
            <a:avLst>
              <a:gd name="adj1" fmla="val 52014"/>
              <a:gd name="adj2" fmla="val -13068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CasellaDiTesto 81"/>
          <p:cNvSpPr txBox="1"/>
          <p:nvPr/>
        </p:nvSpPr>
        <p:spPr>
          <a:xfrm>
            <a:off x="882902" y="4941463"/>
            <a:ext cx="269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91B4C"/>
                </a:solidFill>
              </a:rPr>
              <a:t>Numero Verde</a:t>
            </a:r>
          </a:p>
          <a:p>
            <a:pPr algn="ctr"/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800 90 40 84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>
                <a:solidFill>
                  <a:schemeClr val="bg1"/>
                </a:solidFill>
              </a:rPr>
              <a:t>Day 2024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Fumetto 1 15"/>
          <p:cNvSpPr/>
          <p:nvPr/>
        </p:nvSpPr>
        <p:spPr>
          <a:xfrm>
            <a:off x="1746514" y="1157814"/>
            <a:ext cx="2830526" cy="1335485"/>
          </a:xfrm>
          <a:prstGeom prst="wedgeRectCallout">
            <a:avLst>
              <a:gd name="adj1" fmla="val 57361"/>
              <a:gd name="adj2" fmla="val 88301"/>
            </a:avLst>
          </a:prstGeom>
          <a:solidFill>
            <a:schemeClr val="bg1"/>
          </a:solidFill>
          <a:ln w="28575">
            <a:solidFill>
              <a:srgbClr val="9C5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746514" y="1231061"/>
            <a:ext cx="2929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b="1" dirty="0">
                <a:solidFill>
                  <a:srgbClr val="091B4C"/>
                </a:solidFill>
              </a:rPr>
              <a:t>URP Ufficio Relazioni </a:t>
            </a:r>
          </a:p>
          <a:p>
            <a:pPr algn="ctr"/>
            <a:r>
              <a:rPr lang="it-IT" sz="2000" b="1" dirty="0">
                <a:solidFill>
                  <a:srgbClr val="091B4C"/>
                </a:solidFill>
              </a:rPr>
              <a:t>con il Pubblico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urp@unipr.it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0521.904006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Fumetto 1 15">
            <a:extLst>
              <a:ext uri="{FF2B5EF4-FFF2-40B4-BE49-F238E27FC236}">
                <a16:creationId xmlns:a16="http://schemas.microsoft.com/office/drawing/2014/main" id="{6949E81B-9714-43AE-A0C8-A78E53B28711}"/>
              </a:ext>
            </a:extLst>
          </p:cNvPr>
          <p:cNvSpPr/>
          <p:nvPr/>
        </p:nvSpPr>
        <p:spPr>
          <a:xfrm>
            <a:off x="331251" y="2828898"/>
            <a:ext cx="2830526" cy="1335485"/>
          </a:xfrm>
          <a:prstGeom prst="wedgeRectCallout">
            <a:avLst>
              <a:gd name="adj1" fmla="val 87157"/>
              <a:gd name="adj2" fmla="val -20718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091B4C"/>
                </a:solidFill>
              </a:rPr>
              <a:t>ParmaUniverCity</a:t>
            </a:r>
            <a:r>
              <a:rPr lang="it-IT" b="1" dirty="0">
                <a:solidFill>
                  <a:srgbClr val="091B4C"/>
                </a:solidFill>
              </a:rPr>
              <a:t> Info Point </a:t>
            </a:r>
            <a:r>
              <a:rPr lang="it-IT" dirty="0">
                <a:solidFill>
                  <a:schemeClr val="tx1"/>
                </a:solidFill>
              </a:rPr>
              <a:t>0521-904081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Sottopasso Ponte Romano</a:t>
            </a:r>
          </a:p>
        </p:txBody>
      </p:sp>
    </p:spTree>
    <p:extLst>
      <p:ext uri="{BB962C8B-B14F-4D97-AF65-F5344CB8AC3E}">
        <p14:creationId xmlns:p14="http://schemas.microsoft.com/office/powerpoint/2010/main" val="30570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6" grpId="0" animBg="1"/>
      <p:bldP spid="70" grpId="0"/>
      <p:bldP spid="81" grpId="0" animBg="1"/>
      <p:bldP spid="82" grpId="0"/>
      <p:bldP spid="16" grpId="0" animBg="1"/>
      <p:bldP spid="17" grpId="0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16615"/>
          </a:xfrm>
          <a:prstGeom prst="rect">
            <a:avLst/>
          </a:prstGeom>
          <a:solidFill>
            <a:srgbClr val="091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BUON ANNO ACCADEMICO A </a:t>
            </a:r>
            <a:r>
              <a:rPr lang="it-IT" sz="2800" dirty="0" smtClean="0"/>
              <a:t>TUTTE E A TUTTI! </a:t>
            </a:r>
            <a:endParaRPr lang="it-IT" sz="2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997" y="5110480"/>
            <a:ext cx="2656006" cy="10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6DC1F08-6457-8072-FA7B-B6EA680EF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739" y="1250770"/>
            <a:ext cx="3369261" cy="4485458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93615" y="525453"/>
            <a:ext cx="8733153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DOVE SIAMO: la SEDE del corso di laurea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16" y="1457266"/>
            <a:ext cx="5712902" cy="41499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0C4695A-167F-B5A4-4B08-689A3984D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5" y="1250771"/>
            <a:ext cx="6114934" cy="462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87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2024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07931" y="139171"/>
            <a:ext cx="8150087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Ordinamento didattico                           </a:t>
            </a:r>
          </a:p>
        </p:txBody>
      </p:sp>
      <p:graphicFrame>
        <p:nvGraphicFramePr>
          <p:cNvPr id="15" name="Tabella 14"/>
          <p:cNvGraphicFramePr>
            <a:graphicFrameLocks noGrp="1"/>
          </p:cNvGraphicFramePr>
          <p:nvPr/>
        </p:nvGraphicFramePr>
        <p:xfrm>
          <a:off x="2043839" y="830183"/>
          <a:ext cx="6471298" cy="19055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76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8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40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0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43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5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I Semestre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CFU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SSD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II Semestre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CFU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SSD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Matematica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MAT/07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Chimica organica 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6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CHIM/06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Zoologia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BIO/05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Genetica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BIO/18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Chimica generale e inorganica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9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CHIM/03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Fisica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FIS/07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Inglese (Idoneità Ling.  B1)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3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Corso in Materia di Sicurezza sui Luoghi di Lavoro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Tabella 15"/>
          <p:cNvGraphicFramePr>
            <a:graphicFrameLocks noGrp="1"/>
          </p:cNvGraphicFramePr>
          <p:nvPr/>
        </p:nvGraphicFramePr>
        <p:xfrm>
          <a:off x="2064335" y="2868702"/>
          <a:ext cx="6430307" cy="107632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64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4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1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5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97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I Semestre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CFU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SSD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II Semestre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CFU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SSD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Botanica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BIO/01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Microbiologia e Virologia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BIO/19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Ecologia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BIO/07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Biologia cellulare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6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BIO/06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Biochimica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BIO/10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Biologia molecolare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9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BIO/11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Principi di Statistica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6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SECS-S/04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Tecniche di Laboratorio biologico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3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Tabella 16"/>
          <p:cNvGraphicFramePr>
            <a:graphicFrameLocks noGrp="1"/>
          </p:cNvGraphicFramePr>
          <p:nvPr/>
        </p:nvGraphicFramePr>
        <p:xfrm>
          <a:off x="2064335" y="4019849"/>
          <a:ext cx="6430309" cy="198066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42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9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1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97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97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I Semestre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CFU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SSD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II Semestre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CFU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SSD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0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Fisiologia generale 1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6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BIO/09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Fisiologia vegetale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6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BIO/04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Fisiologia generale 2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6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BIO/09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Abilità informatiche e bioinformatiche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6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BIO/10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0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Tecnologia del DNA ricombinante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6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BIO/11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49289" marR="49289" marT="24645" marB="24645"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49289" marR="49289" marT="24645" marB="2464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1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Elementi formativi e normative per la professione di Biologo 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3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49289" marR="49289" marT="24645" marB="24645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49289" marR="49289" marT="24645" marB="24645"/>
                </a:tc>
                <a:tc>
                  <a:txBody>
                    <a:bodyPr/>
                    <a:lstStyle/>
                    <a:p>
                      <a:endParaRPr lang="it-IT" sz="1100"/>
                    </a:p>
                  </a:txBody>
                  <a:tcPr marL="49289" marR="49289" marT="24645" marB="24645"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49289" marR="49289" marT="24645" marB="2464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0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Elementi di </a:t>
                      </a:r>
                      <a:r>
                        <a:rPr lang="it-IT" sz="10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Bioantropologia</a:t>
                      </a:r>
                      <a:endParaRPr lang="it-IT" sz="1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6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BIO/18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Tirocinio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7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A scelta dello studente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12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Prova finale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3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67" marR="3696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783378" y="1588314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 anno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25670" y="4541071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III anno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54524" y="311870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II anno</a:t>
            </a:r>
          </a:p>
        </p:txBody>
      </p:sp>
      <p:sp>
        <p:nvSpPr>
          <p:cNvPr id="21" name="Rettangolo arrotondato 20"/>
          <p:cNvSpPr/>
          <p:nvPr/>
        </p:nvSpPr>
        <p:spPr>
          <a:xfrm>
            <a:off x="5350598" y="3558714"/>
            <a:ext cx="1928388" cy="341976"/>
          </a:xfrm>
          <a:prstGeom prst="roundRect">
            <a:avLst/>
          </a:prstGeom>
          <a:noFill/>
          <a:ln w="28575">
            <a:solidFill>
              <a:srgbClr val="FB4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2064335" y="5839485"/>
            <a:ext cx="45719" cy="54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arrotondato 22"/>
          <p:cNvSpPr/>
          <p:nvPr/>
        </p:nvSpPr>
        <p:spPr>
          <a:xfrm>
            <a:off x="5509033" y="5556160"/>
            <a:ext cx="1611517" cy="208230"/>
          </a:xfrm>
          <a:prstGeom prst="roundRect">
            <a:avLst/>
          </a:prstGeom>
          <a:noFill/>
          <a:ln w="28575">
            <a:solidFill>
              <a:srgbClr val="F06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arrotondato 23"/>
          <p:cNvSpPr/>
          <p:nvPr/>
        </p:nvSpPr>
        <p:spPr>
          <a:xfrm>
            <a:off x="5522614" y="5795095"/>
            <a:ext cx="1611517" cy="161033"/>
          </a:xfrm>
          <a:prstGeom prst="roundRect">
            <a:avLst/>
          </a:prstGeom>
          <a:noFill/>
          <a:ln w="28575">
            <a:solidFill>
              <a:srgbClr val="FB4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arrotondato 24"/>
          <p:cNvSpPr/>
          <p:nvPr/>
        </p:nvSpPr>
        <p:spPr>
          <a:xfrm>
            <a:off x="2043839" y="1957646"/>
            <a:ext cx="1957793" cy="305720"/>
          </a:xfrm>
          <a:prstGeom prst="roundRect">
            <a:avLst/>
          </a:prstGeom>
          <a:noFill/>
          <a:ln w="28575">
            <a:solidFill>
              <a:srgbClr val="FB4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arrotondato 25"/>
          <p:cNvSpPr/>
          <p:nvPr/>
        </p:nvSpPr>
        <p:spPr>
          <a:xfrm>
            <a:off x="2043839" y="2263366"/>
            <a:ext cx="1957793" cy="472413"/>
          </a:xfrm>
          <a:prstGeom prst="roundRect">
            <a:avLst/>
          </a:prstGeom>
          <a:noFill/>
          <a:ln w="28575">
            <a:solidFill>
              <a:srgbClr val="FB2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arrotondato 26"/>
          <p:cNvSpPr/>
          <p:nvPr/>
        </p:nvSpPr>
        <p:spPr>
          <a:xfrm>
            <a:off x="2064335" y="5803973"/>
            <a:ext cx="1619642" cy="161033"/>
          </a:xfrm>
          <a:prstGeom prst="roundRect">
            <a:avLst/>
          </a:prstGeom>
          <a:noFill/>
          <a:ln w="28575">
            <a:solidFill>
              <a:srgbClr val="F06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249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33025" y="525453"/>
            <a:ext cx="8693744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IL CALENDARIO ACCADEMICO: i tempi delle lezioni e degli esami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6DAC08-AB11-C3CE-8CC1-3F38724EB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382" y="1640897"/>
            <a:ext cx="3100618" cy="413415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7" y="1684546"/>
            <a:ext cx="6069725" cy="424381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70481" y="1796361"/>
            <a:ext cx="48432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Lato"/>
              </a:rPr>
              <a:t>LEZIONI</a:t>
            </a:r>
            <a:endParaRPr lang="it-IT" sz="1200" dirty="0">
              <a:solidFill>
                <a:schemeClr val="bg1"/>
              </a:solidFill>
              <a:latin typeface="Lato"/>
            </a:endParaRPr>
          </a:p>
          <a:p>
            <a:r>
              <a:rPr lang="it-IT" sz="1200" b="1" dirty="0">
                <a:solidFill>
                  <a:schemeClr val="bg1"/>
                </a:solidFill>
                <a:latin typeface="Lato"/>
              </a:rPr>
              <a:t>Primo semestre</a:t>
            </a:r>
            <a:r>
              <a:rPr lang="it-IT" sz="1200" dirty="0">
                <a:solidFill>
                  <a:schemeClr val="bg1"/>
                </a:solidFill>
                <a:latin typeface="Lato"/>
              </a:rPr>
              <a:t/>
            </a:r>
            <a:br>
              <a:rPr lang="it-IT" sz="1200" dirty="0">
                <a:solidFill>
                  <a:schemeClr val="bg1"/>
                </a:solidFill>
                <a:latin typeface="Lato"/>
              </a:rPr>
            </a:br>
            <a:r>
              <a:rPr lang="it-IT" sz="1200" dirty="0">
                <a:solidFill>
                  <a:schemeClr val="bg1"/>
                </a:solidFill>
                <a:latin typeface="Lato"/>
              </a:rPr>
              <a:t>dal 23 settembre 2024 al 24 gennaio 2025</a:t>
            </a:r>
          </a:p>
          <a:p>
            <a:r>
              <a:rPr lang="it-IT" sz="1200" b="1" dirty="0">
                <a:solidFill>
                  <a:schemeClr val="bg1"/>
                </a:solidFill>
                <a:latin typeface="Lato"/>
              </a:rPr>
              <a:t>Secondo semestre</a:t>
            </a:r>
            <a:r>
              <a:rPr lang="it-IT" sz="1200" dirty="0">
                <a:solidFill>
                  <a:schemeClr val="bg1"/>
                </a:solidFill>
                <a:latin typeface="Lato"/>
              </a:rPr>
              <a:t/>
            </a:r>
            <a:br>
              <a:rPr lang="it-IT" sz="1200" dirty="0">
                <a:solidFill>
                  <a:schemeClr val="bg1"/>
                </a:solidFill>
                <a:latin typeface="Lato"/>
              </a:rPr>
            </a:br>
            <a:r>
              <a:rPr lang="it-IT" sz="1200" dirty="0">
                <a:solidFill>
                  <a:schemeClr val="bg1"/>
                </a:solidFill>
                <a:latin typeface="Lato"/>
              </a:rPr>
              <a:t>dal 3 marzo 2025 al 6 giugno 2025</a:t>
            </a:r>
          </a:p>
          <a:p>
            <a:r>
              <a:rPr lang="it-IT" sz="1200" dirty="0">
                <a:solidFill>
                  <a:schemeClr val="bg1"/>
                </a:solidFill>
                <a:latin typeface="Lato"/>
              </a:rPr>
              <a:t> </a:t>
            </a:r>
          </a:p>
          <a:p>
            <a:r>
              <a:rPr lang="it-IT" sz="1200" b="1" dirty="0">
                <a:solidFill>
                  <a:schemeClr val="bg1"/>
                </a:solidFill>
                <a:latin typeface="Lato"/>
              </a:rPr>
              <a:t>Vacanze natalizie</a:t>
            </a:r>
            <a:r>
              <a:rPr lang="it-IT" sz="1200" dirty="0">
                <a:solidFill>
                  <a:schemeClr val="bg1"/>
                </a:solidFill>
                <a:latin typeface="Lato"/>
              </a:rPr>
              <a:t>: dal 23/12/2024 al 6/01/2025</a:t>
            </a:r>
          </a:p>
          <a:p>
            <a:r>
              <a:rPr lang="it-IT" sz="1200" b="1" dirty="0">
                <a:solidFill>
                  <a:schemeClr val="bg1"/>
                </a:solidFill>
                <a:latin typeface="Lato"/>
              </a:rPr>
              <a:t>Vacanze pasquali</a:t>
            </a:r>
            <a:r>
              <a:rPr lang="it-IT" sz="1200" dirty="0">
                <a:solidFill>
                  <a:schemeClr val="bg1"/>
                </a:solidFill>
                <a:latin typeface="Lato"/>
              </a:rPr>
              <a:t>: </a:t>
            </a:r>
            <a:r>
              <a:rPr lang="it-IT" sz="1200" dirty="0" smtClean="0">
                <a:solidFill>
                  <a:schemeClr val="bg1"/>
                </a:solidFill>
                <a:latin typeface="Lato"/>
              </a:rPr>
              <a:t>dal 17/04/2025 </a:t>
            </a:r>
            <a:r>
              <a:rPr lang="it-IT" sz="1200" dirty="0">
                <a:solidFill>
                  <a:schemeClr val="bg1"/>
                </a:solidFill>
                <a:latin typeface="Lato"/>
              </a:rPr>
              <a:t>al 22/04/2025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70481" y="3366021"/>
            <a:ext cx="6052088" cy="2595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Lato"/>
              </a:rPr>
              <a:t>ESAMI </a:t>
            </a:r>
          </a:p>
          <a:p>
            <a:r>
              <a:rPr lang="it-IT" sz="1200" b="1" dirty="0">
                <a:solidFill>
                  <a:schemeClr val="bg1"/>
                </a:solidFill>
                <a:latin typeface="Lato"/>
              </a:rPr>
              <a:t>Sessioni di esami al termine dei semestri:</a:t>
            </a:r>
            <a:endParaRPr lang="it-IT" sz="1200" dirty="0">
              <a:solidFill>
                <a:schemeClr val="bg1"/>
              </a:solidFill>
              <a:latin typeface="Lato"/>
            </a:endParaRPr>
          </a:p>
          <a:p>
            <a:r>
              <a:rPr lang="it-IT" sz="1200" dirty="0">
                <a:solidFill>
                  <a:schemeClr val="bg1"/>
                </a:solidFill>
                <a:latin typeface="Lato"/>
              </a:rPr>
              <a:t>Corsi del 1° semestre: dal 27 gennaio al 28 febbraio 2025 - dal 9 giugno al 01 agosto 2025 – dal 25 agosto al 26 settembre 2025</a:t>
            </a:r>
          </a:p>
          <a:p>
            <a:r>
              <a:rPr lang="it-IT" sz="1200" dirty="0">
                <a:solidFill>
                  <a:schemeClr val="bg1"/>
                </a:solidFill>
                <a:latin typeface="Lato"/>
              </a:rPr>
              <a:t>Corsi del 2° semestre: dal 9 giugno al 1 agosto 2025 - dal 25 agosto al 26 settembre 2025 </a:t>
            </a:r>
          </a:p>
          <a:p>
            <a:r>
              <a:rPr lang="it-IT" sz="1200" dirty="0">
                <a:solidFill>
                  <a:schemeClr val="bg1"/>
                </a:solidFill>
                <a:latin typeface="Lato"/>
              </a:rPr>
              <a:t>febbraio </a:t>
            </a:r>
            <a:r>
              <a:rPr lang="it-IT" sz="1200" dirty="0" smtClean="0">
                <a:solidFill>
                  <a:schemeClr val="bg1"/>
                </a:solidFill>
                <a:latin typeface="Lato"/>
              </a:rPr>
              <a:t>2026</a:t>
            </a:r>
          </a:p>
          <a:p>
            <a:endParaRPr lang="it-IT" sz="1200" dirty="0">
              <a:solidFill>
                <a:schemeClr val="bg1"/>
              </a:solidFill>
              <a:latin typeface="Lato"/>
            </a:endParaRPr>
          </a:p>
          <a:p>
            <a:pPr>
              <a:spcAft>
                <a:spcPts val="800"/>
              </a:spcAft>
            </a:pPr>
            <a:r>
              <a:rPr lang="it-IT" sz="1200" b="1" dirty="0" smtClean="0">
                <a:solidFill>
                  <a:schemeClr val="bg1"/>
                </a:solidFill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APPELLI </a:t>
            </a:r>
            <a:r>
              <a:rPr lang="it-IT" sz="1200" dirty="0">
                <a:solidFill>
                  <a:schemeClr val="bg1"/>
                </a:solidFill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visibili SOLO sulla Bacheca appelli di Esse3, NON sull’Agenda studenti</a:t>
            </a:r>
            <a:br>
              <a:rPr lang="it-IT" sz="1200" dirty="0">
                <a:solidFill>
                  <a:schemeClr val="bg1"/>
                </a:solidFill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u="sng" dirty="0">
                <a:solidFill>
                  <a:schemeClr val="bg1"/>
                </a:solidFill>
                <a:latin typeface="Lato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https://unipr.esse3.cineca.it/ListaAppelliOfferta.do</a:t>
            </a:r>
            <a:endParaRPr lang="it-IT" sz="1200" dirty="0">
              <a:solidFill>
                <a:schemeClr val="bg1"/>
              </a:solidFill>
              <a:latin typeface="Lat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it-IT" sz="1200" dirty="0">
                <a:solidFill>
                  <a:schemeClr val="bg1"/>
                </a:solidFill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Le date degli appelli saranno disponibili da metà ottobre. </a:t>
            </a:r>
            <a:br>
              <a:rPr lang="it-IT" sz="1200" dirty="0">
                <a:solidFill>
                  <a:schemeClr val="bg1"/>
                </a:solidFill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solidFill>
                  <a:schemeClr val="bg1"/>
                </a:solidFill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(E’ possibile iscriversi agli appelli circa quindici giorni/un mese prima della data indicata)</a:t>
            </a:r>
          </a:p>
        </p:txBody>
      </p:sp>
    </p:spTree>
    <p:extLst>
      <p:ext uri="{BB962C8B-B14F-4D97-AF65-F5344CB8AC3E}">
        <p14:creationId xmlns:p14="http://schemas.microsoft.com/office/powerpoint/2010/main" val="1044149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7D705A-6739-B8B9-A0A9-A99C033B1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848" y="116492"/>
            <a:ext cx="6858000" cy="677622"/>
          </a:xfrm>
        </p:spPr>
        <p:txBody>
          <a:bodyPr>
            <a:noAutofit/>
          </a:bodyPr>
          <a:lstStyle/>
          <a:p>
            <a:r>
              <a:rPr lang="it-IT" sz="4400" b="1" i="0" dirty="0">
                <a:solidFill>
                  <a:srgbClr val="005FB8"/>
                </a:solidFill>
                <a:effectLst/>
                <a:latin typeface="Lato" panose="020F0502020204030203" pitchFamily="34" charset="0"/>
              </a:rPr>
              <a:t>Test non selettivo</a:t>
            </a:r>
            <a:endParaRPr lang="it-IT" sz="44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FCBA0A2-F82A-E35E-D6BF-BD2FE68DA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65" y="832433"/>
            <a:ext cx="9010835" cy="5181765"/>
          </a:xfrm>
        </p:spPr>
        <p:txBody>
          <a:bodyPr>
            <a:no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 smtClean="0">
                <a:solidFill>
                  <a:srgbClr val="000000"/>
                </a:solidFill>
              </a:rPr>
              <a:t>Per </a:t>
            </a:r>
            <a:r>
              <a:rPr lang="it-IT" altLang="it-IT" sz="1800" dirty="0">
                <a:solidFill>
                  <a:srgbClr val="000000"/>
                </a:solidFill>
              </a:rPr>
              <a:t>gli studenti immatricolati al primo anno, è prevista la verifica delle conoscenze che permette di valutare </a:t>
            </a:r>
            <a:r>
              <a:rPr lang="it-IT" altLang="it-IT" sz="1800" dirty="0">
                <a:solidFill>
                  <a:srgbClr val="19191A"/>
                </a:solidFill>
              </a:rPr>
              <a:t>il livello di preparazione nell'ambito delle discipline matematiche, fisiche, chimiche e biologiche e l'eventuale attribuzione di un obbligo formativo aggiuntivo (OFA</a:t>
            </a:r>
            <a:r>
              <a:rPr lang="it-IT" altLang="it-IT" sz="1800" dirty="0" smtClean="0">
                <a:solidFill>
                  <a:srgbClr val="19191A"/>
                </a:solidFill>
              </a:rPr>
              <a:t>).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>
                <a:solidFill>
                  <a:srgbClr val="000000"/>
                </a:solidFill>
              </a:rPr>
              <a:t> </a:t>
            </a:r>
            <a:endParaRPr lang="it-IT" altLang="it-IT" sz="18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>
                <a:solidFill>
                  <a:srgbClr val="000000"/>
                </a:solidFill>
              </a:rPr>
              <a:t>Chi è già in possesso di TOLC-B, TOLC-F o TOLC-AV, conseguito fino ad un massimo di 18 mesi prima</a:t>
            </a:r>
            <a:r>
              <a:rPr lang="it-IT" altLang="it-IT" sz="1800" b="1" dirty="0">
                <a:solidFill>
                  <a:srgbClr val="000000"/>
                </a:solidFill>
              </a:rPr>
              <a:t> </a:t>
            </a:r>
            <a:r>
              <a:rPr lang="it-IT" altLang="it-IT" sz="1800" dirty="0">
                <a:solidFill>
                  <a:srgbClr val="000000"/>
                </a:solidFill>
              </a:rPr>
              <a:t>dell’anno di immatricolazione ed entro il 31 dicembre dell’anno di immatricolazione, con un punteggio di almeno 16 su 50 (escluso l’inglese), avrà adempiuto agli OFA</a:t>
            </a:r>
            <a:r>
              <a:rPr lang="it-IT" altLang="it-IT" sz="1800" dirty="0" smtClean="0">
                <a:solidFill>
                  <a:srgbClr val="000000"/>
                </a:solidFill>
              </a:rPr>
              <a:t>.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 sz="1800" dirty="0">
              <a:solidFill>
                <a:srgbClr val="000000"/>
              </a:solidFill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 smtClean="0">
                <a:solidFill>
                  <a:srgbClr val="000000"/>
                </a:solidFill>
              </a:rPr>
              <a:t>Chi </a:t>
            </a:r>
            <a:r>
              <a:rPr lang="it-IT" altLang="it-IT" sz="1800" dirty="0">
                <a:solidFill>
                  <a:srgbClr val="000000"/>
                </a:solidFill>
              </a:rPr>
              <a:t>non ha svolto nessuno dei TOLC fra quelli sopra indicati oppure non ha ottenuto un punteggio di almeno 16 su 50 (escluso l’inglese) </a:t>
            </a:r>
            <a:r>
              <a:rPr lang="it-IT" altLang="it-IT" sz="1800" dirty="0">
                <a:solidFill>
                  <a:srgbClr val="19191A"/>
                </a:solidFill>
              </a:rPr>
              <a:t>potrà usufruire di attività di recupero/tutorato organizzate dall'Ateneo o dal </a:t>
            </a:r>
            <a:r>
              <a:rPr lang="it-IT" altLang="it-IT" sz="1800" dirty="0" err="1">
                <a:solidFill>
                  <a:srgbClr val="19191A"/>
                </a:solidFill>
              </a:rPr>
              <a:t>CdS</a:t>
            </a:r>
            <a:r>
              <a:rPr lang="it-IT" altLang="it-IT" sz="1800" dirty="0">
                <a:solidFill>
                  <a:srgbClr val="19191A"/>
                </a:solidFill>
              </a:rPr>
              <a:t> e </a:t>
            </a:r>
            <a:r>
              <a:rPr lang="it-IT" altLang="it-IT" sz="1800" dirty="0">
                <a:solidFill>
                  <a:srgbClr val="000000"/>
                </a:solidFill>
              </a:rPr>
              <a:t>dovrà adempiere gli OFA mediante il superamento di almeno un esame fra Matematica, Fisica, Chimica generale ed inorganica o Chimica organica.</a:t>
            </a:r>
            <a:endParaRPr lang="it-IT" altLang="it-IT" sz="18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>
                <a:solidFill>
                  <a:srgbClr val="000000"/>
                </a:solidFill>
              </a:rPr>
              <a:t>Il mancato adempimento degli OFA implica l’impossibilità all’iscrizione agli appelli dei corsi del II anno.</a:t>
            </a:r>
            <a:endParaRPr lang="it-IT" altLang="it-IT" sz="18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 sz="1800" dirty="0" smtClean="0">
              <a:solidFill>
                <a:srgbClr val="19191A"/>
              </a:solidFill>
            </a:endParaRP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 smtClean="0">
                <a:solidFill>
                  <a:srgbClr val="19191A"/>
                </a:solidFill>
              </a:rPr>
              <a:t>Per </a:t>
            </a:r>
            <a:r>
              <a:rPr lang="it-IT" altLang="it-IT" sz="1800" dirty="0">
                <a:solidFill>
                  <a:srgbClr val="19191A"/>
                </a:solidFill>
              </a:rPr>
              <a:t>tutti è indispensabile mandare copia del certificato rilasciato da CISIA entro e non oltre il 31/12/2024 a </a:t>
            </a:r>
            <a:r>
              <a:rPr lang="it-IT" altLang="it-IT" sz="1800" u="sng" dirty="0">
                <a:solidFill>
                  <a:srgbClr val="005FB8"/>
                </a:solidFill>
                <a:hlinkClick r:id="rId2"/>
              </a:rPr>
              <a:t>franco.bisceglie@unipr.it</a:t>
            </a:r>
            <a:endParaRPr lang="it-IT" altLang="it-IT" sz="1800" dirty="0"/>
          </a:p>
          <a:p>
            <a:pPr algn="just">
              <a:lnSpc>
                <a:spcPct val="150000"/>
              </a:lnSpc>
            </a:pPr>
            <a:r>
              <a:rPr lang="it-IT" sz="1800" dirty="0" smtClean="0">
                <a:cs typeface="Arial" panose="020B0604020202020204" pitchFamily="34" charset="0"/>
              </a:rPr>
              <a:t>Il </a:t>
            </a:r>
            <a:r>
              <a:rPr lang="it-IT" sz="1800" dirty="0">
                <a:cs typeface="Arial" panose="020B0604020202020204" pitchFamily="34" charset="0"/>
              </a:rPr>
              <a:t>mancato invio del certificato entro la data prevista comporta automaticamente l’OFA.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998E9E4-9DE9-1F04-B5F1-99A6ED54DFBC}"/>
              </a:ext>
            </a:extLst>
          </p:cNvPr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A726A64-033B-B24B-1CBA-EB55D6F8768E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895DD32-10B7-6BA2-FA39-D44BE5FF7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3853EBD9-D1AC-1297-1C03-BB9FDC59D72A}"/>
              </a:ext>
            </a:extLst>
          </p:cNvPr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2024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84204AA-19B0-EE02-74A6-9E796FF5EB83}"/>
              </a:ext>
            </a:extLst>
          </p:cNvPr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2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CBBDF28-83C1-579F-718E-6EF5A96F7670}"/>
              </a:ext>
            </a:extLst>
          </p:cNvPr>
          <p:cNvSpPr txBox="1"/>
          <p:nvPr/>
        </p:nvSpPr>
        <p:spPr>
          <a:xfrm>
            <a:off x="233823" y="399957"/>
            <a:ext cx="8705991" cy="5568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PIANO DI STUDIO </a:t>
            </a: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 sito del cds (sotto la voce STUDIARE)</a:t>
            </a:r>
          </a:p>
          <a:p>
            <a:pPr algn="just"/>
            <a:r>
              <a:rPr lang="it-I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compilazione del piano di studi è obbligatoria per TUTTI gli studenti regolari 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 corso e che abbiano pagato le tasse), anche se non sono previste scelte o modifiche, in quanto è propedeutica a successive attività o atti di carriera (questionario di valutazione della didattica, iscrizione agli appelli, verbalizzazione degli esami, </a:t>
            </a:r>
            <a:r>
              <a:rPr lang="it-IT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ecc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it-I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senza piano compilato non sarà possibile iscriversi agli appelli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Sequenza: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1-Piano di studio </a:t>
            </a:r>
          </a:p>
          <a:p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2-Questionario di valutazione della didattica (compilabili dal </a:t>
            </a:r>
            <a:r>
              <a:rPr lang="it-IT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1/12/2024 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gli insegnamenti del 1° </a:t>
            </a:r>
            <a:r>
              <a:rPr lang="it-IT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–dal </a:t>
            </a:r>
            <a:r>
              <a:rPr lang="it-IT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1/05/2025 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gli insegnamenti del 2° </a:t>
            </a:r>
            <a:r>
              <a:rPr lang="it-IT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 annuali)</a:t>
            </a:r>
          </a:p>
          <a:p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3-Iscrizione esame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FINESTRE COMPILAZIONE PIANI DI STUDIO </a:t>
            </a:r>
            <a:r>
              <a:rPr lang="it-IT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a.a</a:t>
            </a:r>
            <a:r>
              <a:rPr lang="it-IT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2024/2025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1° periodo</a:t>
            </a:r>
            <a:b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 </a:t>
            </a:r>
            <a:r>
              <a:rPr lang="it-IT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7/10/2024 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</a:t>
            </a:r>
            <a:r>
              <a:rPr lang="it-IT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06</a:t>
            </a:r>
            <a:r>
              <a:rPr lang="it-IT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/12/2024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</a:t>
            </a:r>
            <a:r>
              <a:rPr lang="it-IT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periodo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 </a:t>
            </a:r>
            <a:r>
              <a:rPr lang="it-IT" sz="16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10/03/2025 </a:t>
            </a:r>
            <a:r>
              <a:rPr lang="it-IT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it-IT" sz="16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18/04/2025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(Nella seconda finestra si può modificare il piano di studi)</a:t>
            </a:r>
          </a:p>
          <a:p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it-IT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Dopo il </a:t>
            </a:r>
            <a:r>
              <a:rPr lang="it-IT" sz="1600" u="sng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 </a:t>
            </a:r>
            <a:r>
              <a:rPr lang="it-IT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aprile </a:t>
            </a:r>
            <a:r>
              <a:rPr lang="it-IT" sz="1600" u="sng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it-IT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sarà più possibile modificare il piano di studio fino al successivo anno accademico (nel caso lo studente si iscriva nuovamente).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Studenti fuori corso NON possono modificare i piani di studio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FE3C2DE5-01BF-23EC-C661-DC04288F4ACF}"/>
              </a:ext>
            </a:extLst>
          </p:cNvPr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FD7B96CB-6E65-744D-1405-4DE4800838D5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F055C06-592A-D540-E41D-190DA79BD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809ED6B3-75C0-2436-5B20-0391F359C3E9}"/>
              </a:ext>
            </a:extLst>
          </p:cNvPr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2024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12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3462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2024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07931" y="139171"/>
            <a:ext cx="8150087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Tirocinio Formativo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29049" y="1018197"/>
            <a:ext cx="8485902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Il tirocinio formativo viene svolto al </a:t>
            </a:r>
            <a:r>
              <a:rPr lang="it-IT" u="sng" dirty="0"/>
              <a:t>terzo anno </a:t>
            </a:r>
            <a:r>
              <a:rPr lang="it-IT" dirty="0"/>
              <a:t>(11 CFU = 275 ore) dopo l’acquisizione di almeno  90 o 130 CFU a seconda della </a:t>
            </a:r>
            <a:r>
              <a:rPr lang="it-IT" dirty="0" smtClean="0"/>
              <a:t>struttura, esterna o interna, </a:t>
            </a:r>
            <a:r>
              <a:rPr lang="it-IT" dirty="0"/>
              <a:t>in cui viene svolto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33823" y="3210964"/>
            <a:ext cx="8660011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Può essere svolto:</a:t>
            </a:r>
          </a:p>
          <a:p>
            <a:pPr>
              <a:buFont typeface="Arial" pitchFamily="34" charset="0"/>
              <a:buChar char="•"/>
            </a:pPr>
            <a:r>
              <a:rPr lang="it-IT" dirty="0"/>
              <a:t> presso una </a:t>
            </a:r>
            <a:r>
              <a:rPr lang="it-IT" b="1" dirty="0"/>
              <a:t>struttura dell’Università di Parma </a:t>
            </a:r>
            <a:r>
              <a:rPr lang="it-IT" dirty="0"/>
              <a:t>sotto la guida di un Docente</a:t>
            </a:r>
          </a:p>
          <a:p>
            <a:r>
              <a:rPr lang="it-IT" dirty="0"/>
              <a:t>oppure </a:t>
            </a:r>
          </a:p>
          <a:p>
            <a:pPr>
              <a:buFont typeface="Arial" pitchFamily="34" charset="0"/>
              <a:buChar char="•"/>
            </a:pPr>
            <a:r>
              <a:rPr lang="it-IT" dirty="0"/>
              <a:t> presso una </a:t>
            </a:r>
            <a:r>
              <a:rPr lang="it-IT" b="1" dirty="0"/>
              <a:t>azienda esterna </a:t>
            </a:r>
            <a:r>
              <a:rPr lang="it-IT" dirty="0"/>
              <a:t>convenzionata con UNIPR, sotto la guida di un tutor aziendale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07933" y="2070930"/>
            <a:ext cx="8322829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Ha lo scopo di fornire una opportunità allo studente di acquisire ulteriori competenze (strumentali, metodologiche, culturali) e di mettere alla prova la sua capacità di muoversi con sicurezza e responsabilità in una realtà  complessa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293962" y="4718649"/>
            <a:ext cx="5408762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9C56E8"/>
                </a:solidFill>
              </a:rPr>
              <a:t>Dove trovare tutte le informazioni?</a:t>
            </a:r>
          </a:p>
          <a:p>
            <a:pPr algn="ctr"/>
            <a:r>
              <a:rPr lang="it-IT" b="1" dirty="0">
                <a:solidFill>
                  <a:srgbClr val="9C56E8"/>
                </a:solidFill>
              </a:rPr>
              <a:t>Nella pagina del sito web del corso di laurea!</a:t>
            </a:r>
          </a:p>
          <a:p>
            <a:endParaRPr lang="it-IT" dirty="0"/>
          </a:p>
          <a:p>
            <a:r>
              <a:rPr lang="it-IT" dirty="0"/>
              <a:t>https://cdl-bio.unipr.it/it/studiare/tirocini-formativi</a:t>
            </a:r>
          </a:p>
        </p:txBody>
      </p:sp>
    </p:spTree>
    <p:extLst>
      <p:ext uri="{BB962C8B-B14F-4D97-AF65-F5344CB8AC3E}">
        <p14:creationId xmlns:p14="http://schemas.microsoft.com/office/powerpoint/2010/main" val="354183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55789" y="315079"/>
            <a:ext cx="7997257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CENTRO LINGUISTICO DI ATENEO 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IDONEITÀ DI INGLESE E FRANCESE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1527578" y="4565555"/>
            <a:ext cx="6965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in preparazione all’idoneità di inglese (B1 e B2):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https://www.cla.unipr.it/it/corsi/corsi-idoneita-curricolare/inglese/78/</a:t>
            </a:r>
            <a:endParaRPr lang="it-I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EC9DFA-93DC-8666-537F-602DF669F97C}"/>
              </a:ext>
            </a:extLst>
          </p:cNvPr>
          <p:cNvSpPr txBox="1"/>
          <p:nvPr/>
        </p:nvSpPr>
        <p:spPr>
          <a:xfrm>
            <a:off x="1506098" y="5296003"/>
            <a:ext cx="71209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in preparazione all’idoneità di francese (B1 e B2):</a:t>
            </a:r>
          </a:p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https://www.cla.unipr.it/it/corsi/corsi-idoneita-curricolare/francese/79/</a:t>
            </a:r>
            <a:endParaRPr lang="it-I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3492C58-5853-A845-0124-B2418C4D6A93}"/>
              </a:ext>
            </a:extLst>
          </p:cNvPr>
          <p:cNvSpPr/>
          <p:nvPr/>
        </p:nvSpPr>
        <p:spPr>
          <a:xfrm>
            <a:off x="358537" y="1584792"/>
            <a:ext cx="7997257" cy="2749827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81153" y="1759233"/>
            <a:ext cx="7752026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Il Centro Linguistico di Ateneo organizza le prove di idoneità linguistica per molti corsi di studio dell’Ateneo che prevedono questo esame:</a:t>
            </a: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info su </a:t>
            </a:r>
            <a:r>
              <a:rPr lang="it-IT" sz="2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www.cla.unipr.it</a:t>
            </a:r>
            <a:r>
              <a:rPr lang="it-IT" sz="2000" dirty="0">
                <a:solidFill>
                  <a:schemeClr val="bg1"/>
                </a:solidFill>
              </a:rPr>
              <a:t> &gt; Idoneità Linguistiche &gt; </a:t>
            </a:r>
            <a:r>
              <a:rPr lang="it-IT" sz="2000" b="1" dirty="0">
                <a:solidFill>
                  <a:schemeClr val="bg1"/>
                </a:solidFill>
              </a:rPr>
              <a:t>Esami idoneità</a:t>
            </a:r>
          </a:p>
          <a:p>
            <a:pPr algn="just"/>
            <a:endParaRPr lang="it-IT" sz="2000" dirty="0">
              <a:solidFill>
                <a:schemeClr val="bg1"/>
              </a:solidFill>
            </a:endParaRP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In preparazione alle prove di idoneità di inglese e francese sono offerti ad ogni semestre corsi con insegnanti madrelingua, oltre a corsi online in autoapprendimento sempre disponibili sulla piattaforma Elly del CLA.</a:t>
            </a:r>
          </a:p>
        </p:txBody>
      </p:sp>
      <p:pic>
        <p:nvPicPr>
          <p:cNvPr id="16" name="Immagine 15" descr="Immagine che contiene bandiera&#10;&#10;Descrizione generata automaticamente">
            <a:extLst>
              <a:ext uri="{FF2B5EF4-FFF2-40B4-BE49-F238E27FC236}">
                <a16:creationId xmlns:a16="http://schemas.microsoft.com/office/drawing/2014/main" id="{4DA637DD-ABA1-A23D-1B55-B1BAD5158E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923" t="6022" r="16471" b="27097"/>
          <a:stretch/>
        </p:blipFill>
        <p:spPr>
          <a:xfrm rot="20581876">
            <a:off x="724335" y="5289285"/>
            <a:ext cx="686459" cy="608304"/>
          </a:xfrm>
          <a:prstGeom prst="rect">
            <a:avLst/>
          </a:prstGeom>
        </p:spPr>
      </p:pic>
      <p:pic>
        <p:nvPicPr>
          <p:cNvPr id="11" name="Immagine 10" descr="Immagine che contiene bandiera, simbolo, Carminio&#10;&#10;Descrizione generata automaticamente">
            <a:extLst>
              <a:ext uri="{FF2B5EF4-FFF2-40B4-BE49-F238E27FC236}">
                <a16:creationId xmlns:a16="http://schemas.microsoft.com/office/drawing/2014/main" id="{D970E6A7-B7EF-3379-E411-AFB64F6CF9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013" t="29656" r="38067" b="47742"/>
          <a:stretch/>
        </p:blipFill>
        <p:spPr>
          <a:xfrm>
            <a:off x="650511" y="4637603"/>
            <a:ext cx="834107" cy="57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434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4789</TotalTime>
  <Words>1839</Words>
  <Application>Microsoft Office PowerPoint</Application>
  <PresentationFormat>Presentazione su schermo (4:3)</PresentationFormat>
  <Paragraphs>416</Paragraphs>
  <Slides>27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Lato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Test non selettivo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Rossi</cp:lastModifiedBy>
  <cp:revision>302</cp:revision>
  <cp:lastPrinted>2018-01-17T12:16:18Z</cp:lastPrinted>
  <dcterms:created xsi:type="dcterms:W3CDTF">2016-12-13T13:19:46Z</dcterms:created>
  <dcterms:modified xsi:type="dcterms:W3CDTF">2024-09-17T08:57:16Z</dcterms:modified>
</cp:coreProperties>
</file>