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notesMasterIdLst>
    <p:notesMasterId r:id="rId28"/>
  </p:notesMasterIdLst>
  <p:sldIdLst>
    <p:sldId id="256" r:id="rId3"/>
    <p:sldId id="275" r:id="rId4"/>
    <p:sldId id="281" r:id="rId5"/>
    <p:sldId id="297" r:id="rId6"/>
    <p:sldId id="274" r:id="rId7"/>
    <p:sldId id="273" r:id="rId8"/>
    <p:sldId id="288" r:id="rId9"/>
    <p:sldId id="314" r:id="rId10"/>
    <p:sldId id="315" r:id="rId11"/>
    <p:sldId id="296" r:id="rId12"/>
    <p:sldId id="304" r:id="rId13"/>
    <p:sldId id="316" r:id="rId14"/>
    <p:sldId id="303" r:id="rId15"/>
    <p:sldId id="282" r:id="rId16"/>
    <p:sldId id="285" r:id="rId17"/>
    <p:sldId id="317" r:id="rId18"/>
    <p:sldId id="320" r:id="rId19"/>
    <p:sldId id="321" r:id="rId20"/>
    <p:sldId id="323" r:id="rId21"/>
    <p:sldId id="259" r:id="rId22"/>
    <p:sldId id="322" r:id="rId23"/>
    <p:sldId id="319" r:id="rId24"/>
    <p:sldId id="318" r:id="rId25"/>
    <p:sldId id="293" r:id="rId26"/>
    <p:sldId id="258" r:id="rId27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1B4C"/>
    <a:srgbClr val="091B4D"/>
    <a:srgbClr val="FB2919"/>
    <a:srgbClr val="9C56E8"/>
    <a:srgbClr val="5AC4C4"/>
    <a:srgbClr val="B582EE"/>
    <a:srgbClr val="C63E5B"/>
    <a:srgbClr val="F0654E"/>
    <a:srgbClr val="898383"/>
    <a:srgbClr val="669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Stile medio 4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30" autoAdjust="0"/>
    <p:restoredTop sz="94672"/>
  </p:normalViewPr>
  <p:slideViewPr>
    <p:cSldViewPr snapToGrid="0" snapToObjects="1">
      <p:cViewPr varScale="1">
        <p:scale>
          <a:sx n="83" d="100"/>
          <a:sy n="83" d="100"/>
        </p:scale>
        <p:origin x="893" y="77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093D22-5E59-6345-BAEE-97E74818A753}" type="datetimeFigureOut">
              <a:rPr lang="it-IT" smtClean="0"/>
              <a:t>17/09/2024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9A7F0-6D8E-B34C-8D35-E84AE3A68D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370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5726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774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6728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7773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390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1049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244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1453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E5699-B8D8-BF05-F170-D62AB8D9E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43553D3-DA9D-8116-C760-600C183C77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BF9D5B3-D949-529E-6D75-BB7E2C3EC5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1683C14-50F5-A350-BF00-87F2C35B31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65361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0CE38-4F79-D27D-5F02-0EFD81441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FDA7A60-8625-D9AA-5685-D8DFFAF5C7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91381D8-D82A-EF65-B5AC-130C9D8355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DD71E4E-007A-D709-9AB5-A519917FA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98970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6684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56023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3799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9920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477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6522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640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4677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8100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43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2394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17/09/2024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542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17/09/2024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0968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17/09/2024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0444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DF97D-F93E-B5A5-D697-4C4C45773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7C8FE4-7B5D-963A-426D-C7BCDD9F9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0EEAB-B5E4-44CF-A4A8-3ABD88437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431A-CF93-428B-A4CB-AD049C710D2F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64D35-0603-438B-E7E9-62B064039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C9022-640E-F0CA-563E-59B06B29C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D54C-03CB-496E-B810-5B6221268C2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236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96B1E-AAF0-5CE7-7281-B09E240A7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8EB83-851B-46B2-F81C-F892CCEAC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9653B-457F-8F3D-8DCB-A308642DE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431A-CF93-428B-A4CB-AD049C710D2F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A3235-7340-4FD2-AD09-0254A0609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60E94-1765-F42D-4B2A-0D508FE5C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D54C-03CB-496E-B810-5B6221268C2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949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C80EF-BD8C-3C8D-595C-F95FA54EA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7FF09-DB3E-7432-4FCF-F20E87984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23817-519E-2E2B-FA7D-FDE1CBC73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431A-CF93-428B-A4CB-AD049C710D2F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3D52-68E7-F80D-7578-1F2F2A47B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59DC4-18E0-5D53-0B8E-DECDD71A4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D54C-03CB-496E-B810-5B6221268C2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783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23295-93EF-530C-61BD-8A6EBDBEF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5739F-D35F-5B9E-0278-31A1D69517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611696-9E50-E4CC-9174-2E5E0EA7A9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C1C4B-DD11-0C87-2BA3-EED060058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431A-CF93-428B-A4CB-AD049C710D2F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F2D99E-FE34-3030-5F8B-65DE025E6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31AC9-3C84-6A03-6AD2-1B1283D2D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D54C-03CB-496E-B810-5B6221268C2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862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A7F89-25CC-EAE5-AE3F-86DECE854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0ACF2-06B2-E934-4648-B7DB6D01E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59CC41-E153-EFAA-2F5F-582FE560A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218E47-5C5E-11C0-DA20-D2600B9FBD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11DAE1-B2A1-CCC0-6D3C-E34C073B89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8AF372-BFFB-0ED4-27DB-D0BEBDDEB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431A-CF93-428B-A4CB-AD049C710D2F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9D59D1-E23B-CE61-8F33-D06431CA4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5F8D2C-C252-6040-4C90-A36DCF305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D54C-03CB-496E-B810-5B6221268C2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386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A6AC3-D606-1FE7-8002-DB9EF4D45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3771AD-CEDA-96A9-4684-CA842BCE4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431A-CF93-428B-A4CB-AD049C710D2F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F7E097-9970-D411-BE8A-8921857F3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0FB983-0498-3621-A629-3F5EB24AA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D54C-03CB-496E-B810-5B6221268C2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58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95FE1E-43F4-DF53-2E81-7DEA06DF8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431A-CF93-428B-A4CB-AD049C710D2F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DDF73D-960E-9EFB-CBFB-EC7234B9C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26684-4C11-E509-2C66-B68F68E68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D54C-03CB-496E-B810-5B6221268C2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691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CE9C9-2463-C0A8-CCB8-737FF28A7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0D858-D77D-8C16-0E31-AA3E8B8B0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771433-5CF4-EFC7-9C7D-F214EB2E8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F6AEF-57C2-0512-A148-0208E265E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431A-CF93-428B-A4CB-AD049C710D2F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A7D65A-4790-B322-34BA-C4E2F40F2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43100C-88D8-2158-CB41-48813B3D3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D54C-03CB-496E-B810-5B6221268C2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193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17/09/2024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7909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36871-16F0-987F-A5BE-A87DF2881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119CD4-6688-91BE-E262-04FEE7E9F7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61D51-60FD-FAA6-6C82-70595141A6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17FF9-719A-9F01-151B-AD0C852FF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431A-CF93-428B-A4CB-AD049C710D2F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0A039-8FE0-C33B-4038-9F1772C1E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4AF5A8-94AE-F769-0434-316A4E16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D54C-03CB-496E-B810-5B6221268C2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4136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4FA81-60E3-94D8-70D7-69D3AD932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2F524E-9EF4-0DC7-5901-4FD7EBE7D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62672-8A04-64D2-9D27-124399A53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431A-CF93-428B-A4CB-AD049C710D2F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E4342-5845-00A6-02B4-00A842EAF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44BA6-D336-8438-13D4-78943ADDF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D54C-03CB-496E-B810-5B6221268C2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5626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2B246F-0DD7-4B30-9640-695CBEC910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D5FC2C-821D-FC12-8629-6E280F2DF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3B2DF-431F-CCA4-CBFC-DBD1BA0A4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431A-CF93-428B-A4CB-AD049C710D2F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36669-ADDC-5016-82C1-A22F313F4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96313-F80D-062D-ABC6-F4E5260F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D54C-03CB-496E-B810-5B6221268C2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68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17/09/2024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00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17/09/2024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369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17/09/2024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921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17/09/2024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860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17/09/2024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4831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17/09/2024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9235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17/09/2024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6229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C3616-FA92-0F44-B6D1-81F6EA6AE92C}" type="datetimeFigureOut">
              <a:rPr lang="it-IT" smtClean="0"/>
              <a:t>17/09/2024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258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3C0F9A-73A5-50E2-572E-6CB5AC7E7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327E6-41C7-4D96-4B01-5AE6747DD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7C351-2D9D-0C7B-0402-602FF72FA1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B9431A-CF93-428B-A4CB-AD049C710D2F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65008-B2A7-B8C8-AC46-394BD37E4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CB8D7-5EDE-46D2-7ECA-658544CDA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6AD54C-03CB-496E-B810-5B6221268C2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226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pr.it/assistenza-sanitaria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www.unipr.it/vivere-parma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ipr.it/convenzioni-con-attivita-commerciali-0" TargetMode="External"/><Relationship Id="rId5" Type="http://schemas.openxmlformats.org/officeDocument/2006/relationships/hyperlink" Target="https://www.unipr.it/servizi/oltre-lo-studio/cinema-musica-e-teatri-convenzioni" TargetMode="External"/><Relationship Id="rId4" Type="http://schemas.openxmlformats.org/officeDocument/2006/relationships/hyperlink" Target="https://www.unipr.it/servizi/oltre-lo-studio/mobilita-aziendal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://www.unipr.it/welcome-day-2024" TargetMode="Externa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pr.it/ugov/organizationunit/158030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hyperlink" Target="https://eugreenalliance.eu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mailto:urp@unipr.it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unipr.cartaconto.credit-agricole.it/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mailto:consiglieradifiducia@unipr.it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cla.unipr.it/it/corsi/corsi-idoneita-curricolare/inglese/78/" TargetMode="External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hyperlink" Target="http://www.cla.unipr.it/" TargetMode="External"/><Relationship Id="rId4" Type="http://schemas.openxmlformats.org/officeDocument/2006/relationships/hyperlink" Target="https://www.cla.unipr.it/it/corsi/corsi-idoneita-curricolare/francese/79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hyperlink" Target="https://www.cla.unipr.it/it/corsi/corsi-extracurricolari/232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12192000" cy="6887307"/>
          </a:xfrm>
          <a:prstGeom prst="rect">
            <a:avLst/>
          </a:prstGeom>
          <a:solidFill>
            <a:srgbClr val="091B4C"/>
          </a:solidFill>
          <a:ln>
            <a:solidFill>
              <a:srgbClr val="091B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800" dirty="0"/>
          </a:p>
          <a:p>
            <a:pPr algn="ctr"/>
            <a:endParaRPr lang="it-IT" sz="4800" dirty="0">
              <a:solidFill>
                <a:schemeClr val="bg1"/>
              </a:solidFill>
            </a:endParaRPr>
          </a:p>
          <a:p>
            <a:pPr algn="ctr"/>
            <a:r>
              <a:rPr lang="it-IT" sz="4800" dirty="0">
                <a:solidFill>
                  <a:schemeClr val="bg1"/>
                </a:solidFill>
              </a:rPr>
              <a:t>CORSO DI LAUREA IN SCIENZE POLITICHE</a:t>
            </a:r>
          </a:p>
          <a:p>
            <a:pPr algn="ctr"/>
            <a:r>
              <a:rPr lang="it-IT" sz="4800" dirty="0">
                <a:solidFill>
                  <a:schemeClr val="bg1"/>
                </a:solidFill>
              </a:rPr>
              <a:t>E DELLE RELAZIONI INTERNAZIONALI</a:t>
            </a:r>
          </a:p>
          <a:p>
            <a:pPr algn="ctr"/>
            <a:endParaRPr lang="it-IT" sz="4800" dirty="0"/>
          </a:p>
          <a:p>
            <a:pPr algn="ctr"/>
            <a:r>
              <a:rPr lang="it-IT" sz="6600" dirty="0">
                <a:latin typeface="Bison Bold" panose="00000400000000000000" pitchFamily="2" charset="0"/>
              </a:rPr>
              <a:t>WELCOME DAY 2024</a:t>
            </a:r>
          </a:p>
        </p:txBody>
      </p:sp>
      <p:pic>
        <p:nvPicPr>
          <p:cNvPr id="7" name="Immagine 6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6D99ACAD-3DBA-992E-999D-65AD10E9C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553" y="371745"/>
            <a:ext cx="4270895" cy="16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persona, sport, vestiti, Uniforme sportiva&#10;&#10;Descrizione generata automaticamente">
            <a:extLst>
              <a:ext uri="{FF2B5EF4-FFF2-40B4-BE49-F238E27FC236}">
                <a16:creationId xmlns:a16="http://schemas.microsoft.com/office/drawing/2014/main" id="{5A9A3517-4ECB-1D9A-4725-8EDEB603E1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870"/>
          <a:stretch/>
        </p:blipFill>
        <p:spPr>
          <a:xfrm>
            <a:off x="6888809" y="1467486"/>
            <a:ext cx="2764691" cy="2836118"/>
          </a:xfrm>
          <a:prstGeom prst="rect">
            <a:avLst/>
          </a:prstGeom>
        </p:spPr>
      </p:pic>
      <p:pic>
        <p:nvPicPr>
          <p:cNvPr id="15" name="Immagine 14" descr="Immagine che contiene persona, Viso umano, sport, vestiti&#10;&#10;Descrizione generata automaticamente">
            <a:extLst>
              <a:ext uri="{FF2B5EF4-FFF2-40B4-BE49-F238E27FC236}">
                <a16:creationId xmlns:a16="http://schemas.microsoft.com/office/drawing/2014/main" id="{C89C4AC5-30F2-1B40-5BC2-CA010F16A5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8" r="12098" b="-748"/>
          <a:stretch/>
        </p:blipFill>
        <p:spPr>
          <a:xfrm>
            <a:off x="8045700" y="3889328"/>
            <a:ext cx="2622300" cy="223741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06582" y="249948"/>
            <a:ext cx="10359736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cap="all" dirty="0">
                <a:solidFill>
                  <a:srgbClr val="091B4C"/>
                </a:solidFill>
              </a:rPr>
              <a:t>Crediti formativi per attività culturali, </a:t>
            </a:r>
          </a:p>
          <a:p>
            <a:r>
              <a:rPr lang="it-IT" sz="3600" b="1" cap="all" dirty="0">
                <a:solidFill>
                  <a:srgbClr val="091B4C"/>
                </a:solidFill>
              </a:rPr>
              <a:t>artistiche, sociali e sportive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CE22008-DCC8-1FE6-9130-7039AA80E721}"/>
              </a:ext>
            </a:extLst>
          </p:cNvPr>
          <p:cNvSpPr/>
          <p:nvPr/>
        </p:nvSpPr>
        <p:spPr>
          <a:xfrm>
            <a:off x="1874013" y="1486228"/>
            <a:ext cx="5567536" cy="4640513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2098936" y="1496584"/>
            <a:ext cx="511769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L’Ateneo riconosce, alle studentesse e agli studenti dei corsi di studio che ne fanno richiesta, </a:t>
            </a:r>
          </a:p>
          <a:p>
            <a:r>
              <a:rPr lang="it-IT" b="1" dirty="0">
                <a:solidFill>
                  <a:schemeClr val="bg1"/>
                </a:solidFill>
              </a:rPr>
              <a:t>crediti formativi universitari </a:t>
            </a:r>
            <a:r>
              <a:rPr lang="it-IT" dirty="0">
                <a:solidFill>
                  <a:schemeClr val="bg1"/>
                </a:solidFill>
              </a:rPr>
              <a:t>per le attività di libera partecipazione svolte in ambito </a:t>
            </a:r>
          </a:p>
          <a:p>
            <a:r>
              <a:rPr lang="it-IT" b="1" dirty="0">
                <a:solidFill>
                  <a:schemeClr val="bg1"/>
                </a:solidFill>
              </a:rPr>
              <a:t>sportivo, culturale, sociale</a:t>
            </a:r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6 CFU RICONOSCIUTI</a:t>
            </a:r>
          </a:p>
          <a:p>
            <a:endParaRPr lang="it-IT" b="1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INFO:</a:t>
            </a:r>
          </a:p>
          <a:p>
            <a:r>
              <a:rPr lang="it-IT" sz="1600" dirty="0">
                <a:solidFill>
                  <a:schemeClr val="bg1"/>
                </a:solidFill>
              </a:rPr>
              <a:t>•    </a:t>
            </a:r>
            <a:r>
              <a:rPr lang="it-IT" sz="1600" b="1" dirty="0">
                <a:solidFill>
                  <a:schemeClr val="bg1"/>
                </a:solidFill>
              </a:rPr>
              <a:t>CUS PARMA </a:t>
            </a:r>
            <a:r>
              <a:rPr lang="it-IT" sz="1600" dirty="0">
                <a:solidFill>
                  <a:schemeClr val="bg1"/>
                </a:solidFill>
              </a:rPr>
              <a:t>per i crediti in ambito sportivo: </a:t>
            </a:r>
          </a:p>
          <a:p>
            <a:pPr lvl="1"/>
            <a:r>
              <a:rPr lang="it-IT" sz="1600" b="1" dirty="0">
                <a:solidFill>
                  <a:schemeClr val="bg1"/>
                </a:solidFill>
              </a:rPr>
              <a:t>creditisportiviunipr@cusparma.it</a:t>
            </a:r>
          </a:p>
          <a:p>
            <a:r>
              <a:rPr lang="it-IT" sz="1600" dirty="0">
                <a:solidFill>
                  <a:schemeClr val="bg1"/>
                </a:solidFill>
              </a:rPr>
              <a:t>•    </a:t>
            </a:r>
            <a:r>
              <a:rPr lang="it-IT" sz="1600" b="1" dirty="0">
                <a:solidFill>
                  <a:schemeClr val="bg1"/>
                </a:solidFill>
              </a:rPr>
              <a:t>CAPAS</a:t>
            </a:r>
            <a:r>
              <a:rPr lang="it-IT" sz="1600" dirty="0">
                <a:solidFill>
                  <a:schemeClr val="bg1"/>
                </a:solidFill>
              </a:rPr>
              <a:t> per i crediti in ambito artistico culturale: </a:t>
            </a:r>
          </a:p>
          <a:p>
            <a:pPr lvl="1"/>
            <a:r>
              <a:rPr lang="it-IT" sz="1600" b="1" dirty="0">
                <a:solidFill>
                  <a:schemeClr val="bg1"/>
                </a:solidFill>
              </a:rPr>
              <a:t>capas@unipr.it</a:t>
            </a:r>
          </a:p>
          <a:p>
            <a:r>
              <a:rPr lang="it-IT" sz="1600" dirty="0">
                <a:solidFill>
                  <a:schemeClr val="bg1"/>
                </a:solidFill>
              </a:rPr>
              <a:t>•    CSV Emilia per i crediti in ambito sociale acquisiti tramite i Laboratori di partecipazione sociale</a:t>
            </a:r>
          </a:p>
          <a:p>
            <a:r>
              <a:rPr lang="it-IT" sz="1600" b="1" dirty="0">
                <a:solidFill>
                  <a:schemeClr val="bg1"/>
                </a:solidFill>
              </a:rPr>
              <a:t>          info@csvemilia.it	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0E07391-65B7-8E9B-3B3E-BBA8F639ABC2}"/>
              </a:ext>
            </a:extLst>
          </p:cNvPr>
          <p:cNvSpPr/>
          <p:nvPr/>
        </p:nvSpPr>
        <p:spPr>
          <a:xfrm>
            <a:off x="0" y="6126741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6AF6F47-091D-C4CB-3210-0E6D91FF04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0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552477" y="419190"/>
            <a:ext cx="4657172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091B4C"/>
                </a:solidFill>
              </a:rPr>
              <a:t>ASSISTENZA SANITARIA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1A064AE-CC92-84CC-6094-978139FC9276}"/>
              </a:ext>
            </a:extLst>
          </p:cNvPr>
          <p:cNvSpPr/>
          <p:nvPr/>
        </p:nvSpPr>
        <p:spPr>
          <a:xfrm>
            <a:off x="1846201" y="1129000"/>
            <a:ext cx="6403065" cy="4916755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972693" y="1389850"/>
            <a:ext cx="6091085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 dirty="0">
                <a:solidFill>
                  <a:schemeClr val="bg1"/>
                </a:solidFill>
              </a:rPr>
              <a:t>Gli studenti e le studentesse</a:t>
            </a:r>
            <a:r>
              <a:rPr lang="it-IT" sz="2100" dirty="0">
                <a:solidFill>
                  <a:schemeClr val="bg1"/>
                </a:solidFill>
              </a:rPr>
              <a:t> </a:t>
            </a:r>
            <a:r>
              <a:rPr lang="it-IT" sz="2100" b="1" dirty="0">
                <a:solidFill>
                  <a:schemeClr val="bg1"/>
                </a:solidFill>
              </a:rPr>
              <a:t>fuori sede</a:t>
            </a:r>
            <a:r>
              <a:rPr lang="it-IT" sz="2100" dirty="0">
                <a:solidFill>
                  <a:schemeClr val="bg1"/>
                </a:solidFill>
              </a:rPr>
              <a:t> </a:t>
            </a:r>
          </a:p>
          <a:p>
            <a:r>
              <a:rPr lang="it-IT" sz="2100" dirty="0">
                <a:solidFill>
                  <a:schemeClr val="bg1"/>
                </a:solidFill>
              </a:rPr>
              <a:t>dell’Università di Parma che non abbiano optato per la scelta del medico di medicina generale a Parma e che abbiano bisogno di assistenza sanitaria di base possono </a:t>
            </a:r>
          </a:p>
          <a:p>
            <a:endParaRPr lang="it-IT" sz="2100" dirty="0">
              <a:solidFill>
                <a:schemeClr val="bg1"/>
              </a:solidFill>
            </a:endParaRPr>
          </a:p>
          <a:p>
            <a:r>
              <a:rPr lang="it-IT" sz="2100" b="1" dirty="0">
                <a:solidFill>
                  <a:schemeClr val="bg1"/>
                </a:solidFill>
              </a:rPr>
              <a:t>       rivolgersi</a:t>
            </a:r>
            <a:r>
              <a:rPr lang="it-IT" sz="2100" dirty="0">
                <a:solidFill>
                  <a:schemeClr val="bg1"/>
                </a:solidFill>
              </a:rPr>
              <a:t> </a:t>
            </a:r>
            <a:r>
              <a:rPr lang="it-IT" sz="2100" b="1" dirty="0">
                <a:solidFill>
                  <a:schemeClr val="bg1"/>
                </a:solidFill>
              </a:rPr>
              <a:t>gratuitamente</a:t>
            </a:r>
            <a:r>
              <a:rPr lang="it-IT" sz="2100" dirty="0">
                <a:solidFill>
                  <a:schemeClr val="bg1"/>
                </a:solidFill>
              </a:rPr>
              <a:t> </a:t>
            </a:r>
            <a:r>
              <a:rPr lang="it-IT" sz="2100" b="1" dirty="0">
                <a:solidFill>
                  <a:schemeClr val="bg1"/>
                </a:solidFill>
              </a:rPr>
              <a:t>a un elenco di medici di medicina generale del Distretto di Parma, per prestazioni sanitarie contingenti e non urgenti</a:t>
            </a:r>
            <a:r>
              <a:rPr lang="it-IT" sz="2100" dirty="0">
                <a:solidFill>
                  <a:schemeClr val="bg1"/>
                </a:solidFill>
              </a:rPr>
              <a:t>.</a:t>
            </a:r>
            <a:r>
              <a:rPr lang="it-IT" sz="2100" b="1" dirty="0">
                <a:solidFill>
                  <a:schemeClr val="bg1"/>
                </a:solidFill>
              </a:rPr>
              <a:t> </a:t>
            </a:r>
          </a:p>
          <a:p>
            <a:endParaRPr lang="it-IT" sz="2100" b="1" dirty="0">
              <a:solidFill>
                <a:schemeClr val="bg1"/>
              </a:solidFill>
            </a:endParaRPr>
          </a:p>
          <a:p>
            <a:endParaRPr lang="it-IT" sz="2100" b="1" dirty="0">
              <a:solidFill>
                <a:schemeClr val="bg1"/>
              </a:solidFill>
            </a:endParaRPr>
          </a:p>
          <a:p>
            <a:r>
              <a:rPr lang="it-IT" sz="2100" b="1" dirty="0">
                <a:solidFill>
                  <a:schemeClr val="bg1"/>
                </a:solidFill>
              </a:rPr>
              <a:t>Elenco medici di medicina generale convenzionati:</a:t>
            </a:r>
          </a:p>
          <a:p>
            <a:r>
              <a:rPr lang="it-IT" sz="21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www.unipr.it/assistenza-sanitaria</a:t>
            </a:r>
            <a:r>
              <a:rPr lang="it-IT" sz="21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D4A3E03C-9143-1878-D073-99DB1F789BA8}"/>
              </a:ext>
            </a:extLst>
          </p:cNvPr>
          <p:cNvSpPr/>
          <p:nvPr/>
        </p:nvSpPr>
        <p:spPr>
          <a:xfrm>
            <a:off x="2008432" y="3373570"/>
            <a:ext cx="412955" cy="2359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 descr="Immagine che contiene simbolo, logo, clipart, Elementi grafici&#10;&#10;Descrizione generata automaticamente">
            <a:extLst>
              <a:ext uri="{FF2B5EF4-FFF2-40B4-BE49-F238E27FC236}">
                <a16:creationId xmlns:a16="http://schemas.microsoft.com/office/drawing/2014/main" id="{0471A99D-12C6-99C7-B912-74D9BBD415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71" t="20266" r="36130" b="29032"/>
          <a:stretch/>
        </p:blipFill>
        <p:spPr>
          <a:xfrm>
            <a:off x="8511349" y="1647737"/>
            <a:ext cx="2039421" cy="2585051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AE49D14D-905D-A272-F2E5-67ED612E126C}"/>
              </a:ext>
            </a:extLst>
          </p:cNvPr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FB70790-9074-02FE-296E-B038DB35D7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48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758537" y="251826"/>
            <a:ext cx="9785766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PACCHETTO </a:t>
            </a:r>
            <a:r>
              <a:rPr lang="it-IT" sz="3600" b="1" i="1" dirty="0">
                <a:solidFill>
                  <a:schemeClr val="accent1">
                    <a:lumMod val="50000"/>
                  </a:schemeClr>
                </a:solidFill>
              </a:rPr>
              <a:t>VIVERE PARMA</a:t>
            </a:r>
          </a:p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E AGEVOLAZIONI PER LA VITA UNIVERSITARIA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14" name="Immagine 13" descr="Immagine che contiene vestiti, aria aperta, persona, calzature&#10;&#10;Descrizione generata automaticamente">
            <a:extLst>
              <a:ext uri="{FF2B5EF4-FFF2-40B4-BE49-F238E27FC236}">
                <a16:creationId xmlns:a16="http://schemas.microsoft.com/office/drawing/2014/main" id="{910BD92A-E2B4-2238-B1A1-57B5921F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595" y="1420062"/>
            <a:ext cx="3060246" cy="436767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E9EB4C7-0F47-7704-42FA-2581AAC31E29}"/>
              </a:ext>
            </a:extLst>
          </p:cNvPr>
          <p:cNvSpPr/>
          <p:nvPr/>
        </p:nvSpPr>
        <p:spPr>
          <a:xfrm>
            <a:off x="1778899" y="1805704"/>
            <a:ext cx="5976453" cy="3486268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890557" y="1752657"/>
            <a:ext cx="57531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Il pacchetto Vivere Parma prevede una serie di appuntamenti ed eventi, a prezzo agevolato, nel corso dell’anno accademico 24/25 organizzati in collaborazione con realtà del territorio:</a:t>
            </a:r>
          </a:p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Teatro Regio, Zebre Parma, Parma calcio, Teatro Due, Fondazione Toscanini, Teatro al Parco, </a:t>
            </a:r>
            <a:r>
              <a:rPr lang="it-IT" sz="2000" b="1" dirty="0" err="1">
                <a:solidFill>
                  <a:schemeClr val="bg1"/>
                </a:solidFill>
              </a:rPr>
              <a:t>Archeovea</a:t>
            </a:r>
            <a:r>
              <a:rPr lang="it-IT" sz="2000" b="1" dirty="0">
                <a:solidFill>
                  <a:schemeClr val="bg1"/>
                </a:solidFill>
              </a:rPr>
              <a:t>.</a:t>
            </a:r>
          </a:p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Calendario completo su </a:t>
            </a:r>
            <a:r>
              <a:rPr lang="it-IT" sz="2000" b="1" dirty="0">
                <a:solidFill>
                  <a:schemeClr val="bg1"/>
                </a:solidFill>
                <a:hlinkClick r:id="rId4"/>
              </a:rPr>
              <a:t>www.unipr.it/vivere-parma</a:t>
            </a:r>
            <a:endParaRPr lang="it-IT" sz="2000" b="1" dirty="0">
              <a:solidFill>
                <a:schemeClr val="bg1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0EFD5E1-9BE4-4DDA-0CD2-98A1B5E759D4}"/>
              </a:ext>
            </a:extLst>
          </p:cNvPr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578C379-7F80-529B-C7E3-3922083DF1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88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795645" y="305192"/>
            <a:ext cx="8896603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PACCHETTO </a:t>
            </a:r>
            <a:r>
              <a:rPr lang="it-IT" sz="3600" b="1" i="1" dirty="0">
                <a:solidFill>
                  <a:schemeClr val="accent1">
                    <a:lumMod val="50000"/>
                  </a:schemeClr>
                </a:solidFill>
              </a:rPr>
              <a:t>VIVERE PARMA</a:t>
            </a:r>
          </a:p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E AGEVOLAZIONI PER LA VITA UNIVERSITARIA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14" name="Immagine 13" descr="Immagine che contiene vestiti, aria aperta, persona, calzature&#10;&#10;Descrizione generata automaticamente">
            <a:extLst>
              <a:ext uri="{FF2B5EF4-FFF2-40B4-BE49-F238E27FC236}">
                <a16:creationId xmlns:a16="http://schemas.microsoft.com/office/drawing/2014/main" id="{910BD92A-E2B4-2238-B1A1-57B5921F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594" y="1420062"/>
            <a:ext cx="3141407" cy="448351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E9EB4C7-0F47-7704-42FA-2581AAC31E29}"/>
              </a:ext>
            </a:extLst>
          </p:cNvPr>
          <p:cNvSpPr/>
          <p:nvPr/>
        </p:nvSpPr>
        <p:spPr>
          <a:xfrm>
            <a:off x="1778899" y="1586359"/>
            <a:ext cx="5976453" cy="4150916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890557" y="1752656"/>
            <a:ext cx="57531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Agevolazioni per la mobilità urbana (abbonamenti bus scontati nelle sedi di Parma e Piacenza)</a:t>
            </a:r>
          </a:p>
          <a:p>
            <a:r>
              <a:rPr lang="it-IT" sz="2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https://www.unipr.it/servizi/oltre-lo-studio/mobilita-aziendale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</a:p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Convenzioni per musica e teatri</a:t>
            </a:r>
          </a:p>
          <a:p>
            <a:r>
              <a:rPr lang="it-IT" sz="2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https://www.unipr.it/servizi/oltre-lo-studio/cinema-musica-e-teatri-convenzioni</a:t>
            </a:r>
            <a:endParaRPr lang="it-IT" sz="2000" dirty="0">
              <a:solidFill>
                <a:schemeClr val="bg1"/>
              </a:solidFill>
            </a:endParaRPr>
          </a:p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Convenzioni con esercizi commerciali</a:t>
            </a:r>
          </a:p>
          <a:p>
            <a:r>
              <a:rPr lang="it-IT" sz="20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https://www.unipr.it/convenzioni-con-attivita-commerciali-0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DDEDFEE-B72C-6AF9-503F-57D0898E7391}"/>
              </a:ext>
            </a:extLst>
          </p:cNvPr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216100B-76C7-9D18-BD46-919BEFA350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56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vestiti, aria aperta, persona, calzature&#10;&#10;Descrizione generata automaticamente">
            <a:extLst>
              <a:ext uri="{FF2B5EF4-FFF2-40B4-BE49-F238E27FC236}">
                <a16:creationId xmlns:a16="http://schemas.microsoft.com/office/drawing/2014/main" id="{4ECBFE96-3763-A8AF-61D1-9FB27E0BB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13" r="14748"/>
          <a:stretch/>
        </p:blipFill>
        <p:spPr>
          <a:xfrm>
            <a:off x="5801360" y="1189031"/>
            <a:ext cx="4866640" cy="417883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22636" y="384126"/>
            <a:ext cx="4064574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HAI UN PROBLEMA?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757823" y="1087783"/>
            <a:ext cx="4764897" cy="1323439"/>
          </a:xfrm>
          <a:prstGeom prst="rect">
            <a:avLst/>
          </a:prstGeom>
          <a:solidFill>
            <a:srgbClr val="091B4C"/>
          </a:solidFill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di natura didattica</a:t>
            </a:r>
            <a:r>
              <a:rPr lang="it-IT" sz="2000" dirty="0">
                <a:solidFill>
                  <a:schemeClr val="bg1"/>
                </a:solidFill>
              </a:rPr>
              <a:t>: </a:t>
            </a:r>
          </a:p>
          <a:p>
            <a:r>
              <a:rPr lang="it-IT" sz="2000" dirty="0">
                <a:solidFill>
                  <a:schemeClr val="bg1"/>
                </a:solidFill>
              </a:rPr>
              <a:t>puoi rivolgerti al tutor, alla/al presidente del corso di studio o alla/al RAQ (Responsabile della Qualità del </a:t>
            </a:r>
            <a:r>
              <a:rPr lang="it-IT" sz="2000" dirty="0" err="1">
                <a:solidFill>
                  <a:schemeClr val="bg1"/>
                </a:solidFill>
              </a:rPr>
              <a:t>CdS</a:t>
            </a:r>
            <a:r>
              <a:rPr lang="it-IT" sz="2000" dirty="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757823" y="2599365"/>
            <a:ext cx="4764896" cy="1015663"/>
          </a:xfrm>
          <a:prstGeom prst="rect">
            <a:avLst/>
          </a:prstGeom>
          <a:solidFill>
            <a:srgbClr val="091B4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bg1"/>
                </a:solidFill>
              </a:rPr>
              <a:t>di natura didattico – organizzativa</a:t>
            </a:r>
            <a:r>
              <a:rPr lang="it-IT" sz="2000" dirty="0">
                <a:solidFill>
                  <a:schemeClr val="bg1"/>
                </a:solidFill>
              </a:rPr>
              <a:t>: </a:t>
            </a:r>
          </a:p>
          <a:p>
            <a:r>
              <a:rPr lang="it-IT" sz="2000" dirty="0">
                <a:solidFill>
                  <a:schemeClr val="bg1"/>
                </a:solidFill>
              </a:rPr>
              <a:t>puoi rivolgerti alla segreteria didattica del Dipartimento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1757823" y="3851949"/>
            <a:ext cx="4764896" cy="1631216"/>
          </a:xfrm>
          <a:prstGeom prst="rect">
            <a:avLst/>
          </a:prstGeom>
          <a:solidFill>
            <a:srgbClr val="091B4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bg1"/>
                </a:solidFill>
              </a:rPr>
              <a:t>di natura relazionale</a:t>
            </a:r>
            <a:r>
              <a:rPr lang="it-IT" sz="2000" dirty="0">
                <a:solidFill>
                  <a:schemeClr val="bg1"/>
                </a:solidFill>
              </a:rPr>
              <a:t>: </a:t>
            </a:r>
          </a:p>
          <a:p>
            <a:r>
              <a:rPr lang="it-IT" sz="2000" dirty="0">
                <a:solidFill>
                  <a:schemeClr val="bg1"/>
                </a:solidFill>
              </a:rPr>
              <a:t>puoi rivolgerti alla/al tutor docente e studente o al nostro servizio di counseling all’interno del Centro di Ateneo per l’Inclusione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693159" y="5504377"/>
            <a:ext cx="565912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Per </a:t>
            </a:r>
            <a:r>
              <a:rPr lang="it-IT" b="1" dirty="0">
                <a:solidFill>
                  <a:srgbClr val="FF0000"/>
                </a:solidFill>
              </a:rPr>
              <a:t>reclami</a:t>
            </a:r>
            <a:r>
              <a:rPr lang="it-IT" dirty="0">
                <a:solidFill>
                  <a:srgbClr val="FF0000"/>
                </a:solidFill>
              </a:rPr>
              <a:t>, </a:t>
            </a:r>
            <a:r>
              <a:rPr lang="it-IT" b="1" dirty="0">
                <a:solidFill>
                  <a:srgbClr val="FF0000"/>
                </a:solidFill>
              </a:rPr>
              <a:t>suggerimenti</a:t>
            </a:r>
            <a:r>
              <a:rPr lang="it-IT" dirty="0">
                <a:solidFill>
                  <a:srgbClr val="FF0000"/>
                </a:solidFill>
              </a:rPr>
              <a:t> o </a:t>
            </a:r>
            <a:r>
              <a:rPr lang="it-IT" b="1" dirty="0">
                <a:solidFill>
                  <a:srgbClr val="FF0000"/>
                </a:solidFill>
              </a:rPr>
              <a:t>apprezzamenti: 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compila il modulo online </a:t>
            </a:r>
            <a:r>
              <a:rPr lang="it-IT" b="1" dirty="0">
                <a:solidFill>
                  <a:srgbClr val="FF0000"/>
                </a:solidFill>
              </a:rPr>
              <a:t>www.unipr.it/unipr-ti-ascolta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845B7F3-E4D6-B2EE-4FF8-4B567C4BF888}"/>
              </a:ext>
            </a:extLst>
          </p:cNvPr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B989955-3BA2-C42D-04C3-80D6CAA65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1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vestiti, calzature, persona, uomo&#10;&#10;Descrizione generata automaticamente">
            <a:extLst>
              <a:ext uri="{FF2B5EF4-FFF2-40B4-BE49-F238E27FC236}">
                <a16:creationId xmlns:a16="http://schemas.microsoft.com/office/drawing/2014/main" id="{757DA04A-EA1F-1947-92C7-D05C50E3F8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960"/>
          <a:stretch/>
        </p:blipFill>
        <p:spPr>
          <a:xfrm>
            <a:off x="7261366" y="1265246"/>
            <a:ext cx="3406635" cy="432750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60297" y="429613"/>
            <a:ext cx="3576177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MATERIALI UTILI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783" y="1187432"/>
            <a:ext cx="6305538" cy="448313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090546" y="1357928"/>
            <a:ext cx="575313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Scarica la tua «shopper» virtuale sul sito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b="1" dirty="0">
                <a:solidFill>
                  <a:schemeClr val="bg1"/>
                </a:solidFill>
                <a:hlinkClick r:id="rId5"/>
              </a:rPr>
              <a:t>www.unipr.it/welcome-day-2024  </a:t>
            </a:r>
            <a:endParaRPr lang="it-IT" sz="2400" b="1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sz="2000" dirty="0">
                <a:solidFill>
                  <a:schemeClr val="bg1"/>
                </a:solidFill>
              </a:rPr>
              <a:t>Troverai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la </a:t>
            </a:r>
            <a:r>
              <a:rPr lang="it-IT" sz="2000" b="1" dirty="0">
                <a:solidFill>
                  <a:schemeClr val="bg1"/>
                </a:solidFill>
              </a:rPr>
              <a:t>Breve guida dell’Ateneo </a:t>
            </a:r>
            <a:r>
              <a:rPr lang="it-IT" sz="2000" dirty="0">
                <a:solidFill>
                  <a:schemeClr val="bg1"/>
                </a:solidFill>
              </a:rPr>
              <a:t>24-25 con tutti i nostri servizi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bg1"/>
                </a:solidFill>
              </a:rPr>
              <a:t>l’informativa ISEE </a:t>
            </a:r>
            <a:r>
              <a:rPr lang="it-IT" sz="2000" dirty="0">
                <a:solidFill>
                  <a:schemeClr val="bg1"/>
                </a:solidFill>
              </a:rPr>
              <a:t>(informazioni su procedura per riduzione/esenzione delle tasse – </a:t>
            </a:r>
            <a:r>
              <a:rPr lang="it-IT" sz="2000" b="1" dirty="0">
                <a:solidFill>
                  <a:schemeClr val="bg1"/>
                </a:solidFill>
              </a:rPr>
              <a:t>scadenza 4 novembre 2024</a:t>
            </a:r>
            <a:r>
              <a:rPr lang="it-IT" sz="2000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i </a:t>
            </a:r>
            <a:r>
              <a:rPr lang="it-IT" sz="2000" b="1" dirty="0">
                <a:solidFill>
                  <a:schemeClr val="bg1"/>
                </a:solidFill>
              </a:rPr>
              <a:t>dépliant </a:t>
            </a:r>
            <a:r>
              <a:rPr lang="it-IT" sz="2000" dirty="0">
                <a:solidFill>
                  <a:schemeClr val="bg1"/>
                </a:solidFill>
              </a:rPr>
              <a:t>su: </a:t>
            </a:r>
          </a:p>
          <a:p>
            <a:pPr lvl="0"/>
            <a:r>
              <a:rPr lang="it-IT" sz="2000" dirty="0">
                <a:solidFill>
                  <a:schemeClr val="bg1"/>
                </a:solidFill>
              </a:rPr>
              <a:t>	- Opportunità di studio all’estero</a:t>
            </a:r>
          </a:p>
          <a:p>
            <a:pPr lvl="0"/>
            <a:r>
              <a:rPr lang="it-IT" sz="2000" dirty="0">
                <a:solidFill>
                  <a:schemeClr val="bg1"/>
                </a:solidFill>
              </a:rPr>
              <a:t>	- Tirocini formativi</a:t>
            </a:r>
            <a:endParaRPr lang="it-IT" sz="1700" b="1" dirty="0">
              <a:solidFill>
                <a:schemeClr val="bg1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6C05232-E878-2480-CECE-2E3B3DF716EA}"/>
              </a:ext>
            </a:extLst>
          </p:cNvPr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2CE3BE7-8318-D228-AE6C-E084780F91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77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6DC1F08-6457-8072-FA7B-B6EA680EF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740" y="1250770"/>
            <a:ext cx="3369261" cy="448545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892825" y="525454"/>
            <a:ext cx="9481559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DOVE SIAMO: LA SEDE DEL CORSO DI LAUREA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838" y="1250770"/>
            <a:ext cx="5712902" cy="4485458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3002C4C-606D-82F6-CBE3-575669C0AB12}"/>
              </a:ext>
            </a:extLst>
          </p:cNvPr>
          <p:cNvSpPr/>
          <p:nvPr/>
        </p:nvSpPr>
        <p:spPr>
          <a:xfrm>
            <a:off x="242047" y="6092093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CB5B3F1-9DB0-DD71-05E9-688E2137C26C}"/>
              </a:ext>
            </a:extLst>
          </p:cNvPr>
          <p:cNvSpPr txBox="1"/>
          <p:nvPr/>
        </p:nvSpPr>
        <p:spPr>
          <a:xfrm>
            <a:off x="1902691" y="1416007"/>
            <a:ext cx="552008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200" dirty="0">
                <a:solidFill>
                  <a:schemeClr val="bg1"/>
                </a:solidFill>
              </a:rPr>
              <a:t>Le lezioni del Corso si tengono prevalentemente presso il </a:t>
            </a:r>
            <a:r>
              <a:rPr lang="it-IT" sz="2200" b="1" dirty="0">
                <a:solidFill>
                  <a:schemeClr val="bg1"/>
                </a:solidFill>
              </a:rPr>
              <a:t>Dipartimento di Giurisprudenza, Studi politici e internazionali (Sede Centrale dell’Ateneo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200" b="1" dirty="0">
                <a:solidFill>
                  <a:schemeClr val="bg1"/>
                </a:solidFill>
              </a:rPr>
              <a:t>via Università 12)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200" b="1" dirty="0">
              <a:solidFill>
                <a:schemeClr val="bg1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200" dirty="0">
                <a:solidFill>
                  <a:schemeClr val="bg1"/>
                </a:solidFill>
              </a:rPr>
              <a:t>Alcune lezioni sono nel </a:t>
            </a:r>
            <a:r>
              <a:rPr lang="it-IT" sz="2200" b="1" dirty="0">
                <a:solidFill>
                  <a:schemeClr val="bg1"/>
                </a:solidFill>
              </a:rPr>
              <a:t>Dipartimento di Scienze Economiche e Aziendali – Via Kennedy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it-IT" sz="2200" b="1" dirty="0">
                <a:solidFill>
                  <a:schemeClr val="bg1"/>
                </a:solidFill>
              </a:rPr>
            </a:br>
            <a:r>
              <a:rPr lang="it-IT" sz="2200" b="1" dirty="0">
                <a:solidFill>
                  <a:schemeClr val="bg1"/>
                </a:solidFill>
              </a:rPr>
              <a:t>Segreteria studenti: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200" b="1" dirty="0">
                <a:solidFill>
                  <a:schemeClr val="bg1"/>
                </a:solidFill>
              </a:rPr>
              <a:t>Plesso San Francesco, Strada Del Prato 4/1A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E41F45-2156-20CA-0E44-DEC85B45D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87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158525" y="-25220"/>
            <a:ext cx="8693744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IL CALENDARIO ACCADEMICO: I TEMPI DELLE LEZIONI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56DAC08-AB11-C3CE-8CC1-3F38724EB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382" y="1387490"/>
            <a:ext cx="3100618" cy="438756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75" y="1387490"/>
            <a:ext cx="7381007" cy="5334001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63FB0771-FC5B-8AFF-8F85-383A79940E62}"/>
              </a:ext>
            </a:extLst>
          </p:cNvPr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EDAFA20-C7E6-5C09-7CD2-68A0250FE140}"/>
              </a:ext>
            </a:extLst>
          </p:cNvPr>
          <p:cNvSpPr txBox="1"/>
          <p:nvPr/>
        </p:nvSpPr>
        <p:spPr>
          <a:xfrm>
            <a:off x="1041698" y="1357675"/>
            <a:ext cx="6525685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000" dirty="0" err="1">
                <a:solidFill>
                  <a:schemeClr val="bg1"/>
                </a:solidFill>
              </a:rPr>
              <a:t>a.a</a:t>
            </a:r>
            <a:r>
              <a:rPr lang="it-IT" sz="2000" dirty="0">
                <a:solidFill>
                  <a:schemeClr val="bg1"/>
                </a:solidFill>
              </a:rPr>
              <a:t>. 2024/2025</a:t>
            </a:r>
          </a:p>
          <a:p>
            <a:pPr algn="l">
              <a:spcBef>
                <a:spcPts val="600"/>
              </a:spcBef>
            </a:pPr>
            <a:r>
              <a:rPr lang="it-IT" sz="2000" b="1" dirty="0">
                <a:solidFill>
                  <a:schemeClr val="bg1"/>
                </a:solidFill>
              </a:rPr>
              <a:t>Primo semestre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16 settembre – 6 dicembre 2024 </a:t>
            </a:r>
            <a:br>
              <a:rPr lang="it-IT" sz="2000" dirty="0">
                <a:solidFill>
                  <a:schemeClr val="bg1"/>
                </a:solidFill>
              </a:rPr>
            </a:br>
            <a:r>
              <a:rPr lang="it-IT" sz="2000" dirty="0">
                <a:solidFill>
                  <a:schemeClr val="bg1"/>
                </a:solidFill>
              </a:rPr>
              <a:t>(9 e 10 dicembre 2024: giorni per eventuale recupero lezioni)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21 ottobre 2024 – 25 ottobre 2024: sospensione per esami di profitto</a:t>
            </a:r>
          </a:p>
          <a:p>
            <a:pPr algn="l">
              <a:spcBef>
                <a:spcPts val="600"/>
              </a:spcBef>
            </a:pPr>
            <a:r>
              <a:rPr lang="it-IT" sz="2000" b="1" dirty="0">
                <a:solidFill>
                  <a:schemeClr val="bg1"/>
                </a:solidFill>
              </a:rPr>
              <a:t>Secondo semestre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27 gennaio 2025 – 9 maggio 2025 </a:t>
            </a:r>
            <a:br>
              <a:rPr lang="it-IT" sz="2000" dirty="0">
                <a:solidFill>
                  <a:schemeClr val="bg1"/>
                </a:solidFill>
              </a:rPr>
            </a:br>
            <a:r>
              <a:rPr lang="it-IT" sz="2000" dirty="0">
                <a:solidFill>
                  <a:schemeClr val="bg1"/>
                </a:solidFill>
              </a:rPr>
              <a:t>(12 – 16 maggio 2025: giorni per eventuale recupero lezioni)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17 febbraio 2025 – 28 febbraio 2025: sospensione per esami di profitto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17 aprile 2025 – 24 aprile 2025: sospensione per vacanze pasquali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1E98DBB-9785-7A55-180F-6544C4FFA9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49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0EC98-477D-C867-1F4A-306F04901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5207ED18-256C-7DF4-021E-D04BA3A4F381}"/>
              </a:ext>
            </a:extLst>
          </p:cNvPr>
          <p:cNvSpPr txBox="1"/>
          <p:nvPr/>
        </p:nvSpPr>
        <p:spPr>
          <a:xfrm>
            <a:off x="890670" y="81457"/>
            <a:ext cx="8693744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IL CALENDARIO ACCADEMICO: I TEMPI DEGLI ESAMI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38DD75C-44AF-F93D-1010-40170F8033C7}"/>
              </a:ext>
            </a:extLst>
          </p:cNvPr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3A39E67-EC6B-39EA-2A8D-6FCCD5452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1594229"/>
            <a:ext cx="3100618" cy="428285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2AF0AF8-A59A-BB2E-4215-6E463F8CB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86" y="1598825"/>
            <a:ext cx="8066314" cy="4295876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2C2544CF-C3C3-78F7-2D4E-26981450F7AD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CD46A568-564F-DE19-B3FB-5F4ACEAF784A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733F6DD2-0E5C-9C48-8891-EFF594D3F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C48F582-C673-953F-1E52-32BFF6FB5D3E}"/>
              </a:ext>
            </a:extLst>
          </p:cNvPr>
          <p:cNvSpPr txBox="1"/>
          <p:nvPr/>
        </p:nvSpPr>
        <p:spPr>
          <a:xfrm>
            <a:off x="163287" y="1745186"/>
            <a:ext cx="8207828" cy="4131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50" b="1" dirty="0" err="1">
                <a:solidFill>
                  <a:schemeClr val="bg1"/>
                </a:solidFill>
              </a:rPr>
              <a:t>a.a</a:t>
            </a:r>
            <a:r>
              <a:rPr lang="it-IT" sz="1750" b="1" dirty="0">
                <a:solidFill>
                  <a:schemeClr val="bg1"/>
                </a:solidFill>
              </a:rPr>
              <a:t>. 2023/2024</a:t>
            </a:r>
          </a:p>
          <a:p>
            <a:pPr algn="l"/>
            <a:endParaRPr lang="it-IT" sz="1750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750" dirty="0">
                <a:solidFill>
                  <a:schemeClr val="bg1"/>
                </a:solidFill>
              </a:rPr>
              <a:t>2 settembre 2024 – 13 settembre 2024 (sessione autunnale </a:t>
            </a:r>
            <a:r>
              <a:rPr lang="it-IT" sz="1750" dirty="0" err="1">
                <a:solidFill>
                  <a:schemeClr val="bg1"/>
                </a:solidFill>
              </a:rPr>
              <a:t>a.a</a:t>
            </a:r>
            <a:r>
              <a:rPr lang="it-IT" sz="1750" dirty="0">
                <a:solidFill>
                  <a:schemeClr val="bg1"/>
                </a:solidFill>
              </a:rPr>
              <a:t>. 2023/2024)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750" dirty="0">
                <a:solidFill>
                  <a:schemeClr val="bg1"/>
                </a:solidFill>
              </a:rPr>
              <a:t>21 ottobre 2024 – 25 ottobre 2024 (prolungamento sessione autunnale </a:t>
            </a:r>
            <a:r>
              <a:rPr lang="it-IT" sz="1750" dirty="0" err="1">
                <a:solidFill>
                  <a:schemeClr val="bg1"/>
                </a:solidFill>
              </a:rPr>
              <a:t>a.a</a:t>
            </a:r>
            <a:r>
              <a:rPr lang="it-IT" sz="1750" dirty="0">
                <a:solidFill>
                  <a:schemeClr val="bg1"/>
                </a:solidFill>
              </a:rPr>
              <a:t>. 2023/2024) – sono sospese tutte le lezioni.</a:t>
            </a:r>
          </a:p>
          <a:p>
            <a:pPr algn="l"/>
            <a:endParaRPr lang="it-IT" sz="1750" dirty="0">
              <a:solidFill>
                <a:schemeClr val="bg1"/>
              </a:solidFill>
            </a:endParaRPr>
          </a:p>
          <a:p>
            <a:pPr algn="l"/>
            <a:r>
              <a:rPr lang="it-IT" sz="1750" b="1" dirty="0">
                <a:solidFill>
                  <a:schemeClr val="bg1"/>
                </a:solidFill>
              </a:rPr>
              <a:t>a. a. 2024/2025</a:t>
            </a:r>
          </a:p>
          <a:p>
            <a:pPr algn="l"/>
            <a:endParaRPr lang="it-IT" sz="1750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750" dirty="0">
                <a:solidFill>
                  <a:schemeClr val="bg1"/>
                </a:solidFill>
              </a:rPr>
              <a:t>11 dicembre 2024 - 24 gennaio 2025 (sessione invernale 1° semestre </a:t>
            </a:r>
            <a:r>
              <a:rPr lang="it-IT" sz="1750" dirty="0" err="1">
                <a:solidFill>
                  <a:schemeClr val="bg1"/>
                </a:solidFill>
              </a:rPr>
              <a:t>a.a</a:t>
            </a:r>
            <a:r>
              <a:rPr lang="it-IT" sz="1750" dirty="0">
                <a:solidFill>
                  <a:schemeClr val="bg1"/>
                </a:solidFill>
              </a:rPr>
              <a:t>. 2024/2025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750" dirty="0">
                <a:solidFill>
                  <a:schemeClr val="bg1"/>
                </a:solidFill>
              </a:rPr>
              <a:t>17 febbraio 2025 – 28 febbraio 2025 (sessione invernale 1° semestre </a:t>
            </a:r>
            <a:r>
              <a:rPr lang="it-IT" sz="1750" dirty="0" err="1">
                <a:solidFill>
                  <a:schemeClr val="bg1"/>
                </a:solidFill>
              </a:rPr>
              <a:t>a.a</a:t>
            </a:r>
            <a:r>
              <a:rPr lang="it-IT" sz="1750" dirty="0">
                <a:solidFill>
                  <a:schemeClr val="bg1"/>
                </a:solidFill>
              </a:rPr>
              <a:t>. 2024/2025) - sono sospese tutte le lezioni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750" dirty="0">
                <a:solidFill>
                  <a:schemeClr val="bg1"/>
                </a:solidFill>
              </a:rPr>
              <a:t>19 maggio 2025 – 18 luglio 2025 (sessione estiva </a:t>
            </a:r>
            <a:r>
              <a:rPr lang="it-IT" sz="1750" dirty="0" err="1">
                <a:solidFill>
                  <a:schemeClr val="bg1"/>
                </a:solidFill>
              </a:rPr>
              <a:t>a.a</a:t>
            </a:r>
            <a:r>
              <a:rPr lang="it-IT" sz="1750" dirty="0">
                <a:solidFill>
                  <a:schemeClr val="bg1"/>
                </a:solidFill>
              </a:rPr>
              <a:t>. 2024/2025)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750" dirty="0">
                <a:solidFill>
                  <a:schemeClr val="bg1"/>
                </a:solidFill>
              </a:rPr>
              <a:t>1 settembre 2025 – 12 settembre 2025 (sessione autunnale </a:t>
            </a:r>
            <a:r>
              <a:rPr lang="it-IT" sz="1750" dirty="0" err="1">
                <a:solidFill>
                  <a:schemeClr val="bg1"/>
                </a:solidFill>
              </a:rPr>
              <a:t>a.a</a:t>
            </a:r>
            <a:r>
              <a:rPr lang="it-IT" sz="1750" dirty="0">
                <a:solidFill>
                  <a:schemeClr val="bg1"/>
                </a:solidFill>
              </a:rPr>
              <a:t>. 2024/2025)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750" dirty="0">
                <a:solidFill>
                  <a:schemeClr val="bg1"/>
                </a:solidFill>
              </a:rPr>
              <a:t>27 ottobre 2025 – 31 ottobre 2025 (prolungamento sessione autunnale a. a. 2024/2025) sono sospese tutte le lezioni</a:t>
            </a:r>
          </a:p>
        </p:txBody>
      </p:sp>
    </p:spTree>
    <p:extLst>
      <p:ext uri="{BB962C8B-B14F-4D97-AF65-F5344CB8AC3E}">
        <p14:creationId xmlns:p14="http://schemas.microsoft.com/office/powerpoint/2010/main" val="2328698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2">
            <a:extLst>
              <a:ext uri="{FF2B5EF4-FFF2-40B4-BE49-F238E27FC236}">
                <a16:creationId xmlns:a16="http://schemas.microsoft.com/office/drawing/2014/main" id="{2664AC63-39CF-6F80-FDDD-7EA5C1DE3C93}"/>
              </a:ext>
            </a:extLst>
          </p:cNvPr>
          <p:cNvSpPr/>
          <p:nvPr/>
        </p:nvSpPr>
        <p:spPr>
          <a:xfrm>
            <a:off x="0" y="6092093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Welcome Day 2024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878FE4-D1C9-BBD3-0A9C-49E939EA9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993" y="6160721"/>
            <a:ext cx="262890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14">
            <a:extLst>
              <a:ext uri="{FF2B5EF4-FFF2-40B4-BE49-F238E27FC236}">
                <a16:creationId xmlns:a16="http://schemas.microsoft.com/office/drawing/2014/main" id="{03958C04-91CB-32DD-9844-DC75CEB459B6}"/>
              </a:ext>
            </a:extLst>
          </p:cNvPr>
          <p:cNvSpPr txBox="1"/>
          <p:nvPr/>
        </p:nvSpPr>
        <p:spPr>
          <a:xfrm>
            <a:off x="764381" y="391210"/>
            <a:ext cx="7690977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91B4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 DIMENSIONE INTERNAZIONALE</a:t>
            </a:r>
          </a:p>
        </p:txBody>
      </p:sp>
      <p:sp>
        <p:nvSpPr>
          <p:cNvPr id="12" name="Rettangolo 10">
            <a:extLst>
              <a:ext uri="{FF2B5EF4-FFF2-40B4-BE49-F238E27FC236}">
                <a16:creationId xmlns:a16="http://schemas.microsoft.com/office/drawing/2014/main" id="{233C13F5-DDA0-310A-2681-71FB2B25458A}"/>
              </a:ext>
            </a:extLst>
          </p:cNvPr>
          <p:cNvSpPr/>
          <p:nvPr/>
        </p:nvSpPr>
        <p:spPr>
          <a:xfrm>
            <a:off x="860175" y="1389702"/>
            <a:ext cx="5531916" cy="4350230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23A087-12C1-546C-E64B-937D2A242C96}"/>
              </a:ext>
            </a:extLst>
          </p:cNvPr>
          <p:cNvSpPr txBox="1"/>
          <p:nvPr/>
        </p:nvSpPr>
        <p:spPr>
          <a:xfrm>
            <a:off x="972613" y="1867641"/>
            <a:ext cx="5419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I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Unità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I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organizzativa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per la </a:t>
            </a:r>
            <a:r>
              <a:rPr kumimoji="0" lang="en-I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dimensione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I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internazionale</a:t>
            </a: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di Ateneo: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https://www.unipr.it/ugov/organizationunit/158030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2252F1-3F07-B88B-E3DC-D1D86DE4F2C3}"/>
              </a:ext>
            </a:extLst>
          </p:cNvPr>
          <p:cNvSpPr txBox="1"/>
          <p:nvPr/>
        </p:nvSpPr>
        <p:spPr>
          <a:xfrm>
            <a:off x="973000" y="3461499"/>
            <a:ext cx="53062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Commissione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per la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Mobilità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Internazionale del Dipartimento: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AD119A25-F364-2474-ECEE-D307BDA4C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366" y="1037541"/>
            <a:ext cx="2885254" cy="479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218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pic>
        <p:nvPicPr>
          <p:cNvPr id="17" name="Immagine 16" descr="Immagine che contiene vestiti, persona, calzature, sorriso">
            <a:extLst>
              <a:ext uri="{FF2B5EF4-FFF2-40B4-BE49-F238E27FC236}">
                <a16:creationId xmlns:a16="http://schemas.microsoft.com/office/drawing/2014/main" id="{D5C1EE80-26EE-9375-7BBB-9AE776718E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5" t="16740"/>
          <a:stretch/>
        </p:blipFill>
        <p:spPr>
          <a:xfrm>
            <a:off x="2003570" y="859883"/>
            <a:ext cx="8184860" cy="5013762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C8EC2D5E-9E70-49B2-AD56-3E0037E0C8EA}"/>
              </a:ext>
            </a:extLst>
          </p:cNvPr>
          <p:cNvSpPr/>
          <p:nvPr/>
        </p:nvSpPr>
        <p:spPr>
          <a:xfrm>
            <a:off x="2712720" y="5061243"/>
            <a:ext cx="7284720" cy="1099104"/>
          </a:xfrm>
          <a:prstGeom prst="rect">
            <a:avLst/>
          </a:prstGeom>
          <a:solidFill>
            <a:srgbClr val="091B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DOVE VOI, STUDENTI E STUDENTESSE, SIETE AL CENTRO </a:t>
            </a:r>
          </a:p>
          <a:p>
            <a:pPr algn="ctr"/>
            <a:r>
              <a:rPr lang="it-IT" sz="2400" dirty="0"/>
              <a:t>DELLE NOSTRE AZIONI!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003570" y="151997"/>
            <a:ext cx="8075612" cy="9233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>
                <a:solidFill>
                  <a:srgbClr val="091B4C"/>
                </a:solidFill>
              </a:rPr>
              <a:t>WELCOME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A764265-7010-2131-A836-58B1CFBDB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58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2">
            <a:extLst>
              <a:ext uri="{FF2B5EF4-FFF2-40B4-BE49-F238E27FC236}">
                <a16:creationId xmlns:a16="http://schemas.microsoft.com/office/drawing/2014/main" id="{2664AC63-39CF-6F80-FDDD-7EA5C1DE3C93}"/>
              </a:ext>
            </a:extLst>
          </p:cNvPr>
          <p:cNvSpPr/>
          <p:nvPr/>
        </p:nvSpPr>
        <p:spPr>
          <a:xfrm>
            <a:off x="0" y="6092093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Welcome Day 2024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878FE4-D1C9-BBD3-0A9C-49E939EA9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993" y="6160721"/>
            <a:ext cx="262890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0">
            <a:extLst>
              <a:ext uri="{FF2B5EF4-FFF2-40B4-BE49-F238E27FC236}">
                <a16:creationId xmlns:a16="http://schemas.microsoft.com/office/drawing/2014/main" id="{233C13F5-DDA0-310A-2681-71FB2B25458A}"/>
              </a:ext>
            </a:extLst>
          </p:cNvPr>
          <p:cNvSpPr/>
          <p:nvPr/>
        </p:nvSpPr>
        <p:spPr>
          <a:xfrm>
            <a:off x="754858" y="1389702"/>
            <a:ext cx="4659337" cy="4350230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23A087-12C1-546C-E64B-937D2A242C96}"/>
              </a:ext>
            </a:extLst>
          </p:cNvPr>
          <p:cNvSpPr txBox="1"/>
          <p:nvPr/>
        </p:nvSpPr>
        <p:spPr>
          <a:xfrm>
            <a:off x="963091" y="3316221"/>
            <a:ext cx="4242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EUGREEN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offre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ulteriori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possibilità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facilita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mobilità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per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motivi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di studio 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tirocinio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agli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studenti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di Parma, con le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stesse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regole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programma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Erasmus.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626D6E-4043-760D-546C-8E7F9D79E6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62" r="6974" b="76565"/>
          <a:stretch/>
        </p:blipFill>
        <p:spPr>
          <a:xfrm>
            <a:off x="8401049" y="196444"/>
            <a:ext cx="3497421" cy="11932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EE4AA8-739A-0C70-1524-1EAEA9700181}"/>
              </a:ext>
            </a:extLst>
          </p:cNvPr>
          <p:cNvSpPr txBox="1"/>
          <p:nvPr/>
        </p:nvSpPr>
        <p:spPr>
          <a:xfrm>
            <a:off x="963091" y="1981252"/>
            <a:ext cx="4242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Nove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università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unite per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formarne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unica EUROPEA: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https://eugreenalliance.eu/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60000"/>
                  <a:lumOff val="4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CB5B93-D2E0-A8E8-3B93-FCD7CB7535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863" t="56214"/>
          <a:stretch/>
        </p:blipFill>
        <p:spPr>
          <a:xfrm>
            <a:off x="5699053" y="2198293"/>
            <a:ext cx="6199417" cy="3541639"/>
          </a:xfrm>
          <a:prstGeom prst="rect">
            <a:avLst/>
          </a:prstGeom>
        </p:spPr>
      </p:pic>
      <p:sp>
        <p:nvSpPr>
          <p:cNvPr id="10" name="CasellaDiTesto 14">
            <a:extLst>
              <a:ext uri="{FF2B5EF4-FFF2-40B4-BE49-F238E27FC236}">
                <a16:creationId xmlns:a16="http://schemas.microsoft.com/office/drawing/2014/main" id="{03958C04-91CB-32DD-9844-DC75CEB459B6}"/>
              </a:ext>
            </a:extLst>
          </p:cNvPr>
          <p:cNvSpPr txBox="1"/>
          <p:nvPr/>
        </p:nvSpPr>
        <p:spPr>
          <a:xfrm>
            <a:off x="764381" y="391210"/>
            <a:ext cx="7690977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91B4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 DIMENSIONE INTERNAZIONALE</a:t>
            </a:r>
          </a:p>
        </p:txBody>
      </p:sp>
    </p:spTree>
    <p:extLst>
      <p:ext uri="{BB962C8B-B14F-4D97-AF65-F5344CB8AC3E}">
        <p14:creationId xmlns:p14="http://schemas.microsoft.com/office/powerpoint/2010/main" val="3749576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3D013-92CD-4598-F7B5-D76E344F1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147C27E4-EFDD-79FA-3E2C-716849C7831B}"/>
              </a:ext>
            </a:extLst>
          </p:cNvPr>
          <p:cNvSpPr txBox="1"/>
          <p:nvPr/>
        </p:nvSpPr>
        <p:spPr>
          <a:xfrm>
            <a:off x="890670" y="482780"/>
            <a:ext cx="8693744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Doppio titolo, Erasmus+ e </a:t>
            </a:r>
            <a:r>
              <a:rPr lang="it-IT" sz="3600" b="1" dirty="0" err="1">
                <a:solidFill>
                  <a:schemeClr val="accent1">
                    <a:lumMod val="50000"/>
                  </a:schemeClr>
                </a:solidFill>
              </a:rPr>
              <a:t>Overworld</a:t>
            </a:r>
            <a:endParaRPr lang="it-IT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79718A3-3CC1-E19B-B84E-EF75348753FA}"/>
              </a:ext>
            </a:extLst>
          </p:cNvPr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F5AE6ED-F190-6CAE-FD38-A225E81D5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50" y="1386012"/>
            <a:ext cx="11582195" cy="4536281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15EB83C-307E-A011-1527-F7FFC63517F2}"/>
              </a:ext>
            </a:extLst>
          </p:cNvPr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799EA6-0500-C309-B43B-8BB9659FD84D}"/>
              </a:ext>
            </a:extLst>
          </p:cNvPr>
          <p:cNvSpPr txBox="1"/>
          <p:nvPr/>
        </p:nvSpPr>
        <p:spPr>
          <a:xfrm>
            <a:off x="147350" y="1475881"/>
            <a:ext cx="114087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000" dirty="0">
                <a:solidFill>
                  <a:schemeClr val="bg1"/>
                </a:solidFill>
              </a:rPr>
              <a:t>E’ attivo un percorso di doppio titolo con </a:t>
            </a:r>
            <a:r>
              <a:rPr lang="it-IT" sz="2000" b="1" dirty="0" err="1">
                <a:solidFill>
                  <a:schemeClr val="bg1"/>
                </a:solidFill>
              </a:rPr>
              <a:t>Universitat</a:t>
            </a:r>
            <a:r>
              <a:rPr lang="it-IT" sz="2000" b="1" dirty="0">
                <a:solidFill>
                  <a:schemeClr val="bg1"/>
                </a:solidFill>
              </a:rPr>
              <a:t> Passau </a:t>
            </a:r>
            <a:r>
              <a:rPr lang="it-IT" sz="2000" dirty="0">
                <a:solidFill>
                  <a:schemeClr val="bg1"/>
                </a:solidFill>
              </a:rPr>
              <a:t>– Germania (scambio al terzo anno – richiesta la conoscenza del tedesco)</a:t>
            </a:r>
          </a:p>
          <a:p>
            <a:pPr algn="l"/>
            <a:endParaRPr lang="it-IT" sz="2000" dirty="0">
              <a:solidFill>
                <a:schemeClr val="bg1"/>
              </a:solidFill>
            </a:endParaRPr>
          </a:p>
          <a:p>
            <a:pPr algn="l"/>
            <a:r>
              <a:rPr lang="it-IT" sz="2000" dirty="0">
                <a:solidFill>
                  <a:schemeClr val="bg1"/>
                </a:solidFill>
              </a:rPr>
              <a:t>Sono attive convenzioni Erasmus con i seguenti atenei: </a:t>
            </a: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2BD8F0A7-EF72-E3C1-ADB4-B7C0D12A8D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139697"/>
              </p:ext>
            </p:extLst>
          </p:nvPr>
        </p:nvGraphicFramePr>
        <p:xfrm>
          <a:off x="1464356" y="2799320"/>
          <a:ext cx="8948182" cy="258724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175587">
                  <a:extLst>
                    <a:ext uri="{9D8B030D-6E8A-4147-A177-3AD203B41FA5}">
                      <a16:colId xmlns:a16="http://schemas.microsoft.com/office/drawing/2014/main" val="3754113852"/>
                    </a:ext>
                  </a:extLst>
                </a:gridCol>
                <a:gridCol w="4772595">
                  <a:extLst>
                    <a:ext uri="{9D8B030D-6E8A-4147-A177-3AD203B41FA5}">
                      <a16:colId xmlns:a16="http://schemas.microsoft.com/office/drawing/2014/main" val="789208851"/>
                    </a:ext>
                  </a:extLst>
                </a:gridCol>
              </a:tblGrid>
              <a:tr h="2587242">
                <a:tc>
                  <a:txBody>
                    <a:bodyPr/>
                    <a:lstStyle/>
                    <a:p>
                      <a:pPr algn="l"/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Austria -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Universitat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Salzburg</a:t>
                      </a:r>
                      <a:endParaRPr lang="it-IT" sz="1800" b="0" dirty="0">
                        <a:solidFill>
                          <a:schemeClr val="bg1"/>
                        </a:solidFill>
                      </a:endParaRPr>
                    </a:p>
                    <a:p>
                      <a:pPr algn="l"/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Finlandia - Lapin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Yliopisto</a:t>
                      </a:r>
                      <a:endParaRPr lang="it-IT" sz="1800" b="0" dirty="0">
                        <a:solidFill>
                          <a:schemeClr val="bg1"/>
                        </a:solidFill>
                      </a:endParaRPr>
                    </a:p>
                    <a:p>
                      <a:pPr algn="l"/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Francia -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Universite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De Haute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Alsace</a:t>
                      </a:r>
                      <a:endParaRPr lang="it-IT" sz="1800" b="0" dirty="0">
                        <a:solidFill>
                          <a:schemeClr val="bg1"/>
                        </a:solidFill>
                      </a:endParaRPr>
                    </a:p>
                    <a:p>
                      <a:pPr algn="l"/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Francia -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Universite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De Poitiers</a:t>
                      </a:r>
                    </a:p>
                    <a:p>
                      <a:pPr algn="l"/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Francia -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UniversitA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̃ ̈ Paris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Cité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algn="l"/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Germania - Martin-Luther-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Universitaet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Germania -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Universitat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Passau </a:t>
                      </a:r>
                    </a:p>
                    <a:p>
                      <a:pPr algn="l"/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Polonia -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Uniwersytet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Jagiellonski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endParaRPr lang="it-IT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Portogallo -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Universidade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Do Minho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Portogallo -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Universidade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Portucalense</a:t>
                      </a:r>
                      <a:endParaRPr lang="it-IT" sz="1800" b="0" dirty="0">
                        <a:solidFill>
                          <a:schemeClr val="bg1"/>
                        </a:solidFill>
                      </a:endParaRPr>
                    </a:p>
                    <a:p>
                      <a:pPr algn="l"/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Regno Unito - University Of Bath</a:t>
                      </a:r>
                    </a:p>
                    <a:p>
                      <a:pPr algn="l"/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Romania -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Universitatea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Din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Oradea</a:t>
                      </a:r>
                    </a:p>
                    <a:p>
                      <a:pPr algn="l"/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Spagna -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Universidad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Loyola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Andalucia</a:t>
                      </a:r>
                      <a:endParaRPr lang="it-IT" sz="1800" b="0" dirty="0">
                        <a:solidFill>
                          <a:schemeClr val="bg1"/>
                        </a:solidFill>
                      </a:endParaRPr>
                    </a:p>
                    <a:p>
                      <a:pPr algn="l"/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Spagna -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Universidad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Del Pais Vasco</a:t>
                      </a:r>
                    </a:p>
                    <a:p>
                      <a:pPr algn="l"/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Spagna -.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Universitat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Autonoma De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Barcelona</a:t>
                      </a:r>
                      <a:endParaRPr lang="it-IT" sz="1800" b="0" dirty="0">
                        <a:solidFill>
                          <a:schemeClr val="bg1"/>
                        </a:solidFill>
                      </a:endParaRPr>
                    </a:p>
                    <a:p>
                      <a:pPr algn="l"/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Spagna -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Universitat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De Valencia</a:t>
                      </a:r>
                    </a:p>
                    <a:p>
                      <a:pPr algn="l"/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Svezia -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Linkopings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Universitet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9295213"/>
                  </a:ext>
                </a:extLst>
              </a:tr>
            </a:tbl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EBCED8A-2B50-A95A-4F1F-CDA06E2614C2}"/>
              </a:ext>
            </a:extLst>
          </p:cNvPr>
          <p:cNvSpPr txBox="1"/>
          <p:nvPr/>
        </p:nvSpPr>
        <p:spPr>
          <a:xfrm>
            <a:off x="186682" y="5440585"/>
            <a:ext cx="109910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000" dirty="0">
                <a:solidFill>
                  <a:schemeClr val="bg1"/>
                </a:solidFill>
              </a:rPr>
              <a:t>Inoltre, sono attive diverse convenzioni con atenei extra-europei (programma </a:t>
            </a:r>
            <a:r>
              <a:rPr lang="it-IT" sz="2000" dirty="0" err="1">
                <a:solidFill>
                  <a:schemeClr val="bg1"/>
                </a:solidFill>
              </a:rPr>
              <a:t>Overworld</a:t>
            </a:r>
            <a:r>
              <a:rPr lang="it-IT" sz="20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7B0F7E4B-6705-8D97-BA7F-ADD13D55A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5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613064" y="327860"/>
            <a:ext cx="9937705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RISULTATI OCCUPAZIONALI DEL CORSO SECONDO    I DATI ALMALAUREA (2023)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9434B7C-653F-42B4-EE3D-FCDC6675F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574" y="1489297"/>
            <a:ext cx="3016602" cy="452490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1" y="1664697"/>
            <a:ext cx="8094578" cy="413393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A19A845F-87E3-5C70-A28A-0FAA8BDF212F}"/>
              </a:ext>
            </a:extLst>
          </p:cNvPr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graphicFrame>
        <p:nvGraphicFramePr>
          <p:cNvPr id="11" name="Tabella 3">
            <a:extLst>
              <a:ext uri="{FF2B5EF4-FFF2-40B4-BE49-F238E27FC236}">
                <a16:creationId xmlns:a16="http://schemas.microsoft.com/office/drawing/2014/main" id="{1ACF8CFF-0334-7D62-EA38-41138119F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842474"/>
              </p:ext>
            </p:extLst>
          </p:nvPr>
        </p:nvGraphicFramePr>
        <p:xfrm>
          <a:off x="219856" y="1657431"/>
          <a:ext cx="7760362" cy="4162269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222564">
                  <a:extLst>
                    <a:ext uri="{9D8B030D-6E8A-4147-A177-3AD203B41FA5}">
                      <a16:colId xmlns:a16="http://schemas.microsoft.com/office/drawing/2014/main" val="2349380541"/>
                    </a:ext>
                  </a:extLst>
                </a:gridCol>
                <a:gridCol w="2268899">
                  <a:extLst>
                    <a:ext uri="{9D8B030D-6E8A-4147-A177-3AD203B41FA5}">
                      <a16:colId xmlns:a16="http://schemas.microsoft.com/office/drawing/2014/main" val="3193764618"/>
                    </a:ext>
                  </a:extLst>
                </a:gridCol>
                <a:gridCol w="2268899">
                  <a:extLst>
                    <a:ext uri="{9D8B030D-6E8A-4147-A177-3AD203B41FA5}">
                      <a16:colId xmlns:a16="http://schemas.microsoft.com/office/drawing/2014/main" val="1823712217"/>
                    </a:ext>
                  </a:extLst>
                </a:gridCol>
              </a:tblGrid>
              <a:tr h="627007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SITUAZIONE A 1ANNO DALL ALAUREA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991982"/>
                  </a:ext>
                </a:extLst>
              </a:tr>
              <a:tr h="65537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35"/>
                        </a:spcBef>
                        <a:spcAft>
                          <a:spcPts val="470"/>
                        </a:spcAft>
                      </a:pPr>
                      <a:r>
                        <a:rPr lang="it-IT" sz="1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Lavora</a:t>
                      </a:r>
                      <a:r>
                        <a:rPr lang="it-IT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e non è iscritto alla magistrale </a:t>
                      </a:r>
                    </a:p>
                  </a:txBody>
                  <a:tcPr marL="1905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24,0%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25,0%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34068"/>
                  </a:ext>
                </a:extLst>
              </a:tr>
              <a:tr h="5565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35"/>
                        </a:spcBef>
                        <a:spcAft>
                          <a:spcPts val="470"/>
                        </a:spcAft>
                      </a:pPr>
                      <a:r>
                        <a:rPr lang="it-IT" sz="1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Lavora</a:t>
                      </a:r>
                      <a:r>
                        <a:rPr lang="it-IT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e è </a:t>
                      </a:r>
                      <a:r>
                        <a:rPr lang="it-IT" sz="1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iscritto</a:t>
                      </a:r>
                      <a:r>
                        <a:rPr lang="it-IT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alla magistrale </a:t>
                      </a:r>
                    </a:p>
                  </a:txBody>
                  <a:tcPr marL="1905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28,0%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27,3%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671035"/>
                  </a:ext>
                </a:extLst>
              </a:tr>
              <a:tr h="65537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35"/>
                        </a:spcBef>
                        <a:spcAft>
                          <a:spcPts val="470"/>
                        </a:spcAft>
                      </a:pPr>
                      <a:r>
                        <a:rPr lang="it-IT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Non lavora e è </a:t>
                      </a:r>
                      <a:r>
                        <a:rPr lang="it-IT" sz="1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iscritto </a:t>
                      </a:r>
                      <a:r>
                        <a:rPr lang="it-IT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alla magistrale </a:t>
                      </a:r>
                    </a:p>
                  </a:txBody>
                  <a:tcPr marL="1905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42,0%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38,6%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312925"/>
                  </a:ext>
                </a:extLst>
              </a:tr>
              <a:tr h="7564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35"/>
                        </a:spcBef>
                        <a:spcAft>
                          <a:spcPts val="470"/>
                        </a:spcAft>
                      </a:pPr>
                      <a:r>
                        <a:rPr lang="it-IT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Non lavora, non è iscritto alla magistrale e non cerca </a:t>
                      </a:r>
                    </a:p>
                  </a:txBody>
                  <a:tcPr marL="1905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6,0%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6,8%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674773"/>
                  </a:ext>
                </a:extLst>
              </a:tr>
              <a:tr h="7564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35"/>
                        </a:spcBef>
                        <a:spcAft>
                          <a:spcPts val="470"/>
                        </a:spcAft>
                      </a:pPr>
                      <a:r>
                        <a:rPr lang="it-IT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Non lavora, non è iscritto alla magistrale ma cerca </a:t>
                      </a:r>
                    </a:p>
                  </a:txBody>
                  <a:tcPr marL="1905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it-IT" sz="2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2,3%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4080718"/>
                  </a:ext>
                </a:extLst>
              </a:tr>
            </a:tbl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A5DE0637-F6FB-B29A-100C-5A03A474F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41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7A17D4AD-4FF0-2B1C-3056-64DA618B1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156" y="1495976"/>
            <a:ext cx="3120173" cy="416023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08225" y="493779"/>
            <a:ext cx="8693743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RESTA SEMPRE IN CONTATTO CON NOI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571" y="1253094"/>
            <a:ext cx="5905850" cy="448313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E26FFE6-C1BE-794A-A68C-2124061B69A6}"/>
              </a:ext>
            </a:extLst>
          </p:cNvPr>
          <p:cNvSpPr txBox="1"/>
          <p:nvPr/>
        </p:nvSpPr>
        <p:spPr>
          <a:xfrm>
            <a:off x="1311725" y="1253094"/>
            <a:ext cx="590585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sz="2200" dirty="0">
              <a:solidFill>
                <a:schemeClr val="bg1"/>
              </a:solidFill>
            </a:endParaRPr>
          </a:p>
          <a:p>
            <a:r>
              <a:rPr lang="it-IT" sz="2200" dirty="0">
                <a:solidFill>
                  <a:schemeClr val="bg1"/>
                </a:solidFill>
              </a:rPr>
              <a:t>SITO DELL’UNIVERSITÀ</a:t>
            </a:r>
          </a:p>
          <a:p>
            <a:r>
              <a:rPr lang="it-IT" sz="2400" dirty="0">
                <a:solidFill>
                  <a:schemeClr val="bg1"/>
                </a:solidFill>
              </a:rPr>
              <a:t>https://</a:t>
            </a:r>
            <a:r>
              <a:rPr lang="it-IT" sz="2400" dirty="0" err="1">
                <a:solidFill>
                  <a:schemeClr val="bg1"/>
                </a:solidFill>
              </a:rPr>
              <a:t>www.unipr.it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200" dirty="0">
                <a:solidFill>
                  <a:schemeClr val="bg1"/>
                </a:solidFill>
              </a:rPr>
              <a:t>SITO DEL DIPARTIMENTO DI GIURISPRUDENZA, STUDI POLITICI E INTERNAZIONALI</a:t>
            </a:r>
          </a:p>
          <a:p>
            <a:r>
              <a:rPr lang="it-IT" sz="2400" dirty="0">
                <a:solidFill>
                  <a:schemeClr val="bg1"/>
                </a:solidFill>
              </a:rPr>
              <a:t>https://</a:t>
            </a:r>
            <a:r>
              <a:rPr lang="it-IT" sz="2400" dirty="0" err="1">
                <a:solidFill>
                  <a:schemeClr val="bg1"/>
                </a:solidFill>
              </a:rPr>
              <a:t>www.gspi.unipr.it</a:t>
            </a:r>
            <a:r>
              <a:rPr lang="it-IT" sz="2400" dirty="0">
                <a:solidFill>
                  <a:schemeClr val="bg1"/>
                </a:solidFill>
              </a:rPr>
              <a:t>/</a:t>
            </a:r>
            <a:r>
              <a:rPr lang="it-IT" sz="2400" dirty="0" err="1">
                <a:solidFill>
                  <a:schemeClr val="bg1"/>
                </a:solidFill>
              </a:rPr>
              <a:t>it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200" dirty="0">
                <a:solidFill>
                  <a:schemeClr val="bg1"/>
                </a:solidFill>
              </a:rPr>
              <a:t>SITO DEL CORSO DI LAUREA MAGISTRALE IN</a:t>
            </a:r>
          </a:p>
          <a:p>
            <a:r>
              <a:rPr lang="it-IT" sz="2200" dirty="0">
                <a:solidFill>
                  <a:schemeClr val="bg1"/>
                </a:solidFill>
              </a:rPr>
              <a:t>RELAZIONI INTERNAZIONALI ED EUROPEE</a:t>
            </a:r>
          </a:p>
          <a:p>
            <a:r>
              <a:rPr lang="it-IT" sz="2400" dirty="0">
                <a:solidFill>
                  <a:schemeClr val="bg1"/>
                </a:solidFill>
              </a:rPr>
              <a:t>https://</a:t>
            </a:r>
            <a:r>
              <a:rPr lang="it-IT" sz="2400" dirty="0" err="1">
                <a:solidFill>
                  <a:schemeClr val="bg1"/>
                </a:solidFill>
              </a:rPr>
              <a:t>www.corsi.unipr.it</a:t>
            </a:r>
            <a:r>
              <a:rPr lang="it-IT" sz="2400" dirty="0">
                <a:solidFill>
                  <a:schemeClr val="bg1"/>
                </a:solidFill>
              </a:rPr>
              <a:t>/</a:t>
            </a:r>
            <a:r>
              <a:rPr lang="it-IT" sz="2400" dirty="0" err="1">
                <a:solidFill>
                  <a:schemeClr val="bg1"/>
                </a:solidFill>
              </a:rPr>
              <a:t>it</a:t>
            </a:r>
            <a:r>
              <a:rPr lang="it-IT" sz="2400" dirty="0">
                <a:solidFill>
                  <a:schemeClr val="bg1"/>
                </a:solidFill>
              </a:rPr>
              <a:t>/</a:t>
            </a:r>
            <a:r>
              <a:rPr lang="it-IT" sz="2400" dirty="0" err="1">
                <a:solidFill>
                  <a:schemeClr val="bg1"/>
                </a:solidFill>
              </a:rPr>
              <a:t>cdlm</a:t>
            </a:r>
            <a:r>
              <a:rPr lang="it-IT" sz="2400" dirty="0">
                <a:solidFill>
                  <a:schemeClr val="bg1"/>
                </a:solidFill>
              </a:rPr>
              <a:t>-rie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2F26752-F0D1-EF5F-85CA-8F1A1F8434AE}"/>
              </a:ext>
            </a:extLst>
          </p:cNvPr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5C24B2-7DA1-F241-AFB6-E6FD01BDE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91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umetto 1 78"/>
          <p:cNvSpPr/>
          <p:nvPr/>
        </p:nvSpPr>
        <p:spPr>
          <a:xfrm>
            <a:off x="6913515" y="4393339"/>
            <a:ext cx="2981753" cy="1280631"/>
          </a:xfrm>
          <a:prstGeom prst="wedgeRectCallout">
            <a:avLst>
              <a:gd name="adj1" fmla="val -64598"/>
              <a:gd name="adj2" fmla="val -61996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rgbClr val="091B4C"/>
                </a:solidFill>
              </a:rPr>
              <a:t>Newsletter di Ateneo            UNIPRESENTE</a:t>
            </a:r>
          </a:p>
          <a:p>
            <a:pPr algn="ctr"/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inviata ogni settimana a studentesse e studenti</a:t>
            </a:r>
            <a:endParaRPr lang="it-IT" sz="2000" dirty="0"/>
          </a:p>
        </p:txBody>
      </p:sp>
      <p:sp>
        <p:nvSpPr>
          <p:cNvPr id="76" name="Fumetto 1 75"/>
          <p:cNvSpPr/>
          <p:nvPr/>
        </p:nvSpPr>
        <p:spPr>
          <a:xfrm>
            <a:off x="7913078" y="1686188"/>
            <a:ext cx="1758461" cy="2330405"/>
          </a:xfrm>
          <a:prstGeom prst="wedgeRectCallout">
            <a:avLst>
              <a:gd name="adj1" fmla="val -114013"/>
              <a:gd name="adj2" fmla="val 1932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488685" y="290111"/>
            <a:ext cx="7598535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RESTA SEMPRE IN CONTATTO CON NOI</a:t>
            </a:r>
          </a:p>
        </p:txBody>
      </p:sp>
      <p:pic>
        <p:nvPicPr>
          <p:cNvPr id="48" name="Immagine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54" y="2966120"/>
            <a:ext cx="2790831" cy="1056898"/>
          </a:xfrm>
          <a:prstGeom prst="rect">
            <a:avLst/>
          </a:prstGeom>
        </p:spPr>
      </p:pic>
      <p:sp>
        <p:nvSpPr>
          <p:cNvPr id="70" name="CasellaDiTesto 69"/>
          <p:cNvSpPr txBox="1"/>
          <p:nvPr/>
        </p:nvSpPr>
        <p:spPr>
          <a:xfrm>
            <a:off x="7980050" y="1765067"/>
            <a:ext cx="169148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091B4C"/>
                </a:solidFill>
              </a:rPr>
              <a:t>SOCIAL UNIPR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Facebook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Instagram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YouTube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rgbClr val="091B4C"/>
                </a:solidFill>
              </a:rPr>
              <a:t>Tik</a:t>
            </a:r>
            <a:r>
              <a:rPr lang="it-IT" sz="2000" b="1" dirty="0">
                <a:solidFill>
                  <a:srgbClr val="091B4C"/>
                </a:solidFill>
              </a:rPr>
              <a:t> </a:t>
            </a:r>
            <a:r>
              <a:rPr lang="it-IT" sz="2000" b="1" dirty="0" err="1">
                <a:solidFill>
                  <a:srgbClr val="091B4C"/>
                </a:solidFill>
              </a:rPr>
              <a:t>Tok</a:t>
            </a:r>
            <a:endParaRPr lang="it-IT" sz="2000" b="1" dirty="0">
              <a:solidFill>
                <a:srgbClr val="091B4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LinkedIn</a:t>
            </a:r>
          </a:p>
        </p:txBody>
      </p:sp>
      <p:sp>
        <p:nvSpPr>
          <p:cNvPr id="81" name="Fumetto 1 80"/>
          <p:cNvSpPr/>
          <p:nvPr/>
        </p:nvSpPr>
        <p:spPr>
          <a:xfrm>
            <a:off x="2706849" y="4868960"/>
            <a:ext cx="2189526" cy="836896"/>
          </a:xfrm>
          <a:prstGeom prst="wedgeRectCallout">
            <a:avLst>
              <a:gd name="adj1" fmla="val 52014"/>
              <a:gd name="adj2" fmla="val -13068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CasellaDiTesto 81"/>
          <p:cNvSpPr txBox="1"/>
          <p:nvPr/>
        </p:nvSpPr>
        <p:spPr>
          <a:xfrm>
            <a:off x="2406902" y="4941463"/>
            <a:ext cx="2690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91B4C"/>
                </a:solidFill>
              </a:rPr>
              <a:t>Numero Verde</a:t>
            </a:r>
          </a:p>
          <a:p>
            <a:pPr algn="ctr"/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800 90 40 84</a:t>
            </a:r>
          </a:p>
        </p:txBody>
      </p:sp>
      <p:sp>
        <p:nvSpPr>
          <p:cNvPr id="83" name="Rettangolo 82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</a:t>
            </a:r>
            <a:r>
              <a:rPr lang="it-IT">
                <a:solidFill>
                  <a:schemeClr val="bg1"/>
                </a:solidFill>
              </a:rPr>
              <a:t>Day 2024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6" name="Fumetto 1 15"/>
          <p:cNvSpPr/>
          <p:nvPr/>
        </p:nvSpPr>
        <p:spPr>
          <a:xfrm>
            <a:off x="3270514" y="1157815"/>
            <a:ext cx="2830526" cy="1335485"/>
          </a:xfrm>
          <a:prstGeom prst="wedgeRectCallout">
            <a:avLst>
              <a:gd name="adj1" fmla="val 57361"/>
              <a:gd name="adj2" fmla="val 88301"/>
            </a:avLst>
          </a:prstGeom>
          <a:solidFill>
            <a:schemeClr val="bg1"/>
          </a:solidFill>
          <a:ln w="28575">
            <a:solidFill>
              <a:srgbClr val="9C5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270515" y="1231061"/>
            <a:ext cx="29293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b="1" dirty="0">
                <a:solidFill>
                  <a:srgbClr val="091B4C"/>
                </a:solidFill>
              </a:rPr>
              <a:t>URP Ufficio Relazioni </a:t>
            </a:r>
          </a:p>
          <a:p>
            <a:pPr algn="ctr"/>
            <a:r>
              <a:rPr lang="it-IT" sz="2000" b="1" dirty="0">
                <a:solidFill>
                  <a:srgbClr val="091B4C"/>
                </a:solidFill>
              </a:rPr>
              <a:t>con il Pubblico</a:t>
            </a:r>
          </a:p>
          <a:p>
            <a:pPr algn="ctr"/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urp@unipr.it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0521.904006</a:t>
            </a: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Fumetto 1 15">
            <a:extLst>
              <a:ext uri="{FF2B5EF4-FFF2-40B4-BE49-F238E27FC236}">
                <a16:creationId xmlns:a16="http://schemas.microsoft.com/office/drawing/2014/main" id="{6949E81B-9714-43AE-A0C8-A78E53B28711}"/>
              </a:ext>
            </a:extLst>
          </p:cNvPr>
          <p:cNvSpPr/>
          <p:nvPr/>
        </p:nvSpPr>
        <p:spPr>
          <a:xfrm>
            <a:off x="1855251" y="2828899"/>
            <a:ext cx="2830526" cy="1335485"/>
          </a:xfrm>
          <a:prstGeom prst="wedgeRectCallout">
            <a:avLst>
              <a:gd name="adj1" fmla="val 87157"/>
              <a:gd name="adj2" fmla="val -20718"/>
            </a:avLst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rgbClr val="091B4C"/>
                </a:solidFill>
              </a:rPr>
              <a:t>ParmaUniverCity</a:t>
            </a:r>
            <a:r>
              <a:rPr lang="it-IT" b="1" dirty="0">
                <a:solidFill>
                  <a:srgbClr val="091B4C"/>
                </a:solidFill>
              </a:rPr>
              <a:t> Info Point </a:t>
            </a:r>
            <a:r>
              <a:rPr lang="it-IT" dirty="0">
                <a:solidFill>
                  <a:schemeClr val="tx1"/>
                </a:solidFill>
              </a:rPr>
              <a:t>0521-904081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Sottopasso Ponte Romano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4581446-4901-3C95-4DD7-9E84634ABA74}"/>
              </a:ext>
            </a:extLst>
          </p:cNvPr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DF4CE21-963E-0B2C-5BB5-26CCBA0B8D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4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6" grpId="0" animBg="1"/>
      <p:bldP spid="70" grpId="0"/>
      <p:bldP spid="81" grpId="0" animBg="1"/>
      <p:bldP spid="82" grpId="0"/>
      <p:bldP spid="16" grpId="0" animBg="1"/>
      <p:bldP spid="17" grpId="0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-166255"/>
            <a:ext cx="12192000" cy="7082871"/>
          </a:xfrm>
          <a:prstGeom prst="rect">
            <a:avLst/>
          </a:prstGeom>
          <a:solidFill>
            <a:srgbClr val="091B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97" y="5110481"/>
            <a:ext cx="2656006" cy="100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81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6719180" y="4693216"/>
            <a:ext cx="4076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nome.cognome@studenti.unipr.it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95378" y="342578"/>
            <a:ext cx="7690977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91B4C"/>
                </a:solidFill>
              </a:rPr>
              <a:t>CASELLA DI POSTA ELETTRONICA UNIPR</a:t>
            </a:r>
          </a:p>
        </p:txBody>
      </p:sp>
      <p:pic>
        <p:nvPicPr>
          <p:cNvPr id="7" name="Immagine 6" descr="Immagine che contiene testo, logo, Blu elettrico, design&#10;&#10;Descrizione generata automaticamente">
            <a:extLst>
              <a:ext uri="{FF2B5EF4-FFF2-40B4-BE49-F238E27FC236}">
                <a16:creationId xmlns:a16="http://schemas.microsoft.com/office/drawing/2014/main" id="{4A9BD851-DC7E-2DCB-C748-AE01975D3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96" t="12391" r="21966" b="15917"/>
          <a:stretch/>
        </p:blipFill>
        <p:spPr>
          <a:xfrm>
            <a:off x="7068597" y="1251384"/>
            <a:ext cx="3377381" cy="3156155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56308" y="6330756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233C13F5-DDA0-310A-2681-71FB2B25458A}"/>
              </a:ext>
            </a:extLst>
          </p:cNvPr>
          <p:cNvSpPr/>
          <p:nvPr/>
        </p:nvSpPr>
        <p:spPr>
          <a:xfrm>
            <a:off x="1846201" y="1129000"/>
            <a:ext cx="5073445" cy="4916755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2288974" y="1225213"/>
            <a:ext cx="413230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000" b="1" dirty="0">
                <a:solidFill>
                  <a:schemeClr val="bg1"/>
                </a:solidFill>
              </a:rPr>
              <a:t>Controlla regolarmente la tua casella di posta elettronica (nome.cognome@studenti.unipr.it) </a:t>
            </a:r>
            <a:r>
              <a:rPr lang="it-IT" sz="2000" dirty="0">
                <a:solidFill>
                  <a:schemeClr val="bg1"/>
                </a:solidFill>
              </a:rPr>
              <a:t>dove ti invieremo informazioni relative a: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iscrizioni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scadenze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tasse, bandi, premi e agevolazioni</a:t>
            </a:r>
            <a:endParaRPr lang="it-IT" sz="2000" dirty="0">
              <a:solidFill>
                <a:schemeClr val="bg1"/>
              </a:solidFill>
              <a:highlight>
                <a:srgbClr val="FFFF00"/>
              </a:highlight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informazioni sul tuo percorso universitario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eventi, congressi e seminari organizzati in ateneo, corsi di formazione, ecc.</a:t>
            </a:r>
            <a:endParaRPr lang="it-IT" dirty="0">
              <a:latin typeface="Century Gothic" panose="020B0502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664AC63-39CF-6F80-FDDD-7EA5C1DE3C93}"/>
              </a:ext>
            </a:extLst>
          </p:cNvPr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650700A-538D-19B7-15F5-EB23A783AA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6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866008" y="194896"/>
            <a:ext cx="5229992" cy="646331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STUDENT CARD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793345" y="2035323"/>
            <a:ext cx="475742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00000"/>
              </a:lnSpc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00B050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Inoltre, se la attivi come </a:t>
            </a:r>
            <a:r>
              <a:rPr lang="it-IT" sz="1400" u="sng" dirty="0">
                <a:solidFill>
                  <a:schemeClr val="accent1">
                    <a:lumMod val="50000"/>
                  </a:schemeClr>
                </a:solidFill>
              </a:rPr>
              <a:t>carta prepagata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puoi:</a:t>
            </a:r>
          </a:p>
          <a:p>
            <a:pPr lvl="1">
              <a:lnSpc>
                <a:spcPct val="100000"/>
              </a:lnSpc>
              <a:buClr>
                <a:srgbClr val="00B050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	Ricevere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rimborsi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pagamenti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dall’Ateneo</a:t>
            </a:r>
          </a:p>
          <a:p>
            <a:pPr lvl="1">
              <a:buClr>
                <a:srgbClr val="2F528F"/>
              </a:buClr>
              <a:defRPr/>
            </a:pP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2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Pagare il servizio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mensa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anche in modalità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contactless</a:t>
            </a:r>
          </a:p>
          <a:p>
            <a:pPr lvl="2">
              <a:buClr>
                <a:srgbClr val="2F528F"/>
              </a:buClr>
              <a:defRPr/>
            </a:pP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	Acquistare 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biglietti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TEP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scaricando l’apposita 	App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Tep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SmartTicket</a:t>
            </a: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	Effettuare le principali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operazioni bancarie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tra 	cui: pagare le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rette universitarie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l’affitto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e le 	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utenze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effettuare ricariche telefoniche ed  	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acquisti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anche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online</a:t>
            </a: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9694" y="6390143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878250" y="5517035"/>
            <a:ext cx="8578867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Puoi attivare la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Student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Card online, anche tramite «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selfie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», </a:t>
            </a:r>
          </a:p>
          <a:p>
            <a:pPr algn="ctr"/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su </a:t>
            </a:r>
            <a:r>
              <a:rPr lang="it-IT" sz="1400" b="1" i="1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https://unipr.cartaconto.credit-agricole.it/</a:t>
            </a:r>
            <a:r>
              <a:rPr lang="it-IT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o presso tutte le filiali Crédit Agricole Italia</a:t>
            </a:r>
            <a:endParaRPr lang="it-IT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968342" y="2058570"/>
            <a:ext cx="409662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         </a:t>
            </a:r>
          </a:p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La Student Card ti permette di:</a:t>
            </a: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Accedere ai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servizi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dell’Ateneo </a:t>
            </a: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(biblioteche ed altro)</a:t>
            </a:r>
          </a:p>
          <a:p>
            <a:pPr lvl="1"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Beneficiare di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agevolazioni e sconti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presso gli esercizi convenzionati</a:t>
            </a:r>
          </a:p>
          <a:p>
            <a:pPr lvl="1"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Usufruire dei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vantaggi economici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riservati a studentesse e studenti universitari da enti e organizzazioni esterni (es. trasporto pubblico, musei, cinema)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990" y="3380907"/>
            <a:ext cx="402647" cy="39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989" y="2815999"/>
            <a:ext cx="432000" cy="39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992" y="3170692"/>
            <a:ext cx="413619" cy="40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649" y="2670063"/>
            <a:ext cx="454303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16" y="3804843"/>
            <a:ext cx="413619" cy="39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445" y="4484089"/>
            <a:ext cx="413619" cy="29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ttore 1 10"/>
          <p:cNvCxnSpPr/>
          <p:nvPr/>
        </p:nvCxnSpPr>
        <p:spPr>
          <a:xfrm>
            <a:off x="5968279" y="2174109"/>
            <a:ext cx="7951" cy="3024000"/>
          </a:xfrm>
          <a:prstGeom prst="line">
            <a:avLst/>
          </a:prstGeom>
          <a:ln>
            <a:solidFill>
              <a:srgbClr val="203864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989" y="4089787"/>
            <a:ext cx="432000" cy="44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67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C36CC9C-48D9-198E-5F1B-164AEECFF775}"/>
              </a:ext>
            </a:extLst>
          </p:cNvPr>
          <p:cNvSpPr/>
          <p:nvPr/>
        </p:nvSpPr>
        <p:spPr>
          <a:xfrm>
            <a:off x="1854151" y="1041275"/>
            <a:ext cx="5229992" cy="1045109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Segnaposto contenuto 2"/>
          <p:cNvSpPr>
            <a:spLocks noGrp="1"/>
          </p:cNvSpPr>
          <p:nvPr>
            <p:ph idx="1"/>
          </p:nvPr>
        </p:nvSpPr>
        <p:spPr>
          <a:xfrm>
            <a:off x="1904541" y="1138469"/>
            <a:ext cx="5179602" cy="886956"/>
          </a:xfrm>
        </p:spPr>
        <p:txBody>
          <a:bodyPr rtlCol="0">
            <a:noAutofit/>
          </a:bodyPr>
          <a:lstStyle/>
          <a:p>
            <a:pPr marL="0" indent="0">
              <a:buNone/>
              <a:defRPr/>
            </a:pPr>
            <a:r>
              <a:rPr lang="it-IT" sz="1800" b="1" dirty="0">
                <a:solidFill>
                  <a:schemeClr val="bg1"/>
                </a:solidFill>
              </a:rPr>
              <a:t>La Student Card è la Carta Multiservizi, nata dalla collaborazione con Crédit Agricole Italia, dedicata a studentesse e studenti dell’Università di Parma</a:t>
            </a:r>
          </a:p>
        </p:txBody>
      </p:sp>
      <p:pic>
        <p:nvPicPr>
          <p:cNvPr id="15" name="Immagine 14" descr="Immagine che contiene testo, Carattere, schermata, Blu elettrico&#10;&#10;Descrizione generata automaticamente">
            <a:extLst>
              <a:ext uri="{FF2B5EF4-FFF2-40B4-BE49-F238E27FC236}">
                <a16:creationId xmlns:a16="http://schemas.microsoft.com/office/drawing/2014/main" id="{5B0EFCD4-8B67-9843-BB66-BBC68A1CD3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30422" y="595468"/>
            <a:ext cx="2209800" cy="13716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ACF0C314-5A3F-7C60-3B97-6062D7D7A80D}"/>
              </a:ext>
            </a:extLst>
          </p:cNvPr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5A553A9-303A-0931-49F5-0FBE5ADFE2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1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46297" y="154565"/>
            <a:ext cx="11045536" cy="9233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91B4C"/>
                </a:solidFill>
              </a:rPr>
              <a:t>STUDENTESSE E STUDENTI NEGLI ORGANI COLLEGIALI</a:t>
            </a:r>
          </a:p>
          <a:p>
            <a:r>
              <a:rPr lang="it-IT" b="1" dirty="0">
                <a:solidFill>
                  <a:srgbClr val="091B4C"/>
                </a:solidFill>
              </a:rPr>
              <a:t>Elezioni ogni 2 anni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5684822" y="1068195"/>
            <a:ext cx="2089891" cy="7005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CONSIGLIO DI AMMINISTRAZIONE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7839601" y="1084383"/>
            <a:ext cx="2105036" cy="6844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SENATO ACCADEMICO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5689312" y="1838715"/>
            <a:ext cx="2085400" cy="6114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NUCLEO DI VALUTAZIONE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5684821" y="3360817"/>
            <a:ext cx="2154780" cy="734666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COMMISSIONI PARITETICHE studenti/docenti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7915391" y="3357563"/>
            <a:ext cx="2029247" cy="7379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COMITATO PER LO SPORT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7886590" y="1838714"/>
            <a:ext cx="2104529" cy="649642"/>
          </a:xfrm>
          <a:prstGeom prst="rect">
            <a:avLst/>
          </a:prstGeom>
          <a:solidFill>
            <a:srgbClr val="F0654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PRESIDIO PER LA QUALITÀ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5689313" y="2550596"/>
            <a:ext cx="2150289" cy="679866"/>
          </a:xfrm>
          <a:prstGeom prst="rect">
            <a:avLst/>
          </a:prstGeom>
          <a:solidFill>
            <a:srgbClr val="C63E5B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 DI DIPARTIMENTO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7900230" y="2550597"/>
            <a:ext cx="2090889" cy="679865"/>
          </a:xfrm>
          <a:prstGeom prst="rect">
            <a:avLst/>
          </a:prstGeom>
          <a:solidFill>
            <a:srgbClr val="B582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 DI CORSO DI STUDIO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6442410" y="4330978"/>
            <a:ext cx="2446986" cy="940485"/>
          </a:xfrm>
          <a:prstGeom prst="rect">
            <a:avLst/>
          </a:prstGeom>
          <a:solidFill>
            <a:srgbClr val="5AC4C4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CONSIGLIO DEGLI STUDENTI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863970" y="2068266"/>
            <a:ext cx="3118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ORGANI IN CUI SONO PRESENTI RAPPRESENTANTI DI STUDENTESSE E STUDENTI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1979360" y="4330978"/>
            <a:ext cx="3118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ORGANO IN CUI SONO PRESENTI  </a:t>
            </a:r>
            <a:r>
              <a:rPr lang="it-IT" b="1" u="sng" dirty="0">
                <a:solidFill>
                  <a:schemeClr val="accent1">
                    <a:lumMod val="50000"/>
                  </a:schemeClr>
                </a:solidFill>
              </a:rPr>
              <a:t>SOLO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RAPPRESENTANTI DI STUDENTESSE E STUDENTI</a:t>
            </a:r>
          </a:p>
        </p:txBody>
      </p:sp>
      <p:sp>
        <p:nvSpPr>
          <p:cNvPr id="7" name="Gallone 6"/>
          <p:cNvSpPr/>
          <p:nvPr/>
        </p:nvSpPr>
        <p:spPr>
          <a:xfrm>
            <a:off x="5127564" y="2341822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Gallone 23"/>
          <p:cNvSpPr/>
          <p:nvPr/>
        </p:nvSpPr>
        <p:spPr>
          <a:xfrm>
            <a:off x="5097699" y="4607169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Gallone 24"/>
          <p:cNvSpPr/>
          <p:nvPr/>
        </p:nvSpPr>
        <p:spPr>
          <a:xfrm>
            <a:off x="5464022" y="4607169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Gallone 25"/>
          <p:cNvSpPr/>
          <p:nvPr/>
        </p:nvSpPr>
        <p:spPr>
          <a:xfrm>
            <a:off x="5806557" y="4607169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330258" y="5739616"/>
            <a:ext cx="7677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5">
                    <a:lumMod val="50000"/>
                  </a:schemeClr>
                </a:solidFill>
              </a:rPr>
              <a:t>Ti consigliamo di informarti su chi sono i tuoi rappresentanti nei diversi organi!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98AC797-08DB-6F70-AD6D-72723DF3A182}"/>
              </a:ext>
            </a:extLst>
          </p:cNvPr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156745F-BEFB-1EFF-BA4E-7F949548F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639836" y="303858"/>
            <a:ext cx="8775544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091B4C"/>
                </a:solidFill>
              </a:rPr>
              <a:t>LA QUALITÀ DELL’ATENEO È NELLE TUE MANI </a:t>
            </a:r>
          </a:p>
        </p:txBody>
      </p:sp>
      <p:sp>
        <p:nvSpPr>
          <p:cNvPr id="8" name="Rettangolo 7"/>
          <p:cNvSpPr/>
          <p:nvPr/>
        </p:nvSpPr>
        <p:spPr>
          <a:xfrm>
            <a:off x="188796" y="6338754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60AC675-C016-8353-B16A-A27A6E889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823" y="1086698"/>
            <a:ext cx="5223080" cy="493209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970673" y="1311838"/>
            <a:ext cx="47973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Il </a:t>
            </a:r>
            <a:r>
              <a:rPr lang="it-IT" sz="2400" b="1" dirty="0">
                <a:solidFill>
                  <a:schemeClr val="bg1"/>
                </a:solidFill>
              </a:rPr>
              <a:t>Questionario sull’opinione </a:t>
            </a:r>
          </a:p>
          <a:p>
            <a:r>
              <a:rPr lang="it-IT" sz="2400" b="1" dirty="0">
                <a:solidFill>
                  <a:schemeClr val="bg1"/>
                </a:solidFill>
              </a:rPr>
              <a:t>di studentesse e studenti </a:t>
            </a:r>
            <a:r>
              <a:rPr lang="it-IT" sz="2400" dirty="0">
                <a:solidFill>
                  <a:schemeClr val="bg1"/>
                </a:solidFill>
              </a:rPr>
              <a:t>è uno strumento </a:t>
            </a:r>
            <a:r>
              <a:rPr lang="it-IT" sz="2400" b="1" dirty="0">
                <a:solidFill>
                  <a:schemeClr val="bg1"/>
                </a:solidFill>
              </a:rPr>
              <a:t>essenziale</a:t>
            </a:r>
            <a:r>
              <a:rPr lang="it-IT" sz="2400" dirty="0">
                <a:solidFill>
                  <a:schemeClr val="bg1"/>
                </a:solidFill>
              </a:rPr>
              <a:t> per migliorare la </a:t>
            </a:r>
            <a:r>
              <a:rPr lang="it-IT" sz="2400" b="1" dirty="0">
                <a:solidFill>
                  <a:schemeClr val="bg1"/>
                </a:solidFill>
              </a:rPr>
              <a:t>qualità</a:t>
            </a:r>
            <a:r>
              <a:rPr lang="it-IT" sz="2400" dirty="0">
                <a:solidFill>
                  <a:schemeClr val="bg1"/>
                </a:solidFill>
              </a:rPr>
              <a:t> della didattica UNIPR</a:t>
            </a: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Compilandolo, esprimi </a:t>
            </a:r>
            <a:r>
              <a:rPr lang="it-IT" sz="2400" b="1" dirty="0">
                <a:solidFill>
                  <a:schemeClr val="bg1"/>
                </a:solidFill>
              </a:rPr>
              <a:t>la tua opinione</a:t>
            </a:r>
            <a:r>
              <a:rPr lang="it-IT" sz="2400" dirty="0">
                <a:solidFill>
                  <a:schemeClr val="bg1"/>
                </a:solidFill>
              </a:rPr>
              <a:t> sulle lezioni che hai frequentato</a:t>
            </a: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È </a:t>
            </a:r>
            <a:r>
              <a:rPr lang="it-IT" sz="2400" b="1" dirty="0">
                <a:solidFill>
                  <a:schemeClr val="bg1"/>
                </a:solidFill>
              </a:rPr>
              <a:t>obbligatorio compilare il questionario </a:t>
            </a:r>
            <a:r>
              <a:rPr lang="it-IT" sz="2400" dirty="0">
                <a:solidFill>
                  <a:schemeClr val="bg1"/>
                </a:solidFill>
              </a:rPr>
              <a:t>per iscriversi al relativo esame</a:t>
            </a:r>
          </a:p>
        </p:txBody>
      </p:sp>
      <p:pic>
        <p:nvPicPr>
          <p:cNvPr id="12" name="Immagine 11" descr="Immagine che contiene logo, Carattere, Elementi grafici, testo&#10;&#10;Descrizione generata automaticamente">
            <a:extLst>
              <a:ext uri="{FF2B5EF4-FFF2-40B4-BE49-F238E27FC236}">
                <a16:creationId xmlns:a16="http://schemas.microsoft.com/office/drawing/2014/main" id="{B5E11EEA-2106-E7F3-FFC5-1064FE6DAF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66" t="22739" r="34436" b="24390"/>
          <a:stretch/>
        </p:blipFill>
        <p:spPr>
          <a:xfrm>
            <a:off x="7121902" y="1526073"/>
            <a:ext cx="3276222" cy="339213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C331C242-AE1F-7C18-66E3-C27A9EED7E2F}"/>
              </a:ext>
            </a:extLst>
          </p:cNvPr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C445702-7E1A-9EEF-12B0-DCA1CBC031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9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662590" y="361098"/>
            <a:ext cx="5433410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IL CODICE ETICO DI ATENEO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693326" y="5467972"/>
            <a:ext cx="450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91B4C"/>
                </a:solidFill>
                <a:latin typeface="Century Gothic" panose="020B0502020202020204" pitchFamily="34" charset="0"/>
              </a:rPr>
              <a:t>www.unipr.it/codice-etico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4" name="Immagine 3" descr="Immagine che contiene disegno, schizzo, Elementi grafici, logo&#10;&#10;Descrizione generata automaticamente">
            <a:extLst>
              <a:ext uri="{FF2B5EF4-FFF2-40B4-BE49-F238E27FC236}">
                <a16:creationId xmlns:a16="http://schemas.microsoft.com/office/drawing/2014/main" id="{97B3012B-2E85-0FF7-A282-8335AF0FDF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65" t="12337" r="23327" b="21716"/>
          <a:stretch/>
        </p:blipFill>
        <p:spPr>
          <a:xfrm>
            <a:off x="7467251" y="1705291"/>
            <a:ext cx="3083517" cy="2839621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2E564E2-1018-C22E-0CEF-952E7450FC94}"/>
              </a:ext>
            </a:extLst>
          </p:cNvPr>
          <p:cNvSpPr/>
          <p:nvPr/>
        </p:nvSpPr>
        <p:spPr>
          <a:xfrm>
            <a:off x="1740940" y="1134931"/>
            <a:ext cx="5299940" cy="4768787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929598" y="1389934"/>
            <a:ext cx="4763729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100" dirty="0">
                <a:solidFill>
                  <a:schemeClr val="bg1"/>
                </a:solidFill>
              </a:rPr>
              <a:t>Per la </a:t>
            </a:r>
            <a:r>
              <a:rPr lang="it-IT" sz="2100" b="1" dirty="0">
                <a:solidFill>
                  <a:schemeClr val="bg1"/>
                </a:solidFill>
              </a:rPr>
              <a:t>tutela della dignità </a:t>
            </a:r>
            <a:r>
              <a:rPr lang="it-IT" sz="2100" dirty="0">
                <a:solidFill>
                  <a:schemeClr val="bg1"/>
                </a:solidFill>
              </a:rPr>
              <a:t>delle lavoratrici e dei lavoratori, delle studentesse e degli studenti, il Codice stabilisce: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100" dirty="0">
                <a:solidFill>
                  <a:schemeClr val="bg1"/>
                </a:solidFill>
              </a:rPr>
              <a:t>correttezza, lealtà e rispetto reciproco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100" dirty="0">
                <a:solidFill>
                  <a:schemeClr val="bg1"/>
                </a:solidFill>
              </a:rPr>
              <a:t>utilizzo adeguato degli spazi universitari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100" dirty="0">
                <a:solidFill>
                  <a:schemeClr val="bg1"/>
                </a:solidFill>
              </a:rPr>
              <a:t>astensione da comportamenti discriminatori, vessatori, molestie</a:t>
            </a:r>
          </a:p>
          <a:p>
            <a:pPr>
              <a:spcBef>
                <a:spcPts val="1200"/>
              </a:spcBef>
            </a:pPr>
            <a:r>
              <a:rPr lang="it-IT" sz="2100" b="1" dirty="0">
                <a:solidFill>
                  <a:schemeClr val="bg1"/>
                </a:solidFill>
              </a:rPr>
              <a:t>Se tali principi vengono violati puoi rivolgerti alla Consigliera di fiducia </a:t>
            </a:r>
            <a:r>
              <a:rPr lang="it-IT" sz="2100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consiglieradifiducia@unipr.it</a:t>
            </a:r>
            <a:endParaRPr lang="it-IT" sz="2100" dirty="0">
              <a:solidFill>
                <a:schemeClr val="bg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062BE04-29C3-EBF3-BAA3-8FD8028E3BFC}"/>
              </a:ext>
            </a:extLst>
          </p:cNvPr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A99587E-1249-985E-40BC-D0ED9D8DB2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581892" y="315080"/>
            <a:ext cx="9195156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CENTRO LINGUISTICO DI ATENEO </a:t>
            </a:r>
          </a:p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IDONEITÀ DI INGLESE E FRANCESE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090F1C-61F6-19D7-4267-DDF41CBA3FE9}"/>
              </a:ext>
            </a:extLst>
          </p:cNvPr>
          <p:cNvSpPr txBox="1"/>
          <p:nvPr/>
        </p:nvSpPr>
        <p:spPr>
          <a:xfrm>
            <a:off x="3051579" y="4565555"/>
            <a:ext cx="69651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Corsi in preparazione all’idoneità di inglese (B1 e B2):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https://www.cla.unipr.it/it/corsi/corsi-idoneita-curricolare/inglese/78/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EC9DFA-93DC-8666-537F-602DF669F97C}"/>
              </a:ext>
            </a:extLst>
          </p:cNvPr>
          <p:cNvSpPr txBox="1"/>
          <p:nvPr/>
        </p:nvSpPr>
        <p:spPr>
          <a:xfrm>
            <a:off x="3030098" y="5296003"/>
            <a:ext cx="712098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Corsi in preparazione all’idoneità di francese (B1 e B2):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https://www.cla.unipr.it/it/corsi/corsi-idoneita-curricolare/francese/79/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3492C58-5853-A845-0124-B2418C4D6A93}"/>
              </a:ext>
            </a:extLst>
          </p:cNvPr>
          <p:cNvSpPr/>
          <p:nvPr/>
        </p:nvSpPr>
        <p:spPr>
          <a:xfrm>
            <a:off x="1882538" y="1584793"/>
            <a:ext cx="7997257" cy="2749827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2005153" y="1759234"/>
            <a:ext cx="7752026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it-IT" sz="2000" dirty="0">
                <a:solidFill>
                  <a:schemeClr val="bg1"/>
                </a:solidFill>
              </a:rPr>
              <a:t>Il Centro Linguistico di Ateneo organizza le prove di idoneità linguistica per molti corsi di studio dell’Ateneo che prevedono questo esame:</a:t>
            </a:r>
          </a:p>
          <a:p>
            <a:pPr algn="just"/>
            <a:r>
              <a:rPr lang="it-IT" sz="2000" dirty="0">
                <a:solidFill>
                  <a:schemeClr val="bg1"/>
                </a:solidFill>
              </a:rPr>
              <a:t>info su </a:t>
            </a:r>
            <a:r>
              <a:rPr lang="it-IT" sz="2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www.cla.unipr.it</a:t>
            </a:r>
            <a:r>
              <a:rPr lang="it-IT" sz="2000" dirty="0">
                <a:solidFill>
                  <a:schemeClr val="bg1"/>
                </a:solidFill>
              </a:rPr>
              <a:t> &gt; Idoneità Linguistiche &gt; </a:t>
            </a:r>
            <a:r>
              <a:rPr lang="it-IT" sz="2000" b="1" dirty="0">
                <a:solidFill>
                  <a:schemeClr val="bg1"/>
                </a:solidFill>
              </a:rPr>
              <a:t>Esami idoneità</a:t>
            </a:r>
          </a:p>
          <a:p>
            <a:pPr algn="just"/>
            <a:endParaRPr lang="it-IT" sz="2000" dirty="0">
              <a:solidFill>
                <a:schemeClr val="bg1"/>
              </a:solidFill>
            </a:endParaRPr>
          </a:p>
          <a:p>
            <a:pPr algn="just"/>
            <a:r>
              <a:rPr lang="it-IT" sz="2000" dirty="0">
                <a:solidFill>
                  <a:schemeClr val="bg1"/>
                </a:solidFill>
              </a:rPr>
              <a:t>In preparazione alle prove di idoneità di inglese e francese sono offerti ad ogni semestre corsi con insegnanti madrelingua, oltre a corsi online in autoapprendimento sempre disponibili sulla piattaforma Elly del CLA.</a:t>
            </a:r>
          </a:p>
        </p:txBody>
      </p:sp>
      <p:pic>
        <p:nvPicPr>
          <p:cNvPr id="16" name="Immagine 15" descr="Immagine che contiene bandiera&#10;&#10;Descrizione generata automaticamente">
            <a:extLst>
              <a:ext uri="{FF2B5EF4-FFF2-40B4-BE49-F238E27FC236}">
                <a16:creationId xmlns:a16="http://schemas.microsoft.com/office/drawing/2014/main" id="{4DA637DD-ABA1-A23D-1B55-B1BAD5158E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923" t="6022" r="16471" b="27097"/>
          <a:stretch/>
        </p:blipFill>
        <p:spPr>
          <a:xfrm rot="20581876">
            <a:off x="2248336" y="5289285"/>
            <a:ext cx="686459" cy="608304"/>
          </a:xfrm>
          <a:prstGeom prst="rect">
            <a:avLst/>
          </a:prstGeom>
        </p:spPr>
      </p:pic>
      <p:pic>
        <p:nvPicPr>
          <p:cNvPr id="11" name="Immagine 10" descr="Immagine che contiene bandiera, simbolo, Carminio&#10;&#10;Descrizione generata automaticamente">
            <a:extLst>
              <a:ext uri="{FF2B5EF4-FFF2-40B4-BE49-F238E27FC236}">
                <a16:creationId xmlns:a16="http://schemas.microsoft.com/office/drawing/2014/main" id="{D970E6A7-B7EF-3379-E411-AFB64F6CF9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13" t="29656" r="38067" b="47742"/>
          <a:stretch/>
        </p:blipFill>
        <p:spPr>
          <a:xfrm>
            <a:off x="2174512" y="4637603"/>
            <a:ext cx="834107" cy="571718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CBBD1141-0D9E-4474-4891-BCFE24A95164}"/>
              </a:ext>
            </a:extLst>
          </p:cNvPr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06C4181-CA0F-3376-5D8B-A632180FCA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43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clipart, disegno, Arte bambini, Elementi grafici&#10;&#10;Descrizione generata automaticamente">
            <a:extLst>
              <a:ext uri="{FF2B5EF4-FFF2-40B4-BE49-F238E27FC236}">
                <a16:creationId xmlns:a16="http://schemas.microsoft.com/office/drawing/2014/main" id="{ECC4FD1C-B90A-29D3-EA3D-DFDBE791DC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84" t="27527" r="29194" b="27527"/>
          <a:stretch/>
        </p:blipFill>
        <p:spPr>
          <a:xfrm>
            <a:off x="9245048" y="387425"/>
            <a:ext cx="1454766" cy="121618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37755" y="467931"/>
            <a:ext cx="8670908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CENTRO LINGUISTICO DI ATENEO</a:t>
            </a:r>
          </a:p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CORSI DI LINGUA EXTRACURRICOLARI</a:t>
            </a:r>
            <a:endParaRPr lang="it-IT" sz="3600" dirty="0"/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090F1C-61F6-19D7-4267-DDF41CBA3FE9}"/>
              </a:ext>
            </a:extLst>
          </p:cNvPr>
          <p:cNvSpPr txBox="1"/>
          <p:nvPr/>
        </p:nvSpPr>
        <p:spPr>
          <a:xfrm>
            <a:off x="2924172" y="3190897"/>
            <a:ext cx="59274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Corsi di lingua extracurricolari: 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https://www.cla.unipr.it/it/corsi/corsi-extracurricolari/232/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0F9DE67-AFB3-D061-4821-7BB31D5D6406}"/>
              </a:ext>
            </a:extLst>
          </p:cNvPr>
          <p:cNvSpPr/>
          <p:nvPr/>
        </p:nvSpPr>
        <p:spPr>
          <a:xfrm>
            <a:off x="1907458" y="1748429"/>
            <a:ext cx="7980181" cy="1297342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998772" y="1722333"/>
            <a:ext cx="7778274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it-IT" sz="2000" dirty="0">
                <a:solidFill>
                  <a:schemeClr val="bg1"/>
                </a:solidFill>
              </a:rPr>
              <a:t>Il Centro Linguistico di Ateneo organizza inoltre corsi extracurricolari di diverse lingue e livelli, che possono essere frequentati gratuitamente previa iscrizione.</a:t>
            </a:r>
          </a:p>
          <a:p>
            <a:pPr algn="l"/>
            <a:r>
              <a:rPr lang="it-IT" sz="2000" dirty="0">
                <a:solidFill>
                  <a:schemeClr val="bg1"/>
                </a:solidFill>
              </a:rPr>
              <a:t>L’offerta di corsi pubblicata sul sito del CLA si rinnova periodicamente.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D71D3AF-0EC9-E8AE-C42A-FAA147C2D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8772" y="4013428"/>
            <a:ext cx="7888866" cy="193899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8030E2E-00F2-63D5-7BC8-D212F8EAF492}"/>
              </a:ext>
            </a:extLst>
          </p:cNvPr>
          <p:cNvSpPr txBox="1"/>
          <p:nvPr/>
        </p:nvSpPr>
        <p:spPr>
          <a:xfrm>
            <a:off x="2031105" y="4034378"/>
            <a:ext cx="7511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I corsi di </a:t>
            </a:r>
            <a:r>
              <a:rPr lang="it-IT" sz="2000" b="1" dirty="0">
                <a:solidFill>
                  <a:schemeClr val="bg1"/>
                </a:solidFill>
              </a:rPr>
              <a:t>francese</a:t>
            </a:r>
            <a:r>
              <a:rPr lang="it-IT" sz="2000" dirty="0">
                <a:solidFill>
                  <a:schemeClr val="bg1"/>
                </a:solidFill>
              </a:rPr>
              <a:t>,</a:t>
            </a:r>
            <a:r>
              <a:rPr lang="it-IT" sz="2000" b="1" dirty="0">
                <a:solidFill>
                  <a:schemeClr val="bg1"/>
                </a:solidFill>
              </a:rPr>
              <a:t> inglese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b="1" dirty="0">
                <a:solidFill>
                  <a:schemeClr val="bg1"/>
                </a:solidFill>
              </a:rPr>
              <a:t>portoghese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b="1" dirty="0">
                <a:solidFill>
                  <a:schemeClr val="bg1"/>
                </a:solidFill>
              </a:rPr>
              <a:t>spagnolo </a:t>
            </a:r>
            <a:r>
              <a:rPr lang="it-IT" sz="2000" dirty="0">
                <a:solidFill>
                  <a:schemeClr val="bg1"/>
                </a:solidFill>
              </a:rPr>
              <a:t>e </a:t>
            </a:r>
            <a:r>
              <a:rPr lang="it-IT" sz="2000" b="1" dirty="0">
                <a:solidFill>
                  <a:schemeClr val="bg1"/>
                </a:solidFill>
              </a:rPr>
              <a:t>tedesco </a:t>
            </a:r>
            <a:r>
              <a:rPr lang="it-IT" sz="2000" dirty="0">
                <a:solidFill>
                  <a:schemeClr val="bg1"/>
                </a:solidFill>
              </a:rPr>
              <a:t>sono utili anche in preparazione al Language Placement Test di Ateneo per la mobilità internazionale.</a:t>
            </a:r>
          </a:p>
          <a:p>
            <a:endParaRPr lang="it-IT" sz="2000" dirty="0">
              <a:solidFill>
                <a:schemeClr val="bg1"/>
              </a:solidFill>
            </a:endParaRPr>
          </a:p>
          <a:p>
            <a:r>
              <a:rPr lang="it-IT" sz="2000" dirty="0">
                <a:solidFill>
                  <a:schemeClr val="bg1"/>
                </a:solidFill>
              </a:rPr>
              <a:t>Oltre a questi, sono frequentemente proposti corsi di </a:t>
            </a:r>
            <a:r>
              <a:rPr lang="it-IT" sz="2000" b="1" dirty="0">
                <a:solidFill>
                  <a:schemeClr val="bg1"/>
                </a:solidFill>
              </a:rPr>
              <a:t>arabo</a:t>
            </a:r>
            <a:r>
              <a:rPr lang="it-IT" sz="2000" dirty="0">
                <a:solidFill>
                  <a:schemeClr val="bg1"/>
                </a:solidFill>
              </a:rPr>
              <a:t>,</a:t>
            </a:r>
            <a:r>
              <a:rPr lang="it-IT" sz="2000" b="1" dirty="0">
                <a:solidFill>
                  <a:schemeClr val="bg1"/>
                </a:solidFill>
              </a:rPr>
              <a:t> cinese</a:t>
            </a:r>
            <a:r>
              <a:rPr lang="it-IT" sz="2000" dirty="0">
                <a:solidFill>
                  <a:schemeClr val="bg1"/>
                </a:solidFill>
              </a:rPr>
              <a:t>,</a:t>
            </a:r>
            <a:r>
              <a:rPr lang="it-IT" sz="2000" b="1" dirty="0">
                <a:solidFill>
                  <a:schemeClr val="bg1"/>
                </a:solidFill>
              </a:rPr>
              <a:t> giapponese </a:t>
            </a:r>
            <a:r>
              <a:rPr lang="it-IT" sz="2000" dirty="0">
                <a:solidFill>
                  <a:schemeClr val="bg1"/>
                </a:solidFill>
              </a:rPr>
              <a:t>e</a:t>
            </a:r>
            <a:r>
              <a:rPr lang="it-IT" sz="2000" b="1" dirty="0">
                <a:solidFill>
                  <a:schemeClr val="bg1"/>
                </a:solidFill>
              </a:rPr>
              <a:t> russo</a:t>
            </a:r>
            <a:r>
              <a:rPr lang="it-IT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062CB1AA-4C54-E3CD-1B39-D84F65F53BB9}"/>
              </a:ext>
            </a:extLst>
          </p:cNvPr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3B24D71-7E46-A01C-FFA4-461C6F3E3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177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4743</TotalTime>
  <Words>2070</Words>
  <Application>Microsoft Office PowerPoint</Application>
  <PresentationFormat>Widescreen</PresentationFormat>
  <Paragraphs>315</Paragraphs>
  <Slides>25</Slides>
  <Notes>21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25</vt:i4>
      </vt:variant>
    </vt:vector>
  </HeadingPairs>
  <TitlesOfParts>
    <vt:vector size="35" baseType="lpstr">
      <vt:lpstr>Aptos</vt:lpstr>
      <vt:lpstr>Aptos Display</vt:lpstr>
      <vt:lpstr>Arial</vt:lpstr>
      <vt:lpstr>Bison Bold</vt:lpstr>
      <vt:lpstr>Calibri</vt:lpstr>
      <vt:lpstr>Calibri Light</vt:lpstr>
      <vt:lpstr>Century Gothic</vt:lpstr>
      <vt:lpstr>Wingdings</vt:lpstr>
      <vt:lpstr>Tema di Office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Giacomo Degli Antoni</cp:lastModifiedBy>
  <cp:revision>291</cp:revision>
  <cp:lastPrinted>2018-01-17T12:16:18Z</cp:lastPrinted>
  <dcterms:created xsi:type="dcterms:W3CDTF">2016-12-13T13:19:46Z</dcterms:created>
  <dcterms:modified xsi:type="dcterms:W3CDTF">2024-09-17T19:28:34Z</dcterms:modified>
</cp:coreProperties>
</file>