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</p:sldMasterIdLst>
  <p:notesMasterIdLst>
    <p:notesMasterId r:id="rId25"/>
  </p:notesMasterIdLst>
  <p:sldIdLst>
    <p:sldId id="256" r:id="rId2"/>
    <p:sldId id="275" r:id="rId3"/>
    <p:sldId id="281" r:id="rId4"/>
    <p:sldId id="297" r:id="rId5"/>
    <p:sldId id="274" r:id="rId6"/>
    <p:sldId id="273" r:id="rId7"/>
    <p:sldId id="288" r:id="rId8"/>
    <p:sldId id="314" r:id="rId9"/>
    <p:sldId id="315" r:id="rId10"/>
    <p:sldId id="296" r:id="rId11"/>
    <p:sldId id="304" r:id="rId12"/>
    <p:sldId id="316" r:id="rId13"/>
    <p:sldId id="303" r:id="rId14"/>
    <p:sldId id="282" r:id="rId15"/>
    <p:sldId id="285" r:id="rId16"/>
    <p:sldId id="317" r:id="rId17"/>
    <p:sldId id="320" r:id="rId18"/>
    <p:sldId id="321" r:id="rId19"/>
    <p:sldId id="322" r:id="rId20"/>
    <p:sldId id="319" r:id="rId21"/>
    <p:sldId id="318" r:id="rId22"/>
    <p:sldId id="293" r:id="rId23"/>
    <p:sldId id="258" r:id="rId24"/>
  </p:sldIdLst>
  <p:sldSz cx="12192000" cy="6858000"/>
  <p:notesSz cx="6797675" cy="9926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15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91B4C"/>
    <a:srgbClr val="091B4D"/>
    <a:srgbClr val="FB2919"/>
    <a:srgbClr val="9C56E8"/>
    <a:srgbClr val="5AC4C4"/>
    <a:srgbClr val="B582EE"/>
    <a:srgbClr val="C63E5B"/>
    <a:srgbClr val="F0654E"/>
    <a:srgbClr val="898383"/>
    <a:srgbClr val="669E4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073A0DAA-6AF3-43AB-8588-CEC1D06C72B9}" styleName="Stile medio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D7AC3CCA-C797-4891-BE02-D94E43425B78}" styleName="Stile medio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0505E3EF-67EA-436B-97B2-0124C06EBD24}" styleName="Stile medio 4 - Colore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0530" autoAdjust="0"/>
    <p:restoredTop sz="94672"/>
  </p:normalViewPr>
  <p:slideViewPr>
    <p:cSldViewPr snapToGrid="0" snapToObjects="1">
      <p:cViewPr varScale="1">
        <p:scale>
          <a:sx n="95" d="100"/>
          <a:sy n="95" d="100"/>
        </p:scale>
        <p:origin x="208" y="680"/>
      </p:cViewPr>
      <p:guideLst>
        <p:guide orient="horz" pos="2115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D093D22-5E59-6345-BAEE-97E74818A753}" type="datetimeFigureOut">
              <a:rPr lang="it-IT" smtClean="0"/>
              <a:t>06/09/24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C09A7F0-6D8E-B34C-8D35-E84AE3A68D0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2137066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09A7F0-6D8E-B34C-8D35-E84AE3A68D04}" type="slidenum">
              <a:rPr lang="it-IT" smtClean="0"/>
              <a:t>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3572620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09A7F0-6D8E-B34C-8D35-E84AE3A68D04}" type="slidenum">
              <a:rPr lang="it-IT" smtClean="0"/>
              <a:t>11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1277496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09A7F0-6D8E-B34C-8D35-E84AE3A68D04}" type="slidenum">
              <a:rPr lang="it-IT" smtClean="0"/>
              <a:t>12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3672851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09A7F0-6D8E-B34C-8D35-E84AE3A68D04}" type="slidenum">
              <a:rPr lang="it-IT" smtClean="0"/>
              <a:t>13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0777316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09A7F0-6D8E-B34C-8D35-E84AE3A68D04}" type="slidenum">
              <a:rPr lang="it-IT" smtClean="0"/>
              <a:t>14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2939044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09A7F0-6D8E-B34C-8D35-E84AE3A68D04}" type="slidenum">
              <a:rPr lang="it-IT" smtClean="0"/>
              <a:t>15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1104990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09A7F0-6D8E-B34C-8D35-E84AE3A68D04}" type="slidenum">
              <a:rPr lang="it-IT" smtClean="0"/>
              <a:t>16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7524491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09A7F0-6D8E-B34C-8D35-E84AE3A68D04}" type="slidenum">
              <a:rPr lang="it-IT" smtClean="0"/>
              <a:t>17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6145362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83E5699-B8D8-BF05-F170-D62AB8D9E00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F43553D3-DA9D-8116-C760-600C183C778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5BF9D5B3-D949-529E-6D75-BB7E2C3EC52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91683C14-50F5-A350-BF00-87F2C35B315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09A7F0-6D8E-B34C-8D35-E84AE3A68D04}" type="slidenum">
              <a:rPr lang="it-IT" smtClean="0"/>
              <a:t>18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1653619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10CE38-4F79-D27D-5F02-0EFD814418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3FDA7A60-8625-D9AA-5685-D8DFFAF5C76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F91381D8-D82A-EF65-B5AC-130C9D8355B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4DD71E4E-007A-D709-9AB5-A519917FA4F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09A7F0-6D8E-B34C-8D35-E84AE3A68D04}" type="slidenum">
              <a:rPr lang="it-IT" smtClean="0"/>
              <a:t>19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3989706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09A7F0-6D8E-B34C-8D35-E84AE3A68D04}" type="slidenum">
              <a:rPr lang="it-IT" smtClean="0"/>
              <a:t>20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066845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09A7F0-6D8E-B34C-8D35-E84AE3A68D04}" type="slidenum">
              <a:rPr lang="it-IT" smtClean="0"/>
              <a:t>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9560234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09A7F0-6D8E-B34C-8D35-E84AE3A68D04}" type="slidenum">
              <a:rPr lang="it-IT" smtClean="0"/>
              <a:t>21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8037994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09A7F0-6D8E-B34C-8D35-E84AE3A68D04}" type="slidenum">
              <a:rPr lang="it-IT" smtClean="0"/>
              <a:t>22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899207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09A7F0-6D8E-B34C-8D35-E84AE3A68D04}" type="slidenum">
              <a:rPr lang="it-IT" smtClean="0"/>
              <a:t>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084778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09A7F0-6D8E-B34C-8D35-E84AE3A68D04}" type="slidenum">
              <a:rPr lang="it-IT" smtClean="0"/>
              <a:t>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7652281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09A7F0-6D8E-B34C-8D35-E84AE3A68D04}" type="slidenum">
              <a:rPr lang="it-IT" smtClean="0"/>
              <a:t>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4464023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09A7F0-6D8E-B34C-8D35-E84AE3A68D04}" type="slidenum">
              <a:rPr lang="it-IT" smtClean="0"/>
              <a:t>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7467715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09A7F0-6D8E-B34C-8D35-E84AE3A68D04}" type="slidenum">
              <a:rPr lang="it-IT" smtClean="0"/>
              <a:t>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5810056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09A7F0-6D8E-B34C-8D35-E84AE3A68D04}" type="slidenum">
              <a:rPr lang="it-IT" smtClean="0"/>
              <a:t>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3443427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>
          <a:xfrm>
            <a:off x="422275" y="1241425"/>
            <a:ext cx="5953125" cy="3349625"/>
          </a:xfrm>
        </p:spPr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09A7F0-6D8E-B34C-8D35-E84AE3A68D04}" type="slidenum">
              <a:rPr lang="it-IT" smtClean="0"/>
              <a:t>10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223941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8C3616-FA92-0F44-B6D1-81F6EA6AE92C}" type="datetimeFigureOut">
              <a:rPr lang="it-IT" smtClean="0"/>
              <a:t>06/09/24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A032A5-23E3-C647-AAB1-C723956778F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605420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8C3616-FA92-0F44-B6D1-81F6EA6AE92C}" type="datetimeFigureOut">
              <a:rPr lang="it-IT" smtClean="0"/>
              <a:t>06/09/24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A032A5-23E3-C647-AAB1-C723956778F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509689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8C3616-FA92-0F44-B6D1-81F6EA6AE92C}" type="datetimeFigureOut">
              <a:rPr lang="it-IT" smtClean="0"/>
              <a:t>06/09/24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A032A5-23E3-C647-AAB1-C723956778F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104445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8C3616-FA92-0F44-B6D1-81F6EA6AE92C}" type="datetimeFigureOut">
              <a:rPr lang="it-IT" smtClean="0"/>
              <a:t>06/09/24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A032A5-23E3-C647-AAB1-C723956778F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87909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8C3616-FA92-0F44-B6D1-81F6EA6AE92C}" type="datetimeFigureOut">
              <a:rPr lang="it-IT" smtClean="0"/>
              <a:t>06/09/24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A032A5-23E3-C647-AAB1-C723956778F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96007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8C3616-FA92-0F44-B6D1-81F6EA6AE92C}" type="datetimeFigureOut">
              <a:rPr lang="it-IT" smtClean="0"/>
              <a:t>06/09/24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A032A5-23E3-C647-AAB1-C723956778F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936914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8C3616-FA92-0F44-B6D1-81F6EA6AE92C}" type="datetimeFigureOut">
              <a:rPr lang="it-IT" smtClean="0"/>
              <a:t>06/09/24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A032A5-23E3-C647-AAB1-C723956778F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89215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8C3616-FA92-0F44-B6D1-81F6EA6AE92C}" type="datetimeFigureOut">
              <a:rPr lang="it-IT" smtClean="0"/>
              <a:t>06/09/24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A032A5-23E3-C647-AAB1-C723956778F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886014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8C3616-FA92-0F44-B6D1-81F6EA6AE92C}" type="datetimeFigureOut">
              <a:rPr lang="it-IT" smtClean="0"/>
              <a:t>06/09/24</a:t>
            </a:fld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A032A5-23E3-C647-AAB1-C723956778F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048314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8C3616-FA92-0F44-B6D1-81F6EA6AE92C}" type="datetimeFigureOut">
              <a:rPr lang="it-IT" smtClean="0"/>
              <a:t>06/09/24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A032A5-23E3-C647-AAB1-C723956778F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792350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8C3616-FA92-0F44-B6D1-81F6EA6AE92C}" type="datetimeFigureOut">
              <a:rPr lang="it-IT" smtClean="0"/>
              <a:t>06/09/24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4A032A5-23E3-C647-AAB1-C723956778F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462294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8C3616-FA92-0F44-B6D1-81F6EA6AE92C}" type="datetimeFigureOut">
              <a:rPr lang="it-IT" smtClean="0"/>
              <a:t>06/09/24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4A032A5-23E3-C647-AAB1-C723956778F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125815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unipr.it/assistenza-sanitaria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21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hyperlink" Target="http://www.unipr.it/vivere-parma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7" Type="http://schemas.openxmlformats.org/officeDocument/2006/relationships/image" Target="../media/image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unipr.it/convenzioni-con-attivita-commerciali-0" TargetMode="External"/><Relationship Id="rId5" Type="http://schemas.openxmlformats.org/officeDocument/2006/relationships/hyperlink" Target="https://www.unipr.it/servizi/oltre-lo-studio/cinema-musica-e-teatri-convenzioni" TargetMode="External"/><Relationship Id="rId4" Type="http://schemas.openxmlformats.org/officeDocument/2006/relationships/hyperlink" Target="https://www.unipr.it/servizi/oltre-lo-studio/mobilita-aziendale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hyperlink" Target="http://www.unipr.it/welcome-day-2024" TargetMode="External"/><Relationship Id="rId4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1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1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1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1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1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hyperlink" Target="mailto:urp@unipr.it" TargetMode="Externa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hyperlink" Target="https://unipr.cartaconto.credit-agricole.it/" TargetMode="External"/><Relationship Id="rId7" Type="http://schemas.openxmlformats.org/officeDocument/2006/relationships/image" Target="../media/image8.png"/><Relationship Id="rId12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11" Type="http://schemas.openxmlformats.org/officeDocument/2006/relationships/image" Target="../media/image12.jp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image" Target="../media/image14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.png"/><Relationship Id="rId4" Type="http://schemas.openxmlformats.org/officeDocument/2006/relationships/hyperlink" Target="mailto:consiglieradifiducia@unipr.it" TargetMode="Externa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hyperlink" Target="https://www.cla.unipr.it/it/corsi/corsi-idoneita-curricolare/inglese/78/" TargetMode="External"/><Relationship Id="rId7" Type="http://schemas.openxmlformats.org/officeDocument/2006/relationships/image" Target="../media/image17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g"/><Relationship Id="rId5" Type="http://schemas.openxmlformats.org/officeDocument/2006/relationships/hyperlink" Target="http://www.cla.unipr.it/" TargetMode="External"/><Relationship Id="rId4" Type="http://schemas.openxmlformats.org/officeDocument/2006/relationships/hyperlink" Target="https://www.cla.unipr.it/it/corsi/corsi-idoneita-curricolare/francese/79/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13.png"/><Relationship Id="rId4" Type="http://schemas.openxmlformats.org/officeDocument/2006/relationships/hyperlink" Target="https://www.cla.unipr.it/it/corsi/corsi-extracurricolari/232/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0" y="0"/>
            <a:ext cx="12192000" cy="6887307"/>
          </a:xfrm>
          <a:prstGeom prst="rect">
            <a:avLst/>
          </a:prstGeom>
          <a:solidFill>
            <a:srgbClr val="091B4C"/>
          </a:solidFill>
          <a:ln>
            <a:solidFill>
              <a:srgbClr val="091B4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4800" dirty="0"/>
          </a:p>
          <a:p>
            <a:pPr algn="ctr"/>
            <a:endParaRPr lang="it-IT" sz="4800" dirty="0">
              <a:solidFill>
                <a:schemeClr val="bg1"/>
              </a:solidFill>
            </a:endParaRPr>
          </a:p>
          <a:p>
            <a:pPr algn="ctr"/>
            <a:r>
              <a:rPr lang="it-IT" sz="4800" dirty="0">
                <a:solidFill>
                  <a:schemeClr val="bg1"/>
                </a:solidFill>
              </a:rPr>
              <a:t>CORSO DI LAUREA MAGISTRALE IN</a:t>
            </a:r>
          </a:p>
          <a:p>
            <a:pPr algn="ctr"/>
            <a:r>
              <a:rPr lang="it-IT" sz="4800" dirty="0">
                <a:solidFill>
                  <a:schemeClr val="bg1"/>
                </a:solidFill>
              </a:rPr>
              <a:t>RELAZIONI INTERNAZIONALI ED EUROPEE</a:t>
            </a:r>
          </a:p>
          <a:p>
            <a:pPr algn="ctr"/>
            <a:endParaRPr lang="it-IT" sz="4800" dirty="0"/>
          </a:p>
          <a:p>
            <a:pPr algn="ctr"/>
            <a:r>
              <a:rPr lang="it-IT" sz="6600" dirty="0">
                <a:latin typeface="Bison Bold" panose="00000400000000000000" pitchFamily="2" charset="0"/>
              </a:rPr>
              <a:t>WELCOME DAY 2024</a:t>
            </a:r>
          </a:p>
        </p:txBody>
      </p:sp>
      <p:pic>
        <p:nvPicPr>
          <p:cNvPr id="7" name="Immagine 6" descr="Immagine che contiene testo, Carattere, logo, Elementi grafici&#10;&#10;Descrizione generata automaticamente">
            <a:extLst>
              <a:ext uri="{FF2B5EF4-FFF2-40B4-BE49-F238E27FC236}">
                <a16:creationId xmlns:a16="http://schemas.microsoft.com/office/drawing/2014/main" id="{6D99ACAD-3DBA-992E-999D-65AD10E9CC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60553" y="371745"/>
            <a:ext cx="4270895" cy="1617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91461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magine 11" descr="Immagine che contiene persona, sport, vestiti, Uniforme sportiva&#10;&#10;Descrizione generata automaticamente">
            <a:extLst>
              <a:ext uri="{FF2B5EF4-FFF2-40B4-BE49-F238E27FC236}">
                <a16:creationId xmlns:a16="http://schemas.microsoft.com/office/drawing/2014/main" id="{5A9A3517-4ECB-1D9A-4725-8EDEB603E1A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6870"/>
          <a:stretch/>
        </p:blipFill>
        <p:spPr>
          <a:xfrm>
            <a:off x="6888809" y="1467486"/>
            <a:ext cx="2764691" cy="2836118"/>
          </a:xfrm>
          <a:prstGeom prst="rect">
            <a:avLst/>
          </a:prstGeom>
        </p:spPr>
      </p:pic>
      <p:pic>
        <p:nvPicPr>
          <p:cNvPr id="15" name="Immagine 14" descr="Immagine che contiene persona, Viso umano, sport, vestiti&#10;&#10;Descrizione generata automaticamente">
            <a:extLst>
              <a:ext uri="{FF2B5EF4-FFF2-40B4-BE49-F238E27FC236}">
                <a16:creationId xmlns:a16="http://schemas.microsoft.com/office/drawing/2014/main" id="{C89C4AC5-30F2-1B40-5BC2-CA010F16A5D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748" r="12098" b="-748"/>
          <a:stretch/>
        </p:blipFill>
        <p:spPr>
          <a:xfrm>
            <a:off x="8045700" y="3889328"/>
            <a:ext cx="2622300" cy="2237413"/>
          </a:xfrm>
          <a:prstGeom prst="rect">
            <a:avLst/>
          </a:prstGeom>
        </p:spPr>
      </p:pic>
      <p:sp>
        <p:nvSpPr>
          <p:cNvPr id="8" name="CasellaDiTesto 7"/>
          <p:cNvSpPr txBox="1"/>
          <p:nvPr/>
        </p:nvSpPr>
        <p:spPr>
          <a:xfrm>
            <a:off x="706582" y="249948"/>
            <a:ext cx="10359736" cy="1200329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r>
              <a:rPr lang="it-IT" sz="3600" b="1" cap="all" dirty="0">
                <a:solidFill>
                  <a:srgbClr val="091B4C"/>
                </a:solidFill>
              </a:rPr>
              <a:t>Crediti formativi per attività culturali, </a:t>
            </a:r>
          </a:p>
          <a:p>
            <a:r>
              <a:rPr lang="it-IT" sz="3600" b="1" cap="all" dirty="0">
                <a:solidFill>
                  <a:srgbClr val="091B4C"/>
                </a:solidFill>
              </a:rPr>
              <a:t>artistiche, sociali e sportive</a:t>
            </a:r>
          </a:p>
        </p:txBody>
      </p:sp>
      <p:sp>
        <p:nvSpPr>
          <p:cNvPr id="10" name="Rettangolo 9"/>
          <p:cNvSpPr/>
          <p:nvPr/>
        </p:nvSpPr>
        <p:spPr>
          <a:xfrm>
            <a:off x="1757823" y="6348995"/>
            <a:ext cx="19942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>
                <a:solidFill>
                  <a:schemeClr val="bg1"/>
                </a:solidFill>
              </a:rPr>
              <a:t>Welcome Day 2024</a:t>
            </a:r>
          </a:p>
        </p:txBody>
      </p:sp>
      <p:sp>
        <p:nvSpPr>
          <p:cNvPr id="2" name="Rettangolo 1">
            <a:extLst>
              <a:ext uri="{FF2B5EF4-FFF2-40B4-BE49-F238E27FC236}">
                <a16:creationId xmlns:a16="http://schemas.microsoft.com/office/drawing/2014/main" id="{FCE22008-DCC8-1FE6-9130-7039AA80E721}"/>
              </a:ext>
            </a:extLst>
          </p:cNvPr>
          <p:cNvSpPr/>
          <p:nvPr/>
        </p:nvSpPr>
        <p:spPr>
          <a:xfrm>
            <a:off x="1874013" y="1486228"/>
            <a:ext cx="5567536" cy="4640513"/>
          </a:xfrm>
          <a:prstGeom prst="rect">
            <a:avLst/>
          </a:prstGeom>
          <a:solidFill>
            <a:srgbClr val="091B4D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CasellaDiTesto 6"/>
          <p:cNvSpPr txBox="1"/>
          <p:nvPr/>
        </p:nvSpPr>
        <p:spPr>
          <a:xfrm>
            <a:off x="2098936" y="1496584"/>
            <a:ext cx="5117691" cy="43088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dirty="0">
                <a:solidFill>
                  <a:schemeClr val="bg1"/>
                </a:solidFill>
              </a:rPr>
              <a:t>L’Ateneo riconosce, alle studentesse e agli studenti dei corsi di studio che ne fanno richiesta, </a:t>
            </a:r>
          </a:p>
          <a:p>
            <a:r>
              <a:rPr lang="it-IT" b="1" dirty="0">
                <a:solidFill>
                  <a:schemeClr val="bg1"/>
                </a:solidFill>
              </a:rPr>
              <a:t>crediti formativi universitari </a:t>
            </a:r>
            <a:r>
              <a:rPr lang="it-IT" dirty="0">
                <a:solidFill>
                  <a:schemeClr val="bg1"/>
                </a:solidFill>
              </a:rPr>
              <a:t>per le attività di libera partecipazione svolte in ambito </a:t>
            </a:r>
          </a:p>
          <a:p>
            <a:r>
              <a:rPr lang="it-IT" b="1" dirty="0">
                <a:solidFill>
                  <a:schemeClr val="bg1"/>
                </a:solidFill>
              </a:rPr>
              <a:t>sportivo, culturale, sociale</a:t>
            </a:r>
            <a:endParaRPr lang="it-IT" dirty="0">
              <a:solidFill>
                <a:schemeClr val="bg1"/>
              </a:solidFill>
            </a:endParaRPr>
          </a:p>
          <a:p>
            <a:endParaRPr lang="it-IT" dirty="0">
              <a:solidFill>
                <a:schemeClr val="bg1"/>
              </a:solidFill>
            </a:endParaRPr>
          </a:p>
          <a:p>
            <a:r>
              <a:rPr lang="it-IT" b="1" dirty="0">
                <a:solidFill>
                  <a:schemeClr val="bg1"/>
                </a:solidFill>
              </a:rPr>
              <a:t>6 CFU RICONOSCIUTI</a:t>
            </a:r>
          </a:p>
          <a:p>
            <a:endParaRPr lang="it-IT" b="1" dirty="0">
              <a:solidFill>
                <a:schemeClr val="bg1"/>
              </a:solidFill>
            </a:endParaRPr>
          </a:p>
          <a:p>
            <a:r>
              <a:rPr lang="it-IT" b="1" dirty="0">
                <a:solidFill>
                  <a:schemeClr val="bg1"/>
                </a:solidFill>
              </a:rPr>
              <a:t>INFO:</a:t>
            </a:r>
          </a:p>
          <a:p>
            <a:r>
              <a:rPr lang="it-IT" sz="1600" dirty="0">
                <a:solidFill>
                  <a:schemeClr val="bg1"/>
                </a:solidFill>
              </a:rPr>
              <a:t>•    </a:t>
            </a:r>
            <a:r>
              <a:rPr lang="it-IT" sz="1600" b="1" dirty="0">
                <a:solidFill>
                  <a:schemeClr val="bg1"/>
                </a:solidFill>
              </a:rPr>
              <a:t>CUS PARMA </a:t>
            </a:r>
            <a:r>
              <a:rPr lang="it-IT" sz="1600" dirty="0">
                <a:solidFill>
                  <a:schemeClr val="bg1"/>
                </a:solidFill>
              </a:rPr>
              <a:t>per i crediti in ambito sportivo: </a:t>
            </a:r>
          </a:p>
          <a:p>
            <a:pPr lvl="1"/>
            <a:r>
              <a:rPr lang="it-IT" sz="1600" b="1" dirty="0">
                <a:solidFill>
                  <a:schemeClr val="bg1"/>
                </a:solidFill>
              </a:rPr>
              <a:t>creditisportiviunipr@cusparma.it</a:t>
            </a:r>
          </a:p>
          <a:p>
            <a:r>
              <a:rPr lang="it-IT" sz="1600" dirty="0">
                <a:solidFill>
                  <a:schemeClr val="bg1"/>
                </a:solidFill>
              </a:rPr>
              <a:t>•    </a:t>
            </a:r>
            <a:r>
              <a:rPr lang="it-IT" sz="1600" b="1" dirty="0">
                <a:solidFill>
                  <a:schemeClr val="bg1"/>
                </a:solidFill>
              </a:rPr>
              <a:t>CAPAS</a:t>
            </a:r>
            <a:r>
              <a:rPr lang="it-IT" sz="1600" dirty="0">
                <a:solidFill>
                  <a:schemeClr val="bg1"/>
                </a:solidFill>
              </a:rPr>
              <a:t> per i crediti in ambito artistico culturale: </a:t>
            </a:r>
          </a:p>
          <a:p>
            <a:pPr lvl="1"/>
            <a:r>
              <a:rPr lang="it-IT" sz="1600" b="1" dirty="0">
                <a:solidFill>
                  <a:schemeClr val="bg1"/>
                </a:solidFill>
              </a:rPr>
              <a:t>capas@unipr.it</a:t>
            </a:r>
          </a:p>
          <a:p>
            <a:r>
              <a:rPr lang="it-IT" sz="1600" dirty="0">
                <a:solidFill>
                  <a:schemeClr val="bg1"/>
                </a:solidFill>
              </a:rPr>
              <a:t>•    CSV Emilia per i crediti in ambito sociale acquisiti tramite i Laboratori di partecipazione sociale</a:t>
            </a:r>
          </a:p>
          <a:p>
            <a:r>
              <a:rPr lang="it-IT" sz="1600" b="1" dirty="0">
                <a:solidFill>
                  <a:schemeClr val="bg1"/>
                </a:solidFill>
              </a:rPr>
              <a:t>          info@csvemilia.it	</a:t>
            </a:r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10E07391-65B7-8E9B-3B3E-BBA8F639ABC2}"/>
              </a:ext>
            </a:extLst>
          </p:cNvPr>
          <p:cNvSpPr/>
          <p:nvPr/>
        </p:nvSpPr>
        <p:spPr>
          <a:xfrm>
            <a:off x="0" y="6126741"/>
            <a:ext cx="12192000" cy="765907"/>
          </a:xfrm>
          <a:prstGeom prst="rect">
            <a:avLst/>
          </a:prstGeom>
          <a:solidFill>
            <a:srgbClr val="005EB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dirty="0"/>
              <a:t>    Welcome Day 2024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FEF4B9AE-E9FE-ED42-A881-176E153BCED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4919" y="6228602"/>
            <a:ext cx="1600775" cy="492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9502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7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7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7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sellaDiTesto 7"/>
          <p:cNvSpPr txBox="1"/>
          <p:nvPr/>
        </p:nvSpPr>
        <p:spPr>
          <a:xfrm>
            <a:off x="552477" y="419190"/>
            <a:ext cx="4657172" cy="646331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rtlCol="0">
            <a:spAutoFit/>
          </a:bodyPr>
          <a:lstStyle/>
          <a:p>
            <a:pPr algn="ctr"/>
            <a:r>
              <a:rPr lang="it-IT" sz="3600" b="1" dirty="0">
                <a:solidFill>
                  <a:srgbClr val="091B4C"/>
                </a:solidFill>
              </a:rPr>
              <a:t>ASSISTENZA SANITARIA</a:t>
            </a:r>
          </a:p>
        </p:txBody>
      </p:sp>
      <p:sp>
        <p:nvSpPr>
          <p:cNvPr id="10" name="Rettangolo 9"/>
          <p:cNvSpPr/>
          <p:nvPr/>
        </p:nvSpPr>
        <p:spPr>
          <a:xfrm>
            <a:off x="1757823" y="6348995"/>
            <a:ext cx="19942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>
                <a:solidFill>
                  <a:schemeClr val="bg1"/>
                </a:solidFill>
              </a:rPr>
              <a:t>Welcome Day 2024</a:t>
            </a:r>
          </a:p>
        </p:txBody>
      </p:sp>
      <p:sp>
        <p:nvSpPr>
          <p:cNvPr id="2" name="Rettangolo 1">
            <a:extLst>
              <a:ext uri="{FF2B5EF4-FFF2-40B4-BE49-F238E27FC236}">
                <a16:creationId xmlns:a16="http://schemas.microsoft.com/office/drawing/2014/main" id="{A1A064AE-CC92-84CC-6094-978139FC9276}"/>
              </a:ext>
            </a:extLst>
          </p:cNvPr>
          <p:cNvSpPr/>
          <p:nvPr/>
        </p:nvSpPr>
        <p:spPr>
          <a:xfrm>
            <a:off x="1846201" y="1129000"/>
            <a:ext cx="6403065" cy="4916755"/>
          </a:xfrm>
          <a:prstGeom prst="rect">
            <a:avLst/>
          </a:prstGeom>
          <a:solidFill>
            <a:srgbClr val="091B4D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CasellaDiTesto 6"/>
          <p:cNvSpPr txBox="1"/>
          <p:nvPr/>
        </p:nvSpPr>
        <p:spPr>
          <a:xfrm>
            <a:off x="1972693" y="1389850"/>
            <a:ext cx="6091085" cy="42934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100" b="1" dirty="0">
                <a:solidFill>
                  <a:schemeClr val="bg1"/>
                </a:solidFill>
              </a:rPr>
              <a:t>Gli studenti e le studentesse</a:t>
            </a:r>
            <a:r>
              <a:rPr lang="it-IT" sz="2100" dirty="0">
                <a:solidFill>
                  <a:schemeClr val="bg1"/>
                </a:solidFill>
              </a:rPr>
              <a:t> </a:t>
            </a:r>
            <a:r>
              <a:rPr lang="it-IT" sz="2100" b="1" dirty="0">
                <a:solidFill>
                  <a:schemeClr val="bg1"/>
                </a:solidFill>
              </a:rPr>
              <a:t>fuori sede</a:t>
            </a:r>
            <a:r>
              <a:rPr lang="it-IT" sz="2100" dirty="0">
                <a:solidFill>
                  <a:schemeClr val="bg1"/>
                </a:solidFill>
              </a:rPr>
              <a:t> </a:t>
            </a:r>
          </a:p>
          <a:p>
            <a:r>
              <a:rPr lang="it-IT" sz="2100" dirty="0">
                <a:solidFill>
                  <a:schemeClr val="bg1"/>
                </a:solidFill>
              </a:rPr>
              <a:t>dell’Università di Parma che non abbiano optato per la scelta del medico di medicina generale a Parma e che abbiano bisogno di assistenza sanitaria di base possono </a:t>
            </a:r>
          </a:p>
          <a:p>
            <a:endParaRPr lang="it-IT" sz="2100" dirty="0">
              <a:solidFill>
                <a:schemeClr val="bg1"/>
              </a:solidFill>
            </a:endParaRPr>
          </a:p>
          <a:p>
            <a:r>
              <a:rPr lang="it-IT" sz="2100" b="1" dirty="0">
                <a:solidFill>
                  <a:schemeClr val="bg1"/>
                </a:solidFill>
              </a:rPr>
              <a:t>       rivolgersi</a:t>
            </a:r>
            <a:r>
              <a:rPr lang="it-IT" sz="2100" dirty="0">
                <a:solidFill>
                  <a:schemeClr val="bg1"/>
                </a:solidFill>
              </a:rPr>
              <a:t> </a:t>
            </a:r>
            <a:r>
              <a:rPr lang="it-IT" sz="2100" b="1" dirty="0">
                <a:solidFill>
                  <a:schemeClr val="bg1"/>
                </a:solidFill>
              </a:rPr>
              <a:t>gratuitamente</a:t>
            </a:r>
            <a:r>
              <a:rPr lang="it-IT" sz="2100" dirty="0">
                <a:solidFill>
                  <a:schemeClr val="bg1"/>
                </a:solidFill>
              </a:rPr>
              <a:t> </a:t>
            </a:r>
            <a:r>
              <a:rPr lang="it-IT" sz="2100" b="1" dirty="0">
                <a:solidFill>
                  <a:schemeClr val="bg1"/>
                </a:solidFill>
              </a:rPr>
              <a:t>a un elenco di medici di medicina generale del Distretto di Parma, per prestazioni sanitarie contingenti e non urgenti</a:t>
            </a:r>
            <a:r>
              <a:rPr lang="it-IT" sz="2100" dirty="0">
                <a:solidFill>
                  <a:schemeClr val="bg1"/>
                </a:solidFill>
              </a:rPr>
              <a:t>.</a:t>
            </a:r>
            <a:r>
              <a:rPr lang="it-IT" sz="2100" b="1" dirty="0">
                <a:solidFill>
                  <a:schemeClr val="bg1"/>
                </a:solidFill>
              </a:rPr>
              <a:t> </a:t>
            </a:r>
          </a:p>
          <a:p>
            <a:endParaRPr lang="it-IT" sz="2100" b="1" dirty="0">
              <a:solidFill>
                <a:schemeClr val="bg1"/>
              </a:solidFill>
            </a:endParaRPr>
          </a:p>
          <a:p>
            <a:endParaRPr lang="it-IT" sz="2100" b="1" dirty="0">
              <a:solidFill>
                <a:schemeClr val="bg1"/>
              </a:solidFill>
            </a:endParaRPr>
          </a:p>
          <a:p>
            <a:r>
              <a:rPr lang="it-IT" sz="2100" b="1" dirty="0">
                <a:solidFill>
                  <a:schemeClr val="bg1"/>
                </a:solidFill>
              </a:rPr>
              <a:t>Elenco medici di medicina generale convenzionati:</a:t>
            </a:r>
          </a:p>
          <a:p>
            <a:r>
              <a:rPr lang="it-IT" sz="2100" b="1" dirty="0">
                <a:solidFill>
                  <a:schemeClr val="bg1"/>
                </a:solidFill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www.unipr.it/assistenza-sanitaria</a:t>
            </a:r>
            <a:r>
              <a:rPr lang="it-IT" sz="2100" b="1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3" name="Freccia a destra 2">
            <a:extLst>
              <a:ext uri="{FF2B5EF4-FFF2-40B4-BE49-F238E27FC236}">
                <a16:creationId xmlns:a16="http://schemas.microsoft.com/office/drawing/2014/main" id="{D4A3E03C-9143-1878-D073-99DB1F789BA8}"/>
              </a:ext>
            </a:extLst>
          </p:cNvPr>
          <p:cNvSpPr/>
          <p:nvPr/>
        </p:nvSpPr>
        <p:spPr>
          <a:xfrm>
            <a:off x="2008432" y="3373570"/>
            <a:ext cx="412955" cy="235974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6" name="Immagine 5" descr="Immagine che contiene simbolo, logo, clipart, Elementi grafici&#10;&#10;Descrizione generata automaticamente">
            <a:extLst>
              <a:ext uri="{FF2B5EF4-FFF2-40B4-BE49-F238E27FC236}">
                <a16:creationId xmlns:a16="http://schemas.microsoft.com/office/drawing/2014/main" id="{0471A99D-12C6-99C7-B912-74D9BBD415FF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3871" t="20266" r="36130" b="29032"/>
          <a:stretch/>
        </p:blipFill>
        <p:spPr>
          <a:xfrm>
            <a:off x="8511349" y="1647737"/>
            <a:ext cx="2039421" cy="2585051"/>
          </a:xfrm>
          <a:prstGeom prst="rect">
            <a:avLst/>
          </a:prstGeom>
        </p:spPr>
      </p:pic>
      <p:sp>
        <p:nvSpPr>
          <p:cNvPr id="11" name="Rettangolo 10">
            <a:extLst>
              <a:ext uri="{FF2B5EF4-FFF2-40B4-BE49-F238E27FC236}">
                <a16:creationId xmlns:a16="http://schemas.microsoft.com/office/drawing/2014/main" id="{AE49D14D-905D-A272-F2E5-67ED612E126C}"/>
              </a:ext>
            </a:extLst>
          </p:cNvPr>
          <p:cNvSpPr/>
          <p:nvPr/>
        </p:nvSpPr>
        <p:spPr>
          <a:xfrm>
            <a:off x="0" y="6092094"/>
            <a:ext cx="12192000" cy="765907"/>
          </a:xfrm>
          <a:prstGeom prst="rect">
            <a:avLst/>
          </a:prstGeom>
          <a:solidFill>
            <a:srgbClr val="005EB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dirty="0"/>
              <a:t>    Welcome Day 2024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BAB04A47-9BCA-7363-E407-1E384D3346E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4919" y="6228602"/>
            <a:ext cx="1600775" cy="492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964834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sellaDiTesto 7"/>
          <p:cNvSpPr txBox="1"/>
          <p:nvPr/>
        </p:nvSpPr>
        <p:spPr>
          <a:xfrm>
            <a:off x="758537" y="251826"/>
            <a:ext cx="9785766" cy="1200329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r>
              <a:rPr lang="it-IT" sz="3600" b="1" dirty="0">
                <a:solidFill>
                  <a:schemeClr val="accent1">
                    <a:lumMod val="50000"/>
                  </a:schemeClr>
                </a:solidFill>
              </a:rPr>
              <a:t>PACCHETTO </a:t>
            </a:r>
            <a:r>
              <a:rPr lang="it-IT" sz="3600" b="1" i="1" dirty="0">
                <a:solidFill>
                  <a:schemeClr val="accent1">
                    <a:lumMod val="50000"/>
                  </a:schemeClr>
                </a:solidFill>
              </a:rPr>
              <a:t>VIVERE PARMA</a:t>
            </a:r>
          </a:p>
          <a:p>
            <a:r>
              <a:rPr lang="it-IT" sz="3600" b="1" dirty="0">
                <a:solidFill>
                  <a:schemeClr val="accent1">
                    <a:lumMod val="50000"/>
                  </a:schemeClr>
                </a:solidFill>
              </a:rPr>
              <a:t>E AGEVOLAZIONI PER LA VITA UNIVERSITARIA</a:t>
            </a:r>
          </a:p>
        </p:txBody>
      </p:sp>
      <p:sp>
        <p:nvSpPr>
          <p:cNvPr id="10" name="Rettangolo 9"/>
          <p:cNvSpPr/>
          <p:nvPr/>
        </p:nvSpPr>
        <p:spPr>
          <a:xfrm>
            <a:off x="1757823" y="6348995"/>
            <a:ext cx="19942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>
                <a:solidFill>
                  <a:schemeClr val="bg1"/>
                </a:solidFill>
              </a:rPr>
              <a:t>Welcome Day 2024</a:t>
            </a:r>
          </a:p>
        </p:txBody>
      </p:sp>
      <p:pic>
        <p:nvPicPr>
          <p:cNvPr id="14" name="Immagine 13" descr="Immagine che contiene vestiti, aria aperta, persona, calzature&#10;&#10;Descrizione generata automaticamente">
            <a:extLst>
              <a:ext uri="{FF2B5EF4-FFF2-40B4-BE49-F238E27FC236}">
                <a16:creationId xmlns:a16="http://schemas.microsoft.com/office/drawing/2014/main" id="{910BD92A-E2B4-2238-B1A1-57B5921FA1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26595" y="1420062"/>
            <a:ext cx="3060246" cy="4367674"/>
          </a:xfrm>
          <a:prstGeom prst="rect">
            <a:avLst/>
          </a:prstGeom>
        </p:spPr>
      </p:pic>
      <p:sp>
        <p:nvSpPr>
          <p:cNvPr id="2" name="Rettangolo 1">
            <a:extLst>
              <a:ext uri="{FF2B5EF4-FFF2-40B4-BE49-F238E27FC236}">
                <a16:creationId xmlns:a16="http://schemas.microsoft.com/office/drawing/2014/main" id="{8E9EB4C7-0F47-7704-42FA-2581AAC31E29}"/>
              </a:ext>
            </a:extLst>
          </p:cNvPr>
          <p:cNvSpPr/>
          <p:nvPr/>
        </p:nvSpPr>
        <p:spPr>
          <a:xfrm>
            <a:off x="1778899" y="1805704"/>
            <a:ext cx="5976453" cy="3486268"/>
          </a:xfrm>
          <a:prstGeom prst="rect">
            <a:avLst/>
          </a:prstGeom>
          <a:solidFill>
            <a:srgbClr val="091B4D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CasellaDiTesto 6"/>
          <p:cNvSpPr txBox="1"/>
          <p:nvPr/>
        </p:nvSpPr>
        <p:spPr>
          <a:xfrm>
            <a:off x="1890557" y="1752657"/>
            <a:ext cx="5753135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it-IT" sz="2000" b="1" dirty="0">
              <a:solidFill>
                <a:schemeClr val="bg1"/>
              </a:solidFill>
            </a:endParaRPr>
          </a:p>
          <a:p>
            <a:r>
              <a:rPr lang="it-IT" sz="2000" b="1" dirty="0">
                <a:solidFill>
                  <a:schemeClr val="bg1"/>
                </a:solidFill>
              </a:rPr>
              <a:t>Il pacchetto Vivere Parma prevede una serie di appuntamenti ed eventi, a prezzo agevolato, nel corso dell’anno accademico 24/25 organizzati in collaborazione con realtà del territorio:</a:t>
            </a:r>
          </a:p>
          <a:p>
            <a:endParaRPr lang="it-IT" sz="2000" b="1" dirty="0">
              <a:solidFill>
                <a:schemeClr val="bg1"/>
              </a:solidFill>
            </a:endParaRPr>
          </a:p>
          <a:p>
            <a:r>
              <a:rPr lang="it-IT" sz="2000" b="1" dirty="0">
                <a:solidFill>
                  <a:schemeClr val="bg1"/>
                </a:solidFill>
              </a:rPr>
              <a:t>Teatro Regio, Zebre Parma, Parma calcio, Teatro Due, Fondazione Toscanini, Teatro al Parco, </a:t>
            </a:r>
            <a:r>
              <a:rPr lang="it-IT" sz="2000" b="1" dirty="0" err="1">
                <a:solidFill>
                  <a:schemeClr val="bg1"/>
                </a:solidFill>
              </a:rPr>
              <a:t>Archeovea</a:t>
            </a:r>
            <a:r>
              <a:rPr lang="it-IT" sz="2000" b="1" dirty="0">
                <a:solidFill>
                  <a:schemeClr val="bg1"/>
                </a:solidFill>
              </a:rPr>
              <a:t>.</a:t>
            </a:r>
          </a:p>
          <a:p>
            <a:endParaRPr lang="it-IT" sz="2000" b="1" dirty="0">
              <a:solidFill>
                <a:schemeClr val="bg1"/>
              </a:solidFill>
            </a:endParaRPr>
          </a:p>
          <a:p>
            <a:r>
              <a:rPr lang="it-IT" sz="2000" b="1" dirty="0">
                <a:solidFill>
                  <a:schemeClr val="bg1"/>
                </a:solidFill>
              </a:rPr>
              <a:t>Calendario completo su </a:t>
            </a:r>
            <a:r>
              <a:rPr lang="it-IT" sz="2000" b="1" dirty="0">
                <a:solidFill>
                  <a:schemeClr val="bg1"/>
                </a:solidFill>
                <a:hlinkClick r:id="rId4"/>
              </a:rPr>
              <a:t>www.unipr.it/vivere-parma</a:t>
            </a:r>
            <a:endParaRPr lang="it-IT" sz="2000" b="1" dirty="0">
              <a:solidFill>
                <a:schemeClr val="bg1"/>
              </a:solidFill>
            </a:endParaRPr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30EFD5E1-9BE4-4DDA-0CD2-98A1B5E759D4}"/>
              </a:ext>
            </a:extLst>
          </p:cNvPr>
          <p:cNvSpPr/>
          <p:nvPr/>
        </p:nvSpPr>
        <p:spPr>
          <a:xfrm>
            <a:off x="0" y="6092094"/>
            <a:ext cx="12192000" cy="765907"/>
          </a:xfrm>
          <a:prstGeom prst="rect">
            <a:avLst/>
          </a:prstGeom>
          <a:solidFill>
            <a:srgbClr val="005EB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dirty="0"/>
              <a:t>    Welcome Day 2024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5E6DAC00-AEB3-3CDD-6FCD-DDC400C94B7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4919" y="6228602"/>
            <a:ext cx="1600775" cy="492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808887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sellaDiTesto 7"/>
          <p:cNvSpPr txBox="1"/>
          <p:nvPr/>
        </p:nvSpPr>
        <p:spPr>
          <a:xfrm>
            <a:off x="795645" y="305192"/>
            <a:ext cx="8896603" cy="1200329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rtlCol="0">
            <a:spAutoFit/>
          </a:bodyPr>
          <a:lstStyle/>
          <a:p>
            <a:r>
              <a:rPr lang="it-IT" sz="3600" b="1" dirty="0">
                <a:solidFill>
                  <a:schemeClr val="accent1">
                    <a:lumMod val="50000"/>
                  </a:schemeClr>
                </a:solidFill>
              </a:rPr>
              <a:t>PACCHETTO </a:t>
            </a:r>
            <a:r>
              <a:rPr lang="it-IT" sz="3600" b="1" i="1" dirty="0">
                <a:solidFill>
                  <a:schemeClr val="accent1">
                    <a:lumMod val="50000"/>
                  </a:schemeClr>
                </a:solidFill>
              </a:rPr>
              <a:t>VIVERE PARMA</a:t>
            </a:r>
          </a:p>
          <a:p>
            <a:r>
              <a:rPr lang="it-IT" sz="3600" b="1" dirty="0">
                <a:solidFill>
                  <a:schemeClr val="accent1">
                    <a:lumMod val="50000"/>
                  </a:schemeClr>
                </a:solidFill>
              </a:rPr>
              <a:t>E AGEVOLAZIONI PER LA VITA UNIVERSITARIA</a:t>
            </a:r>
          </a:p>
        </p:txBody>
      </p:sp>
      <p:sp>
        <p:nvSpPr>
          <p:cNvPr id="10" name="Rettangolo 9"/>
          <p:cNvSpPr/>
          <p:nvPr/>
        </p:nvSpPr>
        <p:spPr>
          <a:xfrm>
            <a:off x="1757823" y="6348995"/>
            <a:ext cx="19942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>
                <a:solidFill>
                  <a:schemeClr val="bg1"/>
                </a:solidFill>
              </a:rPr>
              <a:t>Welcome Day 2024</a:t>
            </a:r>
          </a:p>
        </p:txBody>
      </p:sp>
      <p:pic>
        <p:nvPicPr>
          <p:cNvPr id="14" name="Immagine 13" descr="Immagine che contiene vestiti, aria aperta, persona, calzature&#10;&#10;Descrizione generata automaticamente">
            <a:extLst>
              <a:ext uri="{FF2B5EF4-FFF2-40B4-BE49-F238E27FC236}">
                <a16:creationId xmlns:a16="http://schemas.microsoft.com/office/drawing/2014/main" id="{910BD92A-E2B4-2238-B1A1-57B5921FA13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26594" y="1420062"/>
            <a:ext cx="3141407" cy="4483510"/>
          </a:xfrm>
          <a:prstGeom prst="rect">
            <a:avLst/>
          </a:prstGeom>
        </p:spPr>
      </p:pic>
      <p:sp>
        <p:nvSpPr>
          <p:cNvPr id="2" name="Rettangolo 1">
            <a:extLst>
              <a:ext uri="{FF2B5EF4-FFF2-40B4-BE49-F238E27FC236}">
                <a16:creationId xmlns:a16="http://schemas.microsoft.com/office/drawing/2014/main" id="{8E9EB4C7-0F47-7704-42FA-2581AAC31E29}"/>
              </a:ext>
            </a:extLst>
          </p:cNvPr>
          <p:cNvSpPr/>
          <p:nvPr/>
        </p:nvSpPr>
        <p:spPr>
          <a:xfrm>
            <a:off x="1778899" y="1586359"/>
            <a:ext cx="5976453" cy="4150916"/>
          </a:xfrm>
          <a:prstGeom prst="rect">
            <a:avLst/>
          </a:prstGeom>
          <a:solidFill>
            <a:srgbClr val="091B4D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CasellaDiTesto 6"/>
          <p:cNvSpPr txBox="1"/>
          <p:nvPr/>
        </p:nvSpPr>
        <p:spPr>
          <a:xfrm>
            <a:off x="1890557" y="1752656"/>
            <a:ext cx="5753135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>
                <a:solidFill>
                  <a:schemeClr val="bg1"/>
                </a:solidFill>
              </a:rPr>
              <a:t>Agevolazioni per la mobilità urbana (abbonamenti bus scontati nelle sedi di Parma e Piacenza)</a:t>
            </a:r>
          </a:p>
          <a:p>
            <a:r>
              <a:rPr lang="it-IT" sz="2000" dirty="0">
                <a:solidFill>
                  <a:schemeClr val="bg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https://www.unipr.it/servizi/oltre-lo-studio/mobilita-aziendale</a:t>
            </a:r>
            <a:r>
              <a:rPr lang="it-IT" sz="2000" dirty="0">
                <a:solidFill>
                  <a:schemeClr val="bg1"/>
                </a:solidFill>
              </a:rPr>
              <a:t> </a:t>
            </a:r>
          </a:p>
          <a:p>
            <a:endParaRPr lang="it-IT" sz="2000" b="1" dirty="0">
              <a:solidFill>
                <a:schemeClr val="bg1"/>
              </a:solidFill>
            </a:endParaRPr>
          </a:p>
          <a:p>
            <a:r>
              <a:rPr lang="it-IT" sz="2000" b="1" dirty="0">
                <a:solidFill>
                  <a:schemeClr val="bg1"/>
                </a:solidFill>
              </a:rPr>
              <a:t>Convenzioni per musica e teatri</a:t>
            </a:r>
          </a:p>
          <a:p>
            <a:r>
              <a:rPr lang="it-IT" sz="2000" dirty="0">
                <a:solidFill>
                  <a:schemeClr val="bg1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https://www.unipr.it/servizi/oltre-lo-studio/cinema-musica-e-teatri-convenzioni</a:t>
            </a:r>
            <a:endParaRPr lang="it-IT" sz="2000" dirty="0">
              <a:solidFill>
                <a:schemeClr val="bg1"/>
              </a:solidFill>
            </a:endParaRPr>
          </a:p>
          <a:p>
            <a:endParaRPr lang="it-IT" sz="2000" b="1" dirty="0">
              <a:solidFill>
                <a:schemeClr val="bg1"/>
              </a:solidFill>
            </a:endParaRPr>
          </a:p>
          <a:p>
            <a:r>
              <a:rPr lang="it-IT" sz="2000" b="1" dirty="0">
                <a:solidFill>
                  <a:schemeClr val="bg1"/>
                </a:solidFill>
              </a:rPr>
              <a:t>Convenzioni con esercizi commerciali</a:t>
            </a:r>
          </a:p>
          <a:p>
            <a:r>
              <a:rPr lang="it-IT" sz="2000" dirty="0">
                <a:solidFill>
                  <a:schemeClr val="bg1"/>
                </a:solidFill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https://www.unipr.it/convenzioni-con-attivita-commerciali-0</a:t>
            </a:r>
            <a:r>
              <a:rPr lang="it-IT" sz="2000" dirty="0"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7DDEDFEE-B72C-6AF9-503F-57D0898E7391}"/>
              </a:ext>
            </a:extLst>
          </p:cNvPr>
          <p:cNvSpPr/>
          <p:nvPr/>
        </p:nvSpPr>
        <p:spPr>
          <a:xfrm>
            <a:off x="0" y="6092094"/>
            <a:ext cx="12192000" cy="765907"/>
          </a:xfrm>
          <a:prstGeom prst="rect">
            <a:avLst/>
          </a:prstGeom>
          <a:solidFill>
            <a:srgbClr val="005EB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dirty="0"/>
              <a:t>    Welcome Day 2024</a:t>
            </a:r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0C60844E-1ACC-C14D-7593-40E013D723D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4919" y="6228602"/>
            <a:ext cx="1600775" cy="492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745664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Immagine 18" descr="Immagine che contiene vestiti, aria aperta, persona, calzature&#10;&#10;Descrizione generata automaticamente">
            <a:extLst>
              <a:ext uri="{FF2B5EF4-FFF2-40B4-BE49-F238E27FC236}">
                <a16:creationId xmlns:a16="http://schemas.microsoft.com/office/drawing/2014/main" id="{4ECBFE96-3763-A8AF-61D1-9FB27E0BB20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613" r="14748"/>
          <a:stretch/>
        </p:blipFill>
        <p:spPr>
          <a:xfrm>
            <a:off x="5801360" y="1189031"/>
            <a:ext cx="4866640" cy="4178836"/>
          </a:xfrm>
          <a:prstGeom prst="rect">
            <a:avLst/>
          </a:prstGeom>
        </p:spPr>
      </p:pic>
      <p:sp>
        <p:nvSpPr>
          <p:cNvPr id="8" name="CasellaDiTesto 7"/>
          <p:cNvSpPr txBox="1"/>
          <p:nvPr/>
        </p:nvSpPr>
        <p:spPr>
          <a:xfrm>
            <a:off x="722636" y="384126"/>
            <a:ext cx="4064574" cy="646331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rtlCol="0">
            <a:spAutoFit/>
          </a:bodyPr>
          <a:lstStyle/>
          <a:p>
            <a:r>
              <a:rPr lang="it-IT" sz="3600" b="1" dirty="0">
                <a:solidFill>
                  <a:schemeClr val="accent1">
                    <a:lumMod val="50000"/>
                  </a:schemeClr>
                </a:solidFill>
              </a:rPr>
              <a:t>HAI UN PROBLEMA?</a:t>
            </a:r>
          </a:p>
        </p:txBody>
      </p:sp>
      <p:sp>
        <p:nvSpPr>
          <p:cNvPr id="11" name="CasellaDiTesto 10"/>
          <p:cNvSpPr txBox="1"/>
          <p:nvPr/>
        </p:nvSpPr>
        <p:spPr>
          <a:xfrm>
            <a:off x="1757823" y="1087783"/>
            <a:ext cx="4764897" cy="1323439"/>
          </a:xfrm>
          <a:prstGeom prst="rect">
            <a:avLst/>
          </a:prstGeom>
          <a:solidFill>
            <a:srgbClr val="091B4C"/>
          </a:solidFill>
        </p:spPr>
        <p:txBody>
          <a:bodyPr wrap="square" rtlCol="0">
            <a:spAutoFit/>
          </a:bodyPr>
          <a:lstStyle/>
          <a:p>
            <a:r>
              <a:rPr lang="it-IT" sz="2000" b="1" dirty="0">
                <a:solidFill>
                  <a:schemeClr val="bg1"/>
                </a:solidFill>
              </a:rPr>
              <a:t>di natura didattica</a:t>
            </a:r>
            <a:r>
              <a:rPr lang="it-IT" sz="2000" dirty="0">
                <a:solidFill>
                  <a:schemeClr val="bg1"/>
                </a:solidFill>
              </a:rPr>
              <a:t>: </a:t>
            </a:r>
          </a:p>
          <a:p>
            <a:r>
              <a:rPr lang="it-IT" sz="2000" dirty="0">
                <a:solidFill>
                  <a:schemeClr val="bg1"/>
                </a:solidFill>
              </a:rPr>
              <a:t>puoi rivolgerti al tutor, alla/al presidente del corso di studio o alla/al RAQ (Responsabile della Qualità del </a:t>
            </a:r>
            <a:r>
              <a:rPr lang="it-IT" sz="2000" dirty="0" err="1">
                <a:solidFill>
                  <a:schemeClr val="bg1"/>
                </a:solidFill>
              </a:rPr>
              <a:t>CdS</a:t>
            </a:r>
            <a:r>
              <a:rPr lang="it-IT" sz="2000" dirty="0">
                <a:solidFill>
                  <a:schemeClr val="bg1"/>
                </a:solidFill>
              </a:rPr>
              <a:t>) </a:t>
            </a:r>
          </a:p>
        </p:txBody>
      </p:sp>
      <p:sp>
        <p:nvSpPr>
          <p:cNvPr id="15" name="CasellaDiTesto 14"/>
          <p:cNvSpPr txBox="1"/>
          <p:nvPr/>
        </p:nvSpPr>
        <p:spPr>
          <a:xfrm>
            <a:off x="1757823" y="2599365"/>
            <a:ext cx="4764896" cy="1015663"/>
          </a:xfrm>
          <a:prstGeom prst="rect">
            <a:avLst/>
          </a:prstGeom>
          <a:solidFill>
            <a:srgbClr val="091B4C"/>
          </a:solidFill>
        </p:spPr>
        <p:txBody>
          <a:bodyPr wrap="square" rtlCol="0">
            <a:spAutoFit/>
          </a:bodyPr>
          <a:lstStyle/>
          <a:p>
            <a:pPr algn="just"/>
            <a:r>
              <a:rPr lang="it-IT" sz="2000" b="1" dirty="0">
                <a:solidFill>
                  <a:schemeClr val="bg1"/>
                </a:solidFill>
              </a:rPr>
              <a:t>di natura didattico – organizzativa</a:t>
            </a:r>
            <a:r>
              <a:rPr lang="it-IT" sz="2000" dirty="0">
                <a:solidFill>
                  <a:schemeClr val="bg1"/>
                </a:solidFill>
              </a:rPr>
              <a:t>: </a:t>
            </a:r>
          </a:p>
          <a:p>
            <a:r>
              <a:rPr lang="it-IT" sz="2000" dirty="0">
                <a:solidFill>
                  <a:schemeClr val="bg1"/>
                </a:solidFill>
              </a:rPr>
              <a:t>puoi rivolgerti alla segreteria didattica del Dipartimento</a:t>
            </a:r>
          </a:p>
        </p:txBody>
      </p:sp>
      <p:sp>
        <p:nvSpPr>
          <p:cNvPr id="16" name="CasellaDiTesto 15"/>
          <p:cNvSpPr txBox="1"/>
          <p:nvPr/>
        </p:nvSpPr>
        <p:spPr>
          <a:xfrm>
            <a:off x="1757823" y="3851949"/>
            <a:ext cx="4764896" cy="1631216"/>
          </a:xfrm>
          <a:prstGeom prst="rect">
            <a:avLst/>
          </a:prstGeom>
          <a:solidFill>
            <a:srgbClr val="091B4C"/>
          </a:solidFill>
        </p:spPr>
        <p:txBody>
          <a:bodyPr wrap="square" rtlCol="0">
            <a:spAutoFit/>
          </a:bodyPr>
          <a:lstStyle/>
          <a:p>
            <a:pPr algn="just"/>
            <a:r>
              <a:rPr lang="it-IT" sz="2000" b="1" dirty="0">
                <a:solidFill>
                  <a:schemeClr val="bg1"/>
                </a:solidFill>
              </a:rPr>
              <a:t>di natura relazionale</a:t>
            </a:r>
            <a:r>
              <a:rPr lang="it-IT" sz="2000" dirty="0">
                <a:solidFill>
                  <a:schemeClr val="bg1"/>
                </a:solidFill>
              </a:rPr>
              <a:t>: </a:t>
            </a:r>
          </a:p>
          <a:p>
            <a:r>
              <a:rPr lang="it-IT" sz="2000" dirty="0">
                <a:solidFill>
                  <a:schemeClr val="bg1"/>
                </a:solidFill>
              </a:rPr>
              <a:t>puoi rivolgerti alla/al tutor docente e studente o al nostro servizio di counseling all’interno del Centro di Ateneo per l’Inclusione</a:t>
            </a:r>
          </a:p>
        </p:txBody>
      </p:sp>
      <p:sp>
        <p:nvSpPr>
          <p:cNvPr id="17" name="CasellaDiTesto 16"/>
          <p:cNvSpPr txBox="1"/>
          <p:nvPr/>
        </p:nvSpPr>
        <p:spPr>
          <a:xfrm>
            <a:off x="3693159" y="5504377"/>
            <a:ext cx="5659120" cy="646331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dirty="0">
                <a:solidFill>
                  <a:srgbClr val="FF0000"/>
                </a:solidFill>
              </a:rPr>
              <a:t>Per </a:t>
            </a:r>
            <a:r>
              <a:rPr lang="it-IT" b="1" dirty="0">
                <a:solidFill>
                  <a:srgbClr val="FF0000"/>
                </a:solidFill>
              </a:rPr>
              <a:t>reclami</a:t>
            </a:r>
            <a:r>
              <a:rPr lang="it-IT" dirty="0">
                <a:solidFill>
                  <a:srgbClr val="FF0000"/>
                </a:solidFill>
              </a:rPr>
              <a:t>, </a:t>
            </a:r>
            <a:r>
              <a:rPr lang="it-IT" b="1" dirty="0">
                <a:solidFill>
                  <a:srgbClr val="FF0000"/>
                </a:solidFill>
              </a:rPr>
              <a:t>suggerimenti</a:t>
            </a:r>
            <a:r>
              <a:rPr lang="it-IT" dirty="0">
                <a:solidFill>
                  <a:srgbClr val="FF0000"/>
                </a:solidFill>
              </a:rPr>
              <a:t> o </a:t>
            </a:r>
            <a:r>
              <a:rPr lang="it-IT" b="1" dirty="0">
                <a:solidFill>
                  <a:srgbClr val="FF0000"/>
                </a:solidFill>
              </a:rPr>
              <a:t>apprezzamenti: </a:t>
            </a:r>
          </a:p>
          <a:p>
            <a:pPr algn="ctr"/>
            <a:r>
              <a:rPr lang="it-IT" dirty="0">
                <a:solidFill>
                  <a:srgbClr val="FF0000"/>
                </a:solidFill>
              </a:rPr>
              <a:t>compila il modulo online </a:t>
            </a:r>
            <a:r>
              <a:rPr lang="it-IT" b="1" dirty="0">
                <a:solidFill>
                  <a:srgbClr val="FF0000"/>
                </a:solidFill>
              </a:rPr>
              <a:t>www.unipr.it/unipr-ti-ascolta </a:t>
            </a:r>
          </a:p>
        </p:txBody>
      </p:sp>
      <p:sp>
        <p:nvSpPr>
          <p:cNvPr id="12" name="Rettangolo 11"/>
          <p:cNvSpPr/>
          <p:nvPr/>
        </p:nvSpPr>
        <p:spPr>
          <a:xfrm>
            <a:off x="1757823" y="6348995"/>
            <a:ext cx="19942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>
                <a:solidFill>
                  <a:schemeClr val="bg1"/>
                </a:solidFill>
              </a:rPr>
              <a:t>Welcome Day 2024</a:t>
            </a:r>
          </a:p>
        </p:txBody>
      </p:sp>
      <p:grpSp>
        <p:nvGrpSpPr>
          <p:cNvPr id="2" name="Gruppo 1">
            <a:extLst>
              <a:ext uri="{FF2B5EF4-FFF2-40B4-BE49-F238E27FC236}">
                <a16:creationId xmlns:a16="http://schemas.microsoft.com/office/drawing/2014/main" id="{C0DD76CE-FEA7-B762-1B6B-A3B1FCDA2503}"/>
              </a:ext>
            </a:extLst>
          </p:cNvPr>
          <p:cNvGrpSpPr/>
          <p:nvPr/>
        </p:nvGrpSpPr>
        <p:grpSpPr>
          <a:xfrm>
            <a:off x="0" y="6092094"/>
            <a:ext cx="12192000" cy="765907"/>
            <a:chOff x="0" y="6150708"/>
            <a:chExt cx="9144000" cy="765907"/>
          </a:xfrm>
        </p:grpSpPr>
        <p:sp>
          <p:nvSpPr>
            <p:cNvPr id="3" name="Rettangolo 2">
              <a:extLst>
                <a:ext uri="{FF2B5EF4-FFF2-40B4-BE49-F238E27FC236}">
                  <a16:creationId xmlns:a16="http://schemas.microsoft.com/office/drawing/2014/main" id="{0845B7F3-E4D6-B2EE-4FF8-4B567C4BF888}"/>
                </a:ext>
              </a:extLst>
            </p:cNvPr>
            <p:cNvSpPr/>
            <p:nvPr/>
          </p:nvSpPr>
          <p:spPr>
            <a:xfrm>
              <a:off x="0" y="6150708"/>
              <a:ext cx="9144000" cy="765907"/>
            </a:xfrm>
            <a:prstGeom prst="rect">
              <a:avLst/>
            </a:prstGeom>
            <a:solidFill>
              <a:srgbClr val="005EB8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it-IT" dirty="0"/>
                <a:t>    Welcome Day 2024</a:t>
              </a:r>
            </a:p>
          </p:txBody>
        </p:sp>
        <p:pic>
          <p:nvPicPr>
            <p:cNvPr id="4" name="Immagine 3">
              <a:extLst>
                <a:ext uri="{FF2B5EF4-FFF2-40B4-BE49-F238E27FC236}">
                  <a16:creationId xmlns:a16="http://schemas.microsoft.com/office/drawing/2014/main" id="{70558DF3-31AF-93B2-FE53-33ACA8DF989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79323" y="6287216"/>
              <a:ext cx="1547446" cy="49289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92016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5" grpId="0" animBg="1"/>
      <p:bldP spid="16" grpId="0" animBg="1"/>
      <p:bldP spid="1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 descr="Immagine che contiene vestiti, calzature, persona, uomo&#10;&#10;Descrizione generata automaticamente">
            <a:extLst>
              <a:ext uri="{FF2B5EF4-FFF2-40B4-BE49-F238E27FC236}">
                <a16:creationId xmlns:a16="http://schemas.microsoft.com/office/drawing/2014/main" id="{757DA04A-EA1F-1947-92C7-D05C50E3F8F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0960"/>
          <a:stretch/>
        </p:blipFill>
        <p:spPr>
          <a:xfrm>
            <a:off x="7261366" y="1265246"/>
            <a:ext cx="3406635" cy="4327506"/>
          </a:xfrm>
          <a:prstGeom prst="rect">
            <a:avLst/>
          </a:prstGeom>
        </p:spPr>
      </p:pic>
      <p:sp>
        <p:nvSpPr>
          <p:cNvPr id="8" name="CasellaDiTesto 7"/>
          <p:cNvSpPr txBox="1"/>
          <p:nvPr/>
        </p:nvSpPr>
        <p:spPr>
          <a:xfrm>
            <a:off x="760297" y="429613"/>
            <a:ext cx="3576177" cy="646331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r>
              <a:rPr lang="it-IT" sz="3600" b="1" dirty="0">
                <a:solidFill>
                  <a:schemeClr val="accent1">
                    <a:lumMod val="50000"/>
                  </a:schemeClr>
                </a:solidFill>
              </a:rPr>
              <a:t>MATERIALI UTILI</a:t>
            </a:r>
          </a:p>
        </p:txBody>
      </p:sp>
      <p:sp>
        <p:nvSpPr>
          <p:cNvPr id="10" name="Rettangolo 9"/>
          <p:cNvSpPr/>
          <p:nvPr/>
        </p:nvSpPr>
        <p:spPr>
          <a:xfrm>
            <a:off x="1757823" y="6348995"/>
            <a:ext cx="19942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>
                <a:solidFill>
                  <a:schemeClr val="bg1"/>
                </a:solidFill>
              </a:rPr>
              <a:t>Welcome Day 2024</a:t>
            </a: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DF1A3D53-11ED-EEC8-819F-B7554AA75E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42783" y="1187432"/>
            <a:ext cx="6305538" cy="4483134"/>
          </a:xfrm>
          <a:prstGeom prst="rect">
            <a:avLst/>
          </a:prstGeom>
        </p:spPr>
      </p:pic>
      <p:sp>
        <p:nvSpPr>
          <p:cNvPr id="7" name="CasellaDiTesto 6"/>
          <p:cNvSpPr txBox="1"/>
          <p:nvPr/>
        </p:nvSpPr>
        <p:spPr>
          <a:xfrm>
            <a:off x="2090546" y="1357928"/>
            <a:ext cx="5753135" cy="38779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b="1" dirty="0">
                <a:solidFill>
                  <a:schemeClr val="bg1"/>
                </a:solidFill>
              </a:rPr>
              <a:t>Scarica la tua «shopper» virtuale sul sito</a:t>
            </a:r>
            <a:r>
              <a:rPr lang="it-IT" sz="2400" dirty="0">
                <a:solidFill>
                  <a:schemeClr val="bg1"/>
                </a:solidFill>
              </a:rPr>
              <a:t> </a:t>
            </a:r>
            <a:r>
              <a:rPr lang="it-IT" sz="2400" b="1" dirty="0">
                <a:solidFill>
                  <a:schemeClr val="bg1"/>
                </a:solidFill>
                <a:hlinkClick r:id="rId5"/>
              </a:rPr>
              <a:t>www.unipr.it/welcome-day-2024  </a:t>
            </a:r>
            <a:endParaRPr lang="it-IT" sz="2400" b="1" dirty="0">
              <a:solidFill>
                <a:schemeClr val="bg1"/>
              </a:solidFill>
            </a:endParaRPr>
          </a:p>
          <a:p>
            <a:endParaRPr lang="it-IT" dirty="0">
              <a:solidFill>
                <a:schemeClr val="bg1"/>
              </a:solidFill>
            </a:endParaRPr>
          </a:p>
          <a:p>
            <a:r>
              <a:rPr lang="it-IT" sz="2000" dirty="0">
                <a:solidFill>
                  <a:schemeClr val="bg1"/>
                </a:solidFill>
              </a:rPr>
              <a:t>Troverai 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000" dirty="0">
                <a:solidFill>
                  <a:schemeClr val="bg1"/>
                </a:solidFill>
              </a:rPr>
              <a:t>la </a:t>
            </a:r>
            <a:r>
              <a:rPr lang="it-IT" sz="2000" b="1" dirty="0">
                <a:solidFill>
                  <a:schemeClr val="bg1"/>
                </a:solidFill>
              </a:rPr>
              <a:t>Breve guida dell’Ateneo </a:t>
            </a:r>
            <a:r>
              <a:rPr lang="it-IT" sz="2000" dirty="0">
                <a:solidFill>
                  <a:schemeClr val="bg1"/>
                </a:solidFill>
              </a:rPr>
              <a:t>24-25 con tutti i nostri servizi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000" b="1" dirty="0">
                <a:solidFill>
                  <a:schemeClr val="bg1"/>
                </a:solidFill>
              </a:rPr>
              <a:t>l’informativa ISEE </a:t>
            </a:r>
            <a:r>
              <a:rPr lang="it-IT" sz="2000" dirty="0">
                <a:solidFill>
                  <a:schemeClr val="bg1"/>
                </a:solidFill>
              </a:rPr>
              <a:t>(informazioni su procedura per riduzione/esenzione delle tasse – </a:t>
            </a:r>
            <a:r>
              <a:rPr lang="it-IT" sz="2000" b="1" dirty="0">
                <a:solidFill>
                  <a:schemeClr val="bg1"/>
                </a:solidFill>
              </a:rPr>
              <a:t>scadenza 4 novembre 2024</a:t>
            </a:r>
            <a:r>
              <a:rPr lang="it-IT" sz="2000" dirty="0">
                <a:solidFill>
                  <a:schemeClr val="bg1"/>
                </a:solidFill>
              </a:rPr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000" dirty="0">
                <a:solidFill>
                  <a:schemeClr val="bg1"/>
                </a:solidFill>
              </a:rPr>
              <a:t>i </a:t>
            </a:r>
            <a:r>
              <a:rPr lang="it-IT" sz="2000" b="1" dirty="0">
                <a:solidFill>
                  <a:schemeClr val="bg1"/>
                </a:solidFill>
              </a:rPr>
              <a:t>dépliant </a:t>
            </a:r>
            <a:r>
              <a:rPr lang="it-IT" sz="2000" dirty="0">
                <a:solidFill>
                  <a:schemeClr val="bg1"/>
                </a:solidFill>
              </a:rPr>
              <a:t>su: </a:t>
            </a:r>
          </a:p>
          <a:p>
            <a:pPr lvl="0"/>
            <a:r>
              <a:rPr lang="it-IT" sz="2000" dirty="0">
                <a:solidFill>
                  <a:schemeClr val="bg1"/>
                </a:solidFill>
              </a:rPr>
              <a:t>	- Opportunità di studio all’estero</a:t>
            </a:r>
          </a:p>
          <a:p>
            <a:pPr lvl="0"/>
            <a:r>
              <a:rPr lang="it-IT" sz="2000" dirty="0">
                <a:solidFill>
                  <a:schemeClr val="bg1"/>
                </a:solidFill>
              </a:rPr>
              <a:t>	- Tirocini formativi</a:t>
            </a:r>
            <a:endParaRPr lang="it-IT" sz="1700" b="1" dirty="0">
              <a:solidFill>
                <a:schemeClr val="bg1"/>
              </a:solidFill>
            </a:endParaRPr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56C05232-E878-2480-CECE-2E3B3DF716EA}"/>
              </a:ext>
            </a:extLst>
          </p:cNvPr>
          <p:cNvSpPr/>
          <p:nvPr/>
        </p:nvSpPr>
        <p:spPr>
          <a:xfrm>
            <a:off x="0" y="6092093"/>
            <a:ext cx="12192000" cy="765907"/>
          </a:xfrm>
          <a:prstGeom prst="rect">
            <a:avLst/>
          </a:prstGeom>
          <a:solidFill>
            <a:srgbClr val="005EB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dirty="0"/>
              <a:t>    Welcome Day 2024</a:t>
            </a:r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0ED34E6A-4364-98AD-0E63-5E677A2329C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4919" y="6228602"/>
            <a:ext cx="1600775" cy="492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387764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E6DC1F08-6457-8072-FA7B-B6EA680EF88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98740" y="1250770"/>
            <a:ext cx="3369261" cy="4485458"/>
          </a:xfrm>
          <a:prstGeom prst="rect">
            <a:avLst/>
          </a:prstGeom>
        </p:spPr>
      </p:pic>
      <p:sp>
        <p:nvSpPr>
          <p:cNvPr id="8" name="CasellaDiTesto 7"/>
          <p:cNvSpPr txBox="1"/>
          <p:nvPr/>
        </p:nvSpPr>
        <p:spPr>
          <a:xfrm>
            <a:off x="892825" y="525454"/>
            <a:ext cx="9481559" cy="646331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r>
              <a:rPr lang="it-IT" sz="3600" b="1" dirty="0">
                <a:solidFill>
                  <a:schemeClr val="accent1">
                    <a:lumMod val="50000"/>
                  </a:schemeClr>
                </a:solidFill>
              </a:rPr>
              <a:t>DOVE SIAMO: LA SEDE DEL CORSO DI LAUREA </a:t>
            </a:r>
          </a:p>
        </p:txBody>
      </p:sp>
      <p:sp>
        <p:nvSpPr>
          <p:cNvPr id="10" name="Rettangolo 9"/>
          <p:cNvSpPr/>
          <p:nvPr/>
        </p:nvSpPr>
        <p:spPr>
          <a:xfrm>
            <a:off x="1757823" y="6348995"/>
            <a:ext cx="19942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>
                <a:solidFill>
                  <a:schemeClr val="bg1"/>
                </a:solidFill>
              </a:rPr>
              <a:t>Welcome Day 2024</a:t>
            </a: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DF1A3D53-11ED-EEC8-819F-B7554AA75E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17616" y="1457266"/>
            <a:ext cx="5712902" cy="4149964"/>
          </a:xfrm>
          <a:prstGeom prst="rect">
            <a:avLst/>
          </a:prstGeom>
        </p:spPr>
      </p:pic>
      <p:sp>
        <p:nvSpPr>
          <p:cNvPr id="6" name="Rettangolo 5">
            <a:extLst>
              <a:ext uri="{FF2B5EF4-FFF2-40B4-BE49-F238E27FC236}">
                <a16:creationId xmlns:a16="http://schemas.microsoft.com/office/drawing/2014/main" id="{93002C4C-606D-82F6-CBE3-575669C0AB12}"/>
              </a:ext>
            </a:extLst>
          </p:cNvPr>
          <p:cNvSpPr/>
          <p:nvPr/>
        </p:nvSpPr>
        <p:spPr>
          <a:xfrm>
            <a:off x="0" y="6092093"/>
            <a:ext cx="12192000" cy="765907"/>
          </a:xfrm>
          <a:prstGeom prst="rect">
            <a:avLst/>
          </a:prstGeom>
          <a:solidFill>
            <a:srgbClr val="005EB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dirty="0"/>
              <a:t>    Welcome Day 2024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9AE88506-35DC-A357-8686-3FA609A92971}"/>
              </a:ext>
            </a:extLst>
          </p:cNvPr>
          <p:cNvSpPr txBox="1"/>
          <p:nvPr/>
        </p:nvSpPr>
        <p:spPr>
          <a:xfrm>
            <a:off x="1817616" y="1527650"/>
            <a:ext cx="5605160" cy="378565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2400" dirty="0">
                <a:solidFill>
                  <a:schemeClr val="bg1"/>
                </a:solidFill>
              </a:rPr>
              <a:t>Le lezioni del Corso si tengono presso il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it-IT" sz="2400" dirty="0">
              <a:solidFill>
                <a:schemeClr val="bg1"/>
              </a:solidFill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2400" b="1" dirty="0">
                <a:solidFill>
                  <a:schemeClr val="bg1"/>
                </a:solidFill>
              </a:rPr>
              <a:t>Dipartimento di Giurisprudenza,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2400" b="1" dirty="0">
                <a:solidFill>
                  <a:schemeClr val="bg1"/>
                </a:solidFill>
              </a:rPr>
              <a:t>Studi politici e internazionali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it-IT" sz="2400" b="1" dirty="0">
              <a:solidFill>
                <a:schemeClr val="bg1"/>
              </a:solidFill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2400" b="1" dirty="0">
                <a:solidFill>
                  <a:schemeClr val="bg1"/>
                </a:solidFill>
              </a:rPr>
              <a:t>Sede Centrale dell’Ateneo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2400" b="1" dirty="0">
                <a:solidFill>
                  <a:schemeClr val="bg1"/>
                </a:solidFill>
              </a:rPr>
              <a:t>via Università 12 – I piano | Parma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lang="it-IT" sz="2400" b="1" dirty="0">
                <a:solidFill>
                  <a:schemeClr val="bg1"/>
                </a:solidFill>
              </a:rPr>
            </a:br>
            <a:r>
              <a:rPr lang="it-IT" sz="2400" b="1" dirty="0">
                <a:solidFill>
                  <a:schemeClr val="bg1"/>
                </a:solidFill>
              </a:rPr>
              <a:t>Segreteria studenti: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2400" b="1">
                <a:solidFill>
                  <a:schemeClr val="bg1"/>
                </a:solidFill>
              </a:rPr>
              <a:t>Plesso S. </a:t>
            </a:r>
            <a:r>
              <a:rPr lang="it-IT" sz="2400" b="1" dirty="0">
                <a:solidFill>
                  <a:schemeClr val="bg1"/>
                </a:solidFill>
              </a:rPr>
              <a:t>Francesco, Strada Del Prato 4/1A</a:t>
            </a:r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149839A2-22E3-51C2-C7B3-5F8C55D636E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4919" y="6228602"/>
            <a:ext cx="1600775" cy="492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818795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sellaDiTesto 7"/>
          <p:cNvSpPr txBox="1"/>
          <p:nvPr/>
        </p:nvSpPr>
        <p:spPr>
          <a:xfrm>
            <a:off x="890670" y="482780"/>
            <a:ext cx="8693744" cy="1200329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r>
              <a:rPr lang="it-IT" sz="3600" b="1" dirty="0">
                <a:solidFill>
                  <a:schemeClr val="accent1">
                    <a:lumMod val="50000"/>
                  </a:schemeClr>
                </a:solidFill>
              </a:rPr>
              <a:t>IL CALENDARIO ACCADEMICO: I TEMPI DELLE LEZIONI E DEGLI ESAMI</a:t>
            </a:r>
          </a:p>
        </p:txBody>
      </p:sp>
      <p:sp>
        <p:nvSpPr>
          <p:cNvPr id="10" name="Rettangolo 9"/>
          <p:cNvSpPr/>
          <p:nvPr/>
        </p:nvSpPr>
        <p:spPr>
          <a:xfrm>
            <a:off x="1757823" y="6348995"/>
            <a:ext cx="19942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>
                <a:solidFill>
                  <a:schemeClr val="bg1"/>
                </a:solidFill>
              </a:rPr>
              <a:t>Welcome Day 2024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756DAC08-AB11-C3CE-8CC1-3F38724EB65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67382" y="1640898"/>
            <a:ext cx="3100618" cy="4134157"/>
          </a:xfrm>
          <a:prstGeom prst="rect">
            <a:avLst/>
          </a:prstGeom>
        </p:spPr>
      </p:pic>
      <p:pic>
        <p:nvPicPr>
          <p:cNvPr id="2" name="Immagine 1">
            <a:extLst>
              <a:ext uri="{FF2B5EF4-FFF2-40B4-BE49-F238E27FC236}">
                <a16:creationId xmlns:a16="http://schemas.microsoft.com/office/drawing/2014/main" id="{DF1A3D53-11ED-EEC8-819F-B7554AA75E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1356" y="1666422"/>
            <a:ext cx="7165844" cy="4295876"/>
          </a:xfrm>
          <a:prstGeom prst="rect">
            <a:avLst/>
          </a:prstGeom>
        </p:spPr>
      </p:pic>
      <p:sp>
        <p:nvSpPr>
          <p:cNvPr id="6" name="Rettangolo 5">
            <a:extLst>
              <a:ext uri="{FF2B5EF4-FFF2-40B4-BE49-F238E27FC236}">
                <a16:creationId xmlns:a16="http://schemas.microsoft.com/office/drawing/2014/main" id="{63FB0771-FC5B-8AFF-8F85-383A79940E62}"/>
              </a:ext>
            </a:extLst>
          </p:cNvPr>
          <p:cNvSpPr/>
          <p:nvPr/>
        </p:nvSpPr>
        <p:spPr>
          <a:xfrm>
            <a:off x="0" y="6092094"/>
            <a:ext cx="12192000" cy="765907"/>
          </a:xfrm>
          <a:prstGeom prst="rect">
            <a:avLst/>
          </a:prstGeom>
          <a:solidFill>
            <a:srgbClr val="005EB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dirty="0"/>
              <a:t>    Welcome Day 2024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8EDAFA20-C7E6-5C09-7CD2-68A0250FE140}"/>
              </a:ext>
            </a:extLst>
          </p:cNvPr>
          <p:cNvSpPr txBox="1"/>
          <p:nvPr/>
        </p:nvSpPr>
        <p:spPr>
          <a:xfrm>
            <a:off x="1041697" y="1721801"/>
            <a:ext cx="7165843" cy="42473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it-IT" sz="2000" dirty="0" err="1">
                <a:solidFill>
                  <a:schemeClr val="bg1"/>
                </a:solidFill>
              </a:rPr>
              <a:t>a.a</a:t>
            </a:r>
            <a:r>
              <a:rPr lang="it-IT" sz="2000" dirty="0">
                <a:solidFill>
                  <a:schemeClr val="bg1"/>
                </a:solidFill>
              </a:rPr>
              <a:t>. 2024/2025</a:t>
            </a:r>
          </a:p>
          <a:p>
            <a:pPr algn="l">
              <a:spcBef>
                <a:spcPts val="600"/>
              </a:spcBef>
            </a:pPr>
            <a:r>
              <a:rPr lang="it-IT" sz="2000" b="1" dirty="0">
                <a:solidFill>
                  <a:schemeClr val="bg1"/>
                </a:solidFill>
              </a:rPr>
              <a:t>Primo semestre 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it-IT" sz="2000" dirty="0">
                <a:solidFill>
                  <a:schemeClr val="bg1"/>
                </a:solidFill>
              </a:rPr>
              <a:t>16 settembre – 6 dicembre 2024 </a:t>
            </a:r>
            <a:br>
              <a:rPr lang="it-IT" sz="2000" dirty="0">
                <a:solidFill>
                  <a:schemeClr val="bg1"/>
                </a:solidFill>
              </a:rPr>
            </a:br>
            <a:r>
              <a:rPr lang="it-IT" sz="2000" dirty="0">
                <a:solidFill>
                  <a:schemeClr val="bg1"/>
                </a:solidFill>
              </a:rPr>
              <a:t>(9 e 10 dicembre 2024: giorni per eventuale recupero lezioni)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it-IT" sz="2000" dirty="0">
                <a:solidFill>
                  <a:schemeClr val="bg1"/>
                </a:solidFill>
              </a:rPr>
              <a:t>21 ottobre 2024 – 25 ottobre 2024: sospensione per esami di profitto</a:t>
            </a:r>
          </a:p>
          <a:p>
            <a:pPr algn="l">
              <a:spcBef>
                <a:spcPts val="600"/>
              </a:spcBef>
            </a:pPr>
            <a:r>
              <a:rPr lang="it-IT" sz="2000" b="1" dirty="0">
                <a:solidFill>
                  <a:schemeClr val="bg1"/>
                </a:solidFill>
              </a:rPr>
              <a:t>Secondo semestre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it-IT" sz="2000" dirty="0">
                <a:solidFill>
                  <a:schemeClr val="bg1"/>
                </a:solidFill>
              </a:rPr>
              <a:t>27 gennaio 2025 – 9 maggio 2025 </a:t>
            </a:r>
            <a:br>
              <a:rPr lang="it-IT" sz="2000" dirty="0">
                <a:solidFill>
                  <a:schemeClr val="bg1"/>
                </a:solidFill>
              </a:rPr>
            </a:br>
            <a:r>
              <a:rPr lang="it-IT" sz="2000" dirty="0">
                <a:solidFill>
                  <a:schemeClr val="bg1"/>
                </a:solidFill>
              </a:rPr>
              <a:t>(12 – 16 maggio 2025: giorni per eventuale recupero lezioni)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it-IT" sz="2000" dirty="0">
                <a:solidFill>
                  <a:schemeClr val="bg1"/>
                </a:solidFill>
              </a:rPr>
              <a:t>17 febbraio 2025 – 28 febbraio 2025: sospensione per esami di profitto </a:t>
            </a:r>
          </a:p>
          <a:p>
            <a:pPr marL="342900" indent="-342900" algn="l">
              <a:buFont typeface="Arial" panose="020B0604020202020204" pitchFamily="34" charset="0"/>
              <a:buChar char="•"/>
            </a:pPr>
            <a:r>
              <a:rPr lang="it-IT" sz="2000" dirty="0">
                <a:solidFill>
                  <a:schemeClr val="bg1"/>
                </a:solidFill>
              </a:rPr>
              <a:t>17 aprile 2025 – 24 aprile 2025: sospensione per vacanze pasquali</a:t>
            </a:r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id="{A292C043-C8A3-423C-A024-F62ACC0A73C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4919" y="6228602"/>
            <a:ext cx="1600775" cy="492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414974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C0EC98-477D-C867-1F4A-306F049011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sellaDiTesto 7">
            <a:extLst>
              <a:ext uri="{FF2B5EF4-FFF2-40B4-BE49-F238E27FC236}">
                <a16:creationId xmlns:a16="http://schemas.microsoft.com/office/drawing/2014/main" id="{5207ED18-256C-7DF4-021E-D04BA3A4F381}"/>
              </a:ext>
            </a:extLst>
          </p:cNvPr>
          <p:cNvSpPr txBox="1"/>
          <p:nvPr/>
        </p:nvSpPr>
        <p:spPr>
          <a:xfrm>
            <a:off x="890670" y="482780"/>
            <a:ext cx="8693744" cy="1200329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r>
              <a:rPr lang="it-IT" sz="3600" b="1" dirty="0">
                <a:solidFill>
                  <a:schemeClr val="accent1">
                    <a:lumMod val="50000"/>
                  </a:schemeClr>
                </a:solidFill>
              </a:rPr>
              <a:t>IL CALENDARIO ACCADEMICO: I TEMPI DELLE LEZIONI E DEGLI ESAMI</a:t>
            </a:r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C38DD75C-44AF-F93D-1010-40170F8033C7}"/>
              </a:ext>
            </a:extLst>
          </p:cNvPr>
          <p:cNvSpPr/>
          <p:nvPr/>
        </p:nvSpPr>
        <p:spPr>
          <a:xfrm>
            <a:off x="1757823" y="6348995"/>
            <a:ext cx="19942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>
                <a:solidFill>
                  <a:schemeClr val="bg1"/>
                </a:solidFill>
              </a:rPr>
              <a:t>Welcome Day 2024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F3A39E67-EC6B-39EA-2A8D-6FCCD5452D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67382" y="1640898"/>
            <a:ext cx="3100618" cy="4134157"/>
          </a:xfrm>
          <a:prstGeom prst="rect">
            <a:avLst/>
          </a:prstGeom>
        </p:spPr>
      </p:pic>
      <p:pic>
        <p:nvPicPr>
          <p:cNvPr id="2" name="Immagine 1">
            <a:extLst>
              <a:ext uri="{FF2B5EF4-FFF2-40B4-BE49-F238E27FC236}">
                <a16:creationId xmlns:a16="http://schemas.microsoft.com/office/drawing/2014/main" id="{D2AF0AF8-A59A-BB2E-4215-6E463F8CBD7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3286" y="1598825"/>
            <a:ext cx="8066314" cy="4295876"/>
          </a:xfrm>
          <a:prstGeom prst="rect">
            <a:avLst/>
          </a:prstGeom>
        </p:spPr>
      </p:pic>
      <p:sp>
        <p:nvSpPr>
          <p:cNvPr id="6" name="Rettangolo 5">
            <a:extLst>
              <a:ext uri="{FF2B5EF4-FFF2-40B4-BE49-F238E27FC236}">
                <a16:creationId xmlns:a16="http://schemas.microsoft.com/office/drawing/2014/main" id="{CD46A568-564F-DE19-B3FB-5F4ACEAF784A}"/>
              </a:ext>
            </a:extLst>
          </p:cNvPr>
          <p:cNvSpPr/>
          <p:nvPr/>
        </p:nvSpPr>
        <p:spPr>
          <a:xfrm>
            <a:off x="0" y="6092094"/>
            <a:ext cx="12192000" cy="765907"/>
          </a:xfrm>
          <a:prstGeom prst="rect">
            <a:avLst/>
          </a:prstGeom>
          <a:solidFill>
            <a:srgbClr val="005EB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dirty="0"/>
              <a:t>    Welcome Day 2024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8C48F582-C673-953F-1E52-32BFF6FB5D3E}"/>
              </a:ext>
            </a:extLst>
          </p:cNvPr>
          <p:cNvSpPr txBox="1"/>
          <p:nvPr/>
        </p:nvSpPr>
        <p:spPr>
          <a:xfrm>
            <a:off x="163287" y="1745186"/>
            <a:ext cx="8207828" cy="41319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it-IT" sz="1750" b="1" dirty="0" err="1">
                <a:solidFill>
                  <a:schemeClr val="bg1"/>
                </a:solidFill>
              </a:rPr>
              <a:t>a.a</a:t>
            </a:r>
            <a:r>
              <a:rPr lang="it-IT" sz="1750" b="1" dirty="0">
                <a:solidFill>
                  <a:schemeClr val="bg1"/>
                </a:solidFill>
              </a:rPr>
              <a:t>. 2023/2024</a:t>
            </a:r>
          </a:p>
          <a:p>
            <a:pPr algn="l"/>
            <a:endParaRPr lang="it-IT" sz="1750" dirty="0">
              <a:solidFill>
                <a:schemeClr val="bg1"/>
              </a:solidFill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it-IT" sz="1750" dirty="0">
                <a:solidFill>
                  <a:schemeClr val="bg1"/>
                </a:solidFill>
              </a:rPr>
              <a:t>2 settembre 2024 – 13 settembre 2024 (sessione autunnale </a:t>
            </a:r>
            <a:r>
              <a:rPr lang="it-IT" sz="1750" dirty="0" err="1">
                <a:solidFill>
                  <a:schemeClr val="bg1"/>
                </a:solidFill>
              </a:rPr>
              <a:t>a.a</a:t>
            </a:r>
            <a:r>
              <a:rPr lang="it-IT" sz="1750" dirty="0">
                <a:solidFill>
                  <a:schemeClr val="bg1"/>
                </a:solidFill>
              </a:rPr>
              <a:t>. 2023/2024)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it-IT" sz="1750" dirty="0">
                <a:solidFill>
                  <a:schemeClr val="bg1"/>
                </a:solidFill>
              </a:rPr>
              <a:t>21 ottobre 2024 – 25 ottobre 2024 (prolungamento sessione autunnale </a:t>
            </a:r>
            <a:r>
              <a:rPr lang="it-IT" sz="1750" dirty="0" err="1">
                <a:solidFill>
                  <a:schemeClr val="bg1"/>
                </a:solidFill>
              </a:rPr>
              <a:t>a.a</a:t>
            </a:r>
            <a:r>
              <a:rPr lang="it-IT" sz="1750" dirty="0">
                <a:solidFill>
                  <a:schemeClr val="bg1"/>
                </a:solidFill>
              </a:rPr>
              <a:t>. 2023/2024) – sono sospese tutte le lezioni.</a:t>
            </a:r>
          </a:p>
          <a:p>
            <a:pPr algn="l"/>
            <a:endParaRPr lang="it-IT" sz="1750" dirty="0">
              <a:solidFill>
                <a:schemeClr val="bg1"/>
              </a:solidFill>
            </a:endParaRPr>
          </a:p>
          <a:p>
            <a:pPr algn="l"/>
            <a:r>
              <a:rPr lang="it-IT" sz="1750" b="1" dirty="0">
                <a:solidFill>
                  <a:schemeClr val="bg1"/>
                </a:solidFill>
              </a:rPr>
              <a:t>a. a. 2024/2025</a:t>
            </a:r>
          </a:p>
          <a:p>
            <a:pPr algn="l"/>
            <a:endParaRPr lang="it-IT" sz="1750" dirty="0">
              <a:solidFill>
                <a:schemeClr val="bg1"/>
              </a:solidFill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it-IT" sz="1750" dirty="0">
                <a:solidFill>
                  <a:schemeClr val="bg1"/>
                </a:solidFill>
              </a:rPr>
              <a:t>11 dicembre 2024 - 24 gennaio 2025 (sessione invernale 1° semestre </a:t>
            </a:r>
            <a:r>
              <a:rPr lang="it-IT" sz="1750" dirty="0" err="1">
                <a:solidFill>
                  <a:schemeClr val="bg1"/>
                </a:solidFill>
              </a:rPr>
              <a:t>a.a</a:t>
            </a:r>
            <a:r>
              <a:rPr lang="it-IT" sz="1750" dirty="0">
                <a:solidFill>
                  <a:schemeClr val="bg1"/>
                </a:solidFill>
              </a:rPr>
              <a:t>. 2024/2025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it-IT" sz="1750" dirty="0">
                <a:solidFill>
                  <a:schemeClr val="bg1"/>
                </a:solidFill>
              </a:rPr>
              <a:t>17 febbraio 2025 – 28 febbraio 2025 (sessione invernale 1° semestre </a:t>
            </a:r>
            <a:r>
              <a:rPr lang="it-IT" sz="1750" dirty="0" err="1">
                <a:solidFill>
                  <a:schemeClr val="bg1"/>
                </a:solidFill>
              </a:rPr>
              <a:t>a.a</a:t>
            </a:r>
            <a:r>
              <a:rPr lang="it-IT" sz="1750" dirty="0">
                <a:solidFill>
                  <a:schemeClr val="bg1"/>
                </a:solidFill>
              </a:rPr>
              <a:t>. 2024/2025) - sono sospese tutte le lezioni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it-IT" sz="1750" dirty="0">
                <a:solidFill>
                  <a:schemeClr val="bg1"/>
                </a:solidFill>
              </a:rPr>
              <a:t>19 maggio 2025 – 18 luglio 2025 (sessione estiva </a:t>
            </a:r>
            <a:r>
              <a:rPr lang="it-IT" sz="1750" dirty="0" err="1">
                <a:solidFill>
                  <a:schemeClr val="bg1"/>
                </a:solidFill>
              </a:rPr>
              <a:t>a.a</a:t>
            </a:r>
            <a:r>
              <a:rPr lang="it-IT" sz="1750" dirty="0">
                <a:solidFill>
                  <a:schemeClr val="bg1"/>
                </a:solidFill>
              </a:rPr>
              <a:t>. 2024/2025)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it-IT" sz="1750" dirty="0">
                <a:solidFill>
                  <a:schemeClr val="bg1"/>
                </a:solidFill>
              </a:rPr>
              <a:t>1 settembre 2025 – 12 settembre 2025 (sessione autunnale </a:t>
            </a:r>
            <a:r>
              <a:rPr lang="it-IT" sz="1750" dirty="0" err="1">
                <a:solidFill>
                  <a:schemeClr val="bg1"/>
                </a:solidFill>
              </a:rPr>
              <a:t>a.a</a:t>
            </a:r>
            <a:r>
              <a:rPr lang="it-IT" sz="1750" dirty="0">
                <a:solidFill>
                  <a:schemeClr val="bg1"/>
                </a:solidFill>
              </a:rPr>
              <a:t>. 2024/2025)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it-IT" sz="1750" dirty="0">
                <a:solidFill>
                  <a:schemeClr val="bg1"/>
                </a:solidFill>
              </a:rPr>
              <a:t>27 ottobre 2025 – 31 ottobre 2025 (prolungamento sessione autunnale a. a. 2024/2025) sono sospese tutte le lezioni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0D1318C6-3B6E-9832-0EBC-23A6704FDE6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4919" y="6228602"/>
            <a:ext cx="1600775" cy="492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869859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C63D013-92CD-4598-F7B5-D76E344F134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sellaDiTesto 7">
            <a:extLst>
              <a:ext uri="{FF2B5EF4-FFF2-40B4-BE49-F238E27FC236}">
                <a16:creationId xmlns:a16="http://schemas.microsoft.com/office/drawing/2014/main" id="{147C27E4-EFDD-79FA-3E2C-716849C7831B}"/>
              </a:ext>
            </a:extLst>
          </p:cNvPr>
          <p:cNvSpPr txBox="1"/>
          <p:nvPr/>
        </p:nvSpPr>
        <p:spPr>
          <a:xfrm>
            <a:off x="890670" y="482780"/>
            <a:ext cx="8693744" cy="646331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r>
              <a:rPr lang="it-IT" sz="3600" b="1" dirty="0">
                <a:solidFill>
                  <a:schemeClr val="accent1">
                    <a:lumMod val="50000"/>
                  </a:schemeClr>
                </a:solidFill>
              </a:rPr>
              <a:t>Doppio titolo, Erasmus+ e </a:t>
            </a:r>
            <a:r>
              <a:rPr lang="it-IT" sz="3600" b="1" dirty="0" err="1">
                <a:solidFill>
                  <a:schemeClr val="accent1">
                    <a:lumMod val="50000"/>
                  </a:schemeClr>
                </a:solidFill>
              </a:rPr>
              <a:t>Overworld</a:t>
            </a:r>
            <a:endParaRPr lang="it-IT" sz="36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B79718A3-3CC1-E19B-B84E-EF75348753FA}"/>
              </a:ext>
            </a:extLst>
          </p:cNvPr>
          <p:cNvSpPr/>
          <p:nvPr/>
        </p:nvSpPr>
        <p:spPr>
          <a:xfrm>
            <a:off x="1757823" y="6348995"/>
            <a:ext cx="19942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>
                <a:solidFill>
                  <a:schemeClr val="bg1"/>
                </a:solidFill>
              </a:rPr>
              <a:t>Welcome Day 2024</a:t>
            </a: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3F5AE6ED-F190-6CAE-FD38-A225E81D55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350" y="1386012"/>
            <a:ext cx="11582195" cy="4536281"/>
          </a:xfrm>
          <a:prstGeom prst="rect">
            <a:avLst/>
          </a:prstGeom>
        </p:spPr>
      </p:pic>
      <p:sp>
        <p:nvSpPr>
          <p:cNvPr id="6" name="Rettangolo 5">
            <a:extLst>
              <a:ext uri="{FF2B5EF4-FFF2-40B4-BE49-F238E27FC236}">
                <a16:creationId xmlns:a16="http://schemas.microsoft.com/office/drawing/2014/main" id="{515EB83C-307E-A011-1527-F7FFC63517F2}"/>
              </a:ext>
            </a:extLst>
          </p:cNvPr>
          <p:cNvSpPr/>
          <p:nvPr/>
        </p:nvSpPr>
        <p:spPr>
          <a:xfrm>
            <a:off x="0" y="6092094"/>
            <a:ext cx="12192000" cy="765907"/>
          </a:xfrm>
          <a:prstGeom prst="rect">
            <a:avLst/>
          </a:prstGeom>
          <a:solidFill>
            <a:srgbClr val="005EB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dirty="0"/>
              <a:t>    Welcome Day 2024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E2799EA6-0500-C309-B43B-8BB9659FD84D}"/>
              </a:ext>
            </a:extLst>
          </p:cNvPr>
          <p:cNvSpPr txBox="1"/>
          <p:nvPr/>
        </p:nvSpPr>
        <p:spPr>
          <a:xfrm>
            <a:off x="147350" y="1475881"/>
            <a:ext cx="11408774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it-IT" sz="2000" dirty="0">
                <a:solidFill>
                  <a:schemeClr val="bg1"/>
                </a:solidFill>
              </a:rPr>
              <a:t>E’ attivo un percorso di doppio titolo con </a:t>
            </a:r>
            <a:r>
              <a:rPr lang="it-IT" sz="2000" b="1" dirty="0" err="1">
                <a:solidFill>
                  <a:schemeClr val="bg1"/>
                </a:solidFill>
              </a:rPr>
              <a:t>Universitat</a:t>
            </a:r>
            <a:r>
              <a:rPr lang="it-IT" sz="2000" b="1" dirty="0">
                <a:solidFill>
                  <a:schemeClr val="bg1"/>
                </a:solidFill>
              </a:rPr>
              <a:t> Passau </a:t>
            </a:r>
            <a:r>
              <a:rPr lang="it-IT" sz="2000" dirty="0">
                <a:solidFill>
                  <a:schemeClr val="bg1"/>
                </a:solidFill>
              </a:rPr>
              <a:t>– Germania (scambio al terzo anno – richiesta la conoscenza del tedesco)</a:t>
            </a:r>
          </a:p>
          <a:p>
            <a:pPr algn="l"/>
            <a:endParaRPr lang="it-IT" sz="2000" dirty="0">
              <a:solidFill>
                <a:schemeClr val="bg1"/>
              </a:solidFill>
            </a:endParaRPr>
          </a:p>
          <a:p>
            <a:pPr algn="l"/>
            <a:r>
              <a:rPr lang="it-IT" sz="2000" dirty="0">
                <a:solidFill>
                  <a:schemeClr val="bg1"/>
                </a:solidFill>
              </a:rPr>
              <a:t>Sono attive convenzioni Erasmus con i seguenti atenei: </a:t>
            </a:r>
          </a:p>
        </p:txBody>
      </p:sp>
      <p:graphicFrame>
        <p:nvGraphicFramePr>
          <p:cNvPr id="5" name="Tabella 4">
            <a:extLst>
              <a:ext uri="{FF2B5EF4-FFF2-40B4-BE49-F238E27FC236}">
                <a16:creationId xmlns:a16="http://schemas.microsoft.com/office/drawing/2014/main" id="{2BD8F0A7-EF72-E3C1-ADB4-B7C0D12A8D80}"/>
              </a:ext>
            </a:extLst>
          </p:cNvPr>
          <p:cNvGraphicFramePr>
            <a:graphicFrameLocks noGrp="1"/>
          </p:cNvGraphicFramePr>
          <p:nvPr/>
        </p:nvGraphicFramePr>
        <p:xfrm>
          <a:off x="1464356" y="2799320"/>
          <a:ext cx="8948182" cy="2587242"/>
        </p:xfrm>
        <a:graphic>
          <a:graphicData uri="http://schemas.openxmlformats.org/drawingml/2006/table">
            <a:tbl>
              <a:tblPr firstRow="1" bandRow="1">
                <a:tableStyleId>{0505E3EF-67EA-436B-97B2-0124C06EBD24}</a:tableStyleId>
              </a:tblPr>
              <a:tblGrid>
                <a:gridCol w="4175587">
                  <a:extLst>
                    <a:ext uri="{9D8B030D-6E8A-4147-A177-3AD203B41FA5}">
                      <a16:colId xmlns:a16="http://schemas.microsoft.com/office/drawing/2014/main" val="3754113852"/>
                    </a:ext>
                  </a:extLst>
                </a:gridCol>
                <a:gridCol w="4772595">
                  <a:extLst>
                    <a:ext uri="{9D8B030D-6E8A-4147-A177-3AD203B41FA5}">
                      <a16:colId xmlns:a16="http://schemas.microsoft.com/office/drawing/2014/main" val="789208851"/>
                    </a:ext>
                  </a:extLst>
                </a:gridCol>
              </a:tblGrid>
              <a:tr h="2587242">
                <a:tc>
                  <a:txBody>
                    <a:bodyPr/>
                    <a:lstStyle/>
                    <a:p>
                      <a:pPr algn="l"/>
                      <a:r>
                        <a:rPr lang="it-IT" sz="1800" b="0" dirty="0">
                          <a:solidFill>
                            <a:schemeClr val="bg1"/>
                          </a:solidFill>
                        </a:rPr>
                        <a:t>Austria - </a:t>
                      </a:r>
                      <a:r>
                        <a:rPr lang="it-IT" sz="1800" b="0" dirty="0" err="1">
                          <a:solidFill>
                            <a:schemeClr val="bg1"/>
                          </a:solidFill>
                        </a:rPr>
                        <a:t>Universitat</a:t>
                      </a:r>
                      <a:r>
                        <a:rPr lang="it-IT" sz="1800" b="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it-IT" sz="1800" b="0" dirty="0" err="1">
                          <a:solidFill>
                            <a:schemeClr val="bg1"/>
                          </a:solidFill>
                        </a:rPr>
                        <a:t>Salzburg</a:t>
                      </a:r>
                      <a:endParaRPr lang="it-IT" sz="1800" b="0" dirty="0">
                        <a:solidFill>
                          <a:schemeClr val="bg1"/>
                        </a:solidFill>
                      </a:endParaRPr>
                    </a:p>
                    <a:p>
                      <a:pPr algn="l"/>
                      <a:r>
                        <a:rPr lang="it-IT" sz="1800" b="0" dirty="0">
                          <a:solidFill>
                            <a:schemeClr val="bg1"/>
                          </a:solidFill>
                        </a:rPr>
                        <a:t>Finlandia - Lapin </a:t>
                      </a:r>
                      <a:r>
                        <a:rPr lang="it-IT" sz="1800" b="0" dirty="0" err="1">
                          <a:solidFill>
                            <a:schemeClr val="bg1"/>
                          </a:solidFill>
                        </a:rPr>
                        <a:t>Yliopisto</a:t>
                      </a:r>
                      <a:endParaRPr lang="it-IT" sz="1800" b="0" dirty="0">
                        <a:solidFill>
                          <a:schemeClr val="bg1"/>
                        </a:solidFill>
                      </a:endParaRPr>
                    </a:p>
                    <a:p>
                      <a:pPr algn="l"/>
                      <a:r>
                        <a:rPr lang="it-IT" sz="1800" b="0" dirty="0">
                          <a:solidFill>
                            <a:schemeClr val="bg1"/>
                          </a:solidFill>
                        </a:rPr>
                        <a:t>Francia - </a:t>
                      </a:r>
                      <a:r>
                        <a:rPr lang="it-IT" sz="1800" b="0" dirty="0" err="1">
                          <a:solidFill>
                            <a:schemeClr val="bg1"/>
                          </a:solidFill>
                        </a:rPr>
                        <a:t>Universite</a:t>
                      </a:r>
                      <a:r>
                        <a:rPr lang="it-IT" sz="1800" b="0" dirty="0">
                          <a:solidFill>
                            <a:schemeClr val="bg1"/>
                          </a:solidFill>
                        </a:rPr>
                        <a:t> De Haute </a:t>
                      </a:r>
                      <a:r>
                        <a:rPr lang="it-IT" sz="1800" b="0" dirty="0" err="1">
                          <a:solidFill>
                            <a:schemeClr val="bg1"/>
                          </a:solidFill>
                        </a:rPr>
                        <a:t>Alsace</a:t>
                      </a:r>
                      <a:endParaRPr lang="it-IT" sz="1800" b="0" dirty="0">
                        <a:solidFill>
                          <a:schemeClr val="bg1"/>
                        </a:solidFill>
                      </a:endParaRPr>
                    </a:p>
                    <a:p>
                      <a:pPr algn="l"/>
                      <a:r>
                        <a:rPr lang="it-IT" sz="1800" b="0" dirty="0">
                          <a:solidFill>
                            <a:schemeClr val="bg1"/>
                          </a:solidFill>
                        </a:rPr>
                        <a:t>Francia - </a:t>
                      </a:r>
                      <a:r>
                        <a:rPr lang="it-IT" sz="1800" b="0" dirty="0" err="1">
                          <a:solidFill>
                            <a:schemeClr val="bg1"/>
                          </a:solidFill>
                        </a:rPr>
                        <a:t>Universite</a:t>
                      </a:r>
                      <a:r>
                        <a:rPr lang="it-IT" sz="1800" b="0" dirty="0">
                          <a:solidFill>
                            <a:schemeClr val="bg1"/>
                          </a:solidFill>
                        </a:rPr>
                        <a:t> De Poitiers</a:t>
                      </a:r>
                    </a:p>
                    <a:p>
                      <a:pPr algn="l"/>
                      <a:r>
                        <a:rPr lang="it-IT" sz="1800" b="0" dirty="0">
                          <a:solidFill>
                            <a:schemeClr val="bg1"/>
                          </a:solidFill>
                        </a:rPr>
                        <a:t>Francia - </a:t>
                      </a:r>
                      <a:r>
                        <a:rPr lang="it-IT" sz="1800" b="0" dirty="0" err="1">
                          <a:solidFill>
                            <a:schemeClr val="bg1"/>
                          </a:solidFill>
                        </a:rPr>
                        <a:t>UniversitA</a:t>
                      </a:r>
                      <a:r>
                        <a:rPr lang="it-IT" sz="1800" b="0" dirty="0">
                          <a:solidFill>
                            <a:schemeClr val="bg1"/>
                          </a:solidFill>
                        </a:rPr>
                        <a:t>̃ ̈ Paris </a:t>
                      </a:r>
                      <a:r>
                        <a:rPr lang="it-IT" sz="1800" b="0" dirty="0" err="1">
                          <a:solidFill>
                            <a:schemeClr val="bg1"/>
                          </a:solidFill>
                        </a:rPr>
                        <a:t>Cité</a:t>
                      </a:r>
                      <a:r>
                        <a:rPr lang="it-IT" sz="1800" b="0" dirty="0">
                          <a:solidFill>
                            <a:schemeClr val="bg1"/>
                          </a:solidFill>
                        </a:rPr>
                        <a:t> </a:t>
                      </a:r>
                    </a:p>
                    <a:p>
                      <a:pPr algn="l"/>
                      <a:r>
                        <a:rPr lang="it-IT" sz="1800" b="0" dirty="0">
                          <a:solidFill>
                            <a:schemeClr val="bg1"/>
                          </a:solidFill>
                        </a:rPr>
                        <a:t>Germania - Martin-Luther-</a:t>
                      </a:r>
                      <a:r>
                        <a:rPr lang="it-IT" sz="1800" b="0" dirty="0" err="1">
                          <a:solidFill>
                            <a:schemeClr val="bg1"/>
                          </a:solidFill>
                        </a:rPr>
                        <a:t>Universitaet</a:t>
                      </a:r>
                      <a:r>
                        <a:rPr lang="it-IT" sz="1800" b="0" dirty="0">
                          <a:solidFill>
                            <a:schemeClr val="bg1"/>
                          </a:solidFill>
                        </a:rPr>
                        <a:t> Germania - </a:t>
                      </a:r>
                      <a:r>
                        <a:rPr lang="it-IT" sz="1800" b="0" dirty="0" err="1">
                          <a:solidFill>
                            <a:schemeClr val="bg1"/>
                          </a:solidFill>
                        </a:rPr>
                        <a:t>Universitat</a:t>
                      </a:r>
                      <a:r>
                        <a:rPr lang="it-IT" sz="1800" b="0" dirty="0">
                          <a:solidFill>
                            <a:schemeClr val="bg1"/>
                          </a:solidFill>
                        </a:rPr>
                        <a:t> Passau </a:t>
                      </a:r>
                    </a:p>
                    <a:p>
                      <a:pPr algn="l"/>
                      <a:r>
                        <a:rPr lang="it-IT" sz="1800" b="0" dirty="0">
                          <a:solidFill>
                            <a:schemeClr val="bg1"/>
                          </a:solidFill>
                        </a:rPr>
                        <a:t>Polonia - </a:t>
                      </a:r>
                      <a:r>
                        <a:rPr lang="it-IT" sz="1800" b="0" dirty="0" err="1">
                          <a:solidFill>
                            <a:schemeClr val="bg1"/>
                          </a:solidFill>
                        </a:rPr>
                        <a:t>Uniwersytet</a:t>
                      </a:r>
                      <a:r>
                        <a:rPr lang="it-IT" sz="1800" b="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it-IT" sz="1800" b="0" dirty="0" err="1">
                          <a:solidFill>
                            <a:schemeClr val="bg1"/>
                          </a:solidFill>
                        </a:rPr>
                        <a:t>Jagiellonski</a:t>
                      </a:r>
                      <a:r>
                        <a:rPr lang="it-IT" sz="1800" b="0" dirty="0">
                          <a:solidFill>
                            <a:schemeClr val="bg1"/>
                          </a:solidFill>
                        </a:rPr>
                        <a:t> </a:t>
                      </a:r>
                    </a:p>
                    <a:p>
                      <a:endParaRPr lang="it-IT" b="0" dirty="0"/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800" b="0" dirty="0">
                          <a:solidFill>
                            <a:schemeClr val="bg1"/>
                          </a:solidFill>
                        </a:rPr>
                        <a:t>Portogallo - </a:t>
                      </a:r>
                      <a:r>
                        <a:rPr lang="it-IT" sz="1800" b="0" dirty="0" err="1">
                          <a:solidFill>
                            <a:schemeClr val="bg1"/>
                          </a:solidFill>
                        </a:rPr>
                        <a:t>Universidade</a:t>
                      </a:r>
                      <a:r>
                        <a:rPr lang="it-IT" sz="1800" b="0" dirty="0">
                          <a:solidFill>
                            <a:schemeClr val="bg1"/>
                          </a:solidFill>
                        </a:rPr>
                        <a:t> Do Minho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1800" b="0" dirty="0">
                          <a:solidFill>
                            <a:schemeClr val="bg1"/>
                          </a:solidFill>
                        </a:rPr>
                        <a:t>Portogallo - </a:t>
                      </a:r>
                      <a:r>
                        <a:rPr lang="it-IT" sz="1800" b="0" dirty="0" err="1">
                          <a:solidFill>
                            <a:schemeClr val="bg1"/>
                          </a:solidFill>
                        </a:rPr>
                        <a:t>Universidade</a:t>
                      </a:r>
                      <a:r>
                        <a:rPr lang="it-IT" sz="1800" b="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it-IT" sz="1800" b="0" dirty="0" err="1">
                          <a:solidFill>
                            <a:schemeClr val="bg1"/>
                          </a:solidFill>
                        </a:rPr>
                        <a:t>Portucalense</a:t>
                      </a:r>
                      <a:endParaRPr lang="it-IT" sz="1800" b="0" dirty="0">
                        <a:solidFill>
                          <a:schemeClr val="bg1"/>
                        </a:solidFill>
                      </a:endParaRPr>
                    </a:p>
                    <a:p>
                      <a:pPr algn="l"/>
                      <a:r>
                        <a:rPr lang="it-IT" sz="1800" b="0" dirty="0">
                          <a:solidFill>
                            <a:schemeClr val="bg1"/>
                          </a:solidFill>
                        </a:rPr>
                        <a:t>Regno Unito - University Of Bath</a:t>
                      </a:r>
                    </a:p>
                    <a:p>
                      <a:pPr algn="l"/>
                      <a:r>
                        <a:rPr lang="it-IT" sz="1800" b="0" dirty="0">
                          <a:solidFill>
                            <a:schemeClr val="bg1"/>
                          </a:solidFill>
                        </a:rPr>
                        <a:t>Romania - </a:t>
                      </a:r>
                      <a:r>
                        <a:rPr lang="it-IT" sz="1800" b="0" dirty="0" err="1">
                          <a:solidFill>
                            <a:schemeClr val="bg1"/>
                          </a:solidFill>
                        </a:rPr>
                        <a:t>Universitatea</a:t>
                      </a:r>
                      <a:r>
                        <a:rPr lang="it-IT" sz="1800" b="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it-IT" sz="1800" b="0" dirty="0" err="1">
                          <a:solidFill>
                            <a:schemeClr val="bg1"/>
                          </a:solidFill>
                        </a:rPr>
                        <a:t>Din</a:t>
                      </a:r>
                      <a:r>
                        <a:rPr lang="it-IT" sz="1800" b="0" dirty="0">
                          <a:solidFill>
                            <a:schemeClr val="bg1"/>
                          </a:solidFill>
                        </a:rPr>
                        <a:t> Oradea</a:t>
                      </a:r>
                    </a:p>
                    <a:p>
                      <a:pPr algn="l"/>
                      <a:r>
                        <a:rPr lang="it-IT" sz="1800" b="0" dirty="0">
                          <a:solidFill>
                            <a:schemeClr val="bg1"/>
                          </a:solidFill>
                        </a:rPr>
                        <a:t>Spagna - </a:t>
                      </a:r>
                      <a:r>
                        <a:rPr lang="it-IT" sz="1800" b="0" dirty="0" err="1">
                          <a:solidFill>
                            <a:schemeClr val="bg1"/>
                          </a:solidFill>
                        </a:rPr>
                        <a:t>Universidad</a:t>
                      </a:r>
                      <a:r>
                        <a:rPr lang="it-IT" sz="1800" b="0" dirty="0">
                          <a:solidFill>
                            <a:schemeClr val="bg1"/>
                          </a:solidFill>
                        </a:rPr>
                        <a:t> Loyola </a:t>
                      </a:r>
                      <a:r>
                        <a:rPr lang="it-IT" sz="1800" b="0" dirty="0" err="1">
                          <a:solidFill>
                            <a:schemeClr val="bg1"/>
                          </a:solidFill>
                        </a:rPr>
                        <a:t>Andalucia</a:t>
                      </a:r>
                      <a:endParaRPr lang="it-IT" sz="1800" b="0" dirty="0">
                        <a:solidFill>
                          <a:schemeClr val="bg1"/>
                        </a:solidFill>
                      </a:endParaRPr>
                    </a:p>
                    <a:p>
                      <a:pPr algn="l"/>
                      <a:r>
                        <a:rPr lang="it-IT" sz="1800" b="0" dirty="0">
                          <a:solidFill>
                            <a:schemeClr val="bg1"/>
                          </a:solidFill>
                        </a:rPr>
                        <a:t>Spagna - </a:t>
                      </a:r>
                      <a:r>
                        <a:rPr lang="it-IT" sz="1800" b="0" dirty="0" err="1">
                          <a:solidFill>
                            <a:schemeClr val="bg1"/>
                          </a:solidFill>
                        </a:rPr>
                        <a:t>Universidad</a:t>
                      </a:r>
                      <a:r>
                        <a:rPr lang="it-IT" sz="1800" b="0" dirty="0">
                          <a:solidFill>
                            <a:schemeClr val="bg1"/>
                          </a:solidFill>
                        </a:rPr>
                        <a:t> Del Pais Vasco</a:t>
                      </a:r>
                    </a:p>
                    <a:p>
                      <a:pPr algn="l"/>
                      <a:r>
                        <a:rPr lang="it-IT" sz="1800" b="0" dirty="0">
                          <a:solidFill>
                            <a:schemeClr val="bg1"/>
                          </a:solidFill>
                        </a:rPr>
                        <a:t>Spagna -. </a:t>
                      </a:r>
                      <a:r>
                        <a:rPr lang="it-IT" sz="1800" b="0" dirty="0" err="1">
                          <a:solidFill>
                            <a:schemeClr val="bg1"/>
                          </a:solidFill>
                        </a:rPr>
                        <a:t>Universitat</a:t>
                      </a:r>
                      <a:r>
                        <a:rPr lang="it-IT" sz="1800" b="0" dirty="0">
                          <a:solidFill>
                            <a:schemeClr val="bg1"/>
                          </a:solidFill>
                        </a:rPr>
                        <a:t> Autonoma De </a:t>
                      </a:r>
                      <a:r>
                        <a:rPr lang="it-IT" sz="1800" b="0" dirty="0" err="1">
                          <a:solidFill>
                            <a:schemeClr val="bg1"/>
                          </a:solidFill>
                        </a:rPr>
                        <a:t>Barcelona</a:t>
                      </a:r>
                      <a:endParaRPr lang="it-IT" sz="1800" b="0" dirty="0">
                        <a:solidFill>
                          <a:schemeClr val="bg1"/>
                        </a:solidFill>
                      </a:endParaRPr>
                    </a:p>
                    <a:p>
                      <a:pPr algn="l"/>
                      <a:r>
                        <a:rPr lang="it-IT" sz="1800" b="0" dirty="0">
                          <a:solidFill>
                            <a:schemeClr val="bg1"/>
                          </a:solidFill>
                        </a:rPr>
                        <a:t>Spagna - </a:t>
                      </a:r>
                      <a:r>
                        <a:rPr lang="it-IT" sz="1800" b="0" dirty="0" err="1">
                          <a:solidFill>
                            <a:schemeClr val="bg1"/>
                          </a:solidFill>
                        </a:rPr>
                        <a:t>Universitat</a:t>
                      </a:r>
                      <a:r>
                        <a:rPr lang="it-IT" sz="1800" b="0" dirty="0">
                          <a:solidFill>
                            <a:schemeClr val="bg1"/>
                          </a:solidFill>
                        </a:rPr>
                        <a:t> De Valencia</a:t>
                      </a:r>
                    </a:p>
                    <a:p>
                      <a:pPr algn="l"/>
                      <a:r>
                        <a:rPr lang="it-IT" sz="1800" b="0" dirty="0">
                          <a:solidFill>
                            <a:schemeClr val="bg1"/>
                          </a:solidFill>
                        </a:rPr>
                        <a:t>Svezia - </a:t>
                      </a:r>
                      <a:r>
                        <a:rPr lang="it-IT" sz="1800" b="0" dirty="0" err="1">
                          <a:solidFill>
                            <a:schemeClr val="bg1"/>
                          </a:solidFill>
                        </a:rPr>
                        <a:t>Linkopings</a:t>
                      </a:r>
                      <a:r>
                        <a:rPr lang="it-IT" sz="1800" b="0" dirty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it-IT" sz="1800" b="0" dirty="0" err="1">
                          <a:solidFill>
                            <a:schemeClr val="bg1"/>
                          </a:solidFill>
                        </a:rPr>
                        <a:t>Universitet</a:t>
                      </a:r>
                      <a:r>
                        <a:rPr lang="it-IT" sz="1800" b="0" dirty="0">
                          <a:solidFill>
                            <a:schemeClr val="bg1"/>
                          </a:solidFill>
                        </a:rPr>
                        <a:t> 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19295213"/>
                  </a:ext>
                </a:extLst>
              </a:tr>
            </a:tbl>
          </a:graphicData>
        </a:graphic>
      </p:graphicFrame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1EBCED8A-2B50-A95A-4F1F-CDA06E2614C2}"/>
              </a:ext>
            </a:extLst>
          </p:cNvPr>
          <p:cNvSpPr txBox="1"/>
          <p:nvPr/>
        </p:nvSpPr>
        <p:spPr>
          <a:xfrm>
            <a:off x="186682" y="5440585"/>
            <a:ext cx="10991070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it-IT" sz="2000" dirty="0">
                <a:solidFill>
                  <a:schemeClr val="bg1"/>
                </a:solidFill>
              </a:rPr>
              <a:t>Inoltre, sono attive diverse convenzioni con atenei extra-europei (programma </a:t>
            </a:r>
            <a:r>
              <a:rPr lang="it-IT" sz="2000" dirty="0" err="1">
                <a:solidFill>
                  <a:schemeClr val="bg1"/>
                </a:solidFill>
              </a:rPr>
              <a:t>Overworld</a:t>
            </a:r>
            <a:r>
              <a:rPr lang="it-IT" sz="2000" dirty="0">
                <a:solidFill>
                  <a:schemeClr val="bg1"/>
                </a:solidFill>
              </a:rPr>
              <a:t>)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023F02C2-BA5B-439E-0487-C8508AAAF7D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4919" y="6228602"/>
            <a:ext cx="1600775" cy="492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16256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uppo 12"/>
          <p:cNvGrpSpPr/>
          <p:nvPr/>
        </p:nvGrpSpPr>
        <p:grpSpPr>
          <a:xfrm>
            <a:off x="0" y="6092094"/>
            <a:ext cx="12192000" cy="765907"/>
            <a:chOff x="0" y="6150708"/>
            <a:chExt cx="9144000" cy="765907"/>
          </a:xfrm>
        </p:grpSpPr>
        <p:sp>
          <p:nvSpPr>
            <p:cNvPr id="5" name="Rettangolo 4"/>
            <p:cNvSpPr/>
            <p:nvPr/>
          </p:nvSpPr>
          <p:spPr>
            <a:xfrm>
              <a:off x="0" y="6150708"/>
              <a:ext cx="9144000" cy="765907"/>
            </a:xfrm>
            <a:prstGeom prst="rect">
              <a:avLst/>
            </a:prstGeom>
            <a:solidFill>
              <a:srgbClr val="005EB8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it-IT" dirty="0"/>
                <a:t>    Welcome Day 2024</a:t>
              </a:r>
            </a:p>
          </p:txBody>
        </p:sp>
        <p:pic>
          <p:nvPicPr>
            <p:cNvPr id="9" name="Immagine 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26189" y="6287216"/>
              <a:ext cx="1200581" cy="492890"/>
            </a:xfrm>
            <a:prstGeom prst="rect">
              <a:avLst/>
            </a:prstGeom>
          </p:spPr>
        </p:pic>
      </p:grpSp>
      <p:pic>
        <p:nvPicPr>
          <p:cNvPr id="17" name="Immagine 16" descr="Immagine che contiene vestiti, persona, calzature, sorriso">
            <a:extLst>
              <a:ext uri="{FF2B5EF4-FFF2-40B4-BE49-F238E27FC236}">
                <a16:creationId xmlns:a16="http://schemas.microsoft.com/office/drawing/2014/main" id="{D5C1EE80-26EE-9375-7BBB-9AE776718E1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155" t="16740"/>
          <a:stretch/>
        </p:blipFill>
        <p:spPr>
          <a:xfrm>
            <a:off x="2003570" y="859883"/>
            <a:ext cx="8184860" cy="5013762"/>
          </a:xfrm>
          <a:prstGeom prst="rect">
            <a:avLst/>
          </a:prstGeom>
        </p:spPr>
      </p:pic>
      <p:sp>
        <p:nvSpPr>
          <p:cNvPr id="10" name="Rettangolo 9">
            <a:extLst>
              <a:ext uri="{FF2B5EF4-FFF2-40B4-BE49-F238E27FC236}">
                <a16:creationId xmlns:a16="http://schemas.microsoft.com/office/drawing/2014/main" id="{C8EC2D5E-9E70-49B2-AD56-3E0037E0C8EA}"/>
              </a:ext>
            </a:extLst>
          </p:cNvPr>
          <p:cNvSpPr/>
          <p:nvPr/>
        </p:nvSpPr>
        <p:spPr>
          <a:xfrm>
            <a:off x="2712720" y="5061243"/>
            <a:ext cx="7284720" cy="1099104"/>
          </a:xfrm>
          <a:prstGeom prst="rect">
            <a:avLst/>
          </a:prstGeom>
          <a:solidFill>
            <a:srgbClr val="091B4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400" dirty="0"/>
              <a:t>DOVE VOI, STUDENTI E STUDENTESSE, SIETE AL CENTRO </a:t>
            </a:r>
          </a:p>
          <a:p>
            <a:pPr algn="ctr"/>
            <a:r>
              <a:rPr lang="it-IT" sz="2400" dirty="0"/>
              <a:t>DELLE NOSTRE AZIONI!</a:t>
            </a:r>
          </a:p>
        </p:txBody>
      </p:sp>
      <p:sp>
        <p:nvSpPr>
          <p:cNvPr id="2" name="CasellaDiTesto 1"/>
          <p:cNvSpPr txBox="1"/>
          <p:nvPr/>
        </p:nvSpPr>
        <p:spPr>
          <a:xfrm>
            <a:off x="2003570" y="151997"/>
            <a:ext cx="8075612" cy="923330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it-IT" sz="5400" b="1" dirty="0">
                <a:solidFill>
                  <a:srgbClr val="091B4C"/>
                </a:solidFill>
              </a:rPr>
              <a:t>WELCOME</a:t>
            </a:r>
          </a:p>
        </p:txBody>
      </p:sp>
    </p:spTree>
    <p:extLst>
      <p:ext uri="{BB962C8B-B14F-4D97-AF65-F5344CB8AC3E}">
        <p14:creationId xmlns:p14="http://schemas.microsoft.com/office/powerpoint/2010/main" val="120655873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sellaDiTesto 7"/>
          <p:cNvSpPr txBox="1"/>
          <p:nvPr/>
        </p:nvSpPr>
        <p:spPr>
          <a:xfrm>
            <a:off x="613064" y="327860"/>
            <a:ext cx="9937705" cy="1200329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r>
              <a:rPr lang="it-IT" sz="3600" b="1" dirty="0">
                <a:solidFill>
                  <a:schemeClr val="accent1">
                    <a:lumMod val="50000"/>
                  </a:schemeClr>
                </a:solidFill>
              </a:rPr>
              <a:t>RISULTATI OCCUPAZIONALI DEL CORSO SECONDO    I DATI ALMALAUREA (2023)</a:t>
            </a:r>
          </a:p>
        </p:txBody>
      </p:sp>
      <p:sp>
        <p:nvSpPr>
          <p:cNvPr id="10" name="Rettangolo 9"/>
          <p:cNvSpPr/>
          <p:nvPr/>
        </p:nvSpPr>
        <p:spPr>
          <a:xfrm>
            <a:off x="1757823" y="6348995"/>
            <a:ext cx="19942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>
                <a:solidFill>
                  <a:schemeClr val="bg1"/>
                </a:solidFill>
              </a:rPr>
              <a:t>Welcome Day 2024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59434B7C-653F-42B4-EE3D-FCDC6675F3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2574" y="1489297"/>
            <a:ext cx="3016602" cy="4524903"/>
          </a:xfrm>
          <a:prstGeom prst="rect">
            <a:avLst/>
          </a:prstGeom>
        </p:spPr>
      </p:pic>
      <p:pic>
        <p:nvPicPr>
          <p:cNvPr id="2" name="Immagine 1">
            <a:extLst>
              <a:ext uri="{FF2B5EF4-FFF2-40B4-BE49-F238E27FC236}">
                <a16:creationId xmlns:a16="http://schemas.microsoft.com/office/drawing/2014/main" id="{DF1A3D53-11ED-EEC8-819F-B7554AA75E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4171" y="1664697"/>
            <a:ext cx="8094578" cy="4133930"/>
          </a:xfrm>
          <a:prstGeom prst="rect">
            <a:avLst/>
          </a:prstGeom>
        </p:spPr>
      </p:pic>
      <p:sp>
        <p:nvSpPr>
          <p:cNvPr id="6" name="Rettangolo 5">
            <a:extLst>
              <a:ext uri="{FF2B5EF4-FFF2-40B4-BE49-F238E27FC236}">
                <a16:creationId xmlns:a16="http://schemas.microsoft.com/office/drawing/2014/main" id="{A19A845F-87E3-5C70-A28A-0FAA8BDF212F}"/>
              </a:ext>
            </a:extLst>
          </p:cNvPr>
          <p:cNvSpPr/>
          <p:nvPr/>
        </p:nvSpPr>
        <p:spPr>
          <a:xfrm>
            <a:off x="0" y="6092094"/>
            <a:ext cx="12192000" cy="765907"/>
          </a:xfrm>
          <a:prstGeom prst="rect">
            <a:avLst/>
          </a:prstGeom>
          <a:solidFill>
            <a:srgbClr val="005EB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dirty="0"/>
              <a:t>    Welcome Day 2024</a:t>
            </a:r>
          </a:p>
        </p:txBody>
      </p:sp>
      <p:graphicFrame>
        <p:nvGraphicFramePr>
          <p:cNvPr id="11" name="Tabella 3">
            <a:extLst>
              <a:ext uri="{FF2B5EF4-FFF2-40B4-BE49-F238E27FC236}">
                <a16:creationId xmlns:a16="http://schemas.microsoft.com/office/drawing/2014/main" id="{1ACF8CFF-0334-7D62-EA38-41138119F84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31543703"/>
              </p:ext>
            </p:extLst>
          </p:nvPr>
        </p:nvGraphicFramePr>
        <p:xfrm>
          <a:off x="219857" y="2332679"/>
          <a:ext cx="8048892" cy="2797965"/>
        </p:xfrm>
        <a:graphic>
          <a:graphicData uri="http://schemas.openxmlformats.org/drawingml/2006/table">
            <a:tbl>
              <a:tblPr firstRow="1" bandRow="1">
                <a:tableStyleId>{0505E3EF-67EA-436B-97B2-0124C06EBD24}</a:tableStyleId>
              </a:tblPr>
              <a:tblGrid>
                <a:gridCol w="4608550">
                  <a:extLst>
                    <a:ext uri="{9D8B030D-6E8A-4147-A177-3AD203B41FA5}">
                      <a16:colId xmlns:a16="http://schemas.microsoft.com/office/drawing/2014/main" val="2349380541"/>
                    </a:ext>
                  </a:extLst>
                </a:gridCol>
                <a:gridCol w="1759340">
                  <a:extLst>
                    <a:ext uri="{9D8B030D-6E8A-4147-A177-3AD203B41FA5}">
                      <a16:colId xmlns:a16="http://schemas.microsoft.com/office/drawing/2014/main" val="3193764618"/>
                    </a:ext>
                  </a:extLst>
                </a:gridCol>
                <a:gridCol w="1681002">
                  <a:extLst>
                    <a:ext uri="{9D8B030D-6E8A-4147-A177-3AD203B41FA5}">
                      <a16:colId xmlns:a16="http://schemas.microsoft.com/office/drawing/2014/main" val="1190264980"/>
                    </a:ext>
                  </a:extLst>
                </a:gridCol>
              </a:tblGrid>
              <a:tr h="877661">
                <a:tc>
                  <a:txBody>
                    <a:bodyPr/>
                    <a:lstStyle/>
                    <a:p>
                      <a:pPr algn="ctr"/>
                      <a:endParaRPr lang="it-IT" sz="2000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000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 1 anno dalla laurea</a:t>
                      </a: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it-IT" sz="2000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 3 anni dalla laurea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937991982"/>
                  </a:ext>
                </a:extLst>
              </a:tr>
              <a:tr h="673986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Bef>
                          <a:spcPts val="235"/>
                        </a:spcBef>
                        <a:spcAft>
                          <a:spcPts val="470"/>
                        </a:spcAft>
                      </a:pPr>
                      <a:r>
                        <a:rPr lang="it-IT" sz="2000" b="1" dirty="0">
                          <a:solidFill>
                            <a:schemeClr val="bg1"/>
                          </a:solidFill>
                        </a:rPr>
                        <a:t>Tasso di occupazione</a:t>
                      </a:r>
                      <a:endParaRPr lang="it-IT" sz="2000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ea typeface="Times New Roman"/>
                        <a:cs typeface="Calibri" panose="020F0502020204030204" pitchFamily="34" charset="0"/>
                      </a:endParaRPr>
                    </a:p>
                  </a:txBody>
                  <a:tcPr marL="19050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000" kern="1200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57,1%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000" kern="1200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76,9%</a:t>
                      </a: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034068"/>
                  </a:ext>
                </a:extLst>
              </a:tr>
              <a:tr h="572332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Bef>
                          <a:spcPts val="235"/>
                        </a:spcBef>
                        <a:spcAft>
                          <a:spcPts val="470"/>
                        </a:spcAft>
                      </a:pPr>
                      <a:r>
                        <a:rPr lang="it-IT" sz="2000" b="1" dirty="0">
                          <a:solidFill>
                            <a:schemeClr val="bg1"/>
                          </a:solidFill>
                        </a:rPr>
                        <a:t>Non lavorano e non cercano </a:t>
                      </a:r>
                      <a:endParaRPr lang="it-IT" sz="2000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ea typeface="Times New Roman"/>
                        <a:cs typeface="Calibri" panose="020F0502020204030204" pitchFamily="34" charset="0"/>
                      </a:endParaRPr>
                    </a:p>
                  </a:txBody>
                  <a:tcPr marL="19050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000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7,1%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000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7,7%</a:t>
                      </a: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94671035"/>
                  </a:ext>
                </a:extLst>
              </a:tr>
              <a:tr h="673986"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Bef>
                          <a:spcPts val="235"/>
                        </a:spcBef>
                        <a:spcAft>
                          <a:spcPts val="470"/>
                        </a:spcAft>
                      </a:pPr>
                      <a:r>
                        <a:rPr lang="it-IT" sz="2000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ea typeface="Times New Roman"/>
                          <a:cs typeface="Calibri" panose="020F0502020204030204" pitchFamily="34" charset="0"/>
                        </a:rPr>
                        <a:t>Non lavorano ma cercano </a:t>
                      </a:r>
                    </a:p>
                  </a:txBody>
                  <a:tcPr marL="19050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000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35,7%</a:t>
                      </a:r>
                    </a:p>
                  </a:txBody>
                  <a:tcPr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2000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15,4%</a:t>
                      </a:r>
                    </a:p>
                  </a:txBody>
                  <a:tcPr anchor="ctr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96312925"/>
                  </a:ext>
                </a:extLst>
              </a:tr>
            </a:tbl>
          </a:graphicData>
        </a:graphic>
      </p:graphicFrame>
      <p:pic>
        <p:nvPicPr>
          <p:cNvPr id="5" name="Immagine 4">
            <a:extLst>
              <a:ext uri="{FF2B5EF4-FFF2-40B4-BE49-F238E27FC236}">
                <a16:creationId xmlns:a16="http://schemas.microsoft.com/office/drawing/2014/main" id="{CBD3447D-F3A7-6136-8E09-4706BF72520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4919" y="6228602"/>
            <a:ext cx="1600775" cy="492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494153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>
            <a:extLst>
              <a:ext uri="{FF2B5EF4-FFF2-40B4-BE49-F238E27FC236}">
                <a16:creationId xmlns:a16="http://schemas.microsoft.com/office/drawing/2014/main" id="{7A17D4AD-4FF0-2B1C-3056-64DA618B19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45156" y="1495976"/>
            <a:ext cx="3120173" cy="4160232"/>
          </a:xfrm>
          <a:prstGeom prst="rect">
            <a:avLst/>
          </a:prstGeom>
        </p:spPr>
      </p:pic>
      <p:sp>
        <p:nvSpPr>
          <p:cNvPr id="8" name="CasellaDiTesto 7"/>
          <p:cNvSpPr txBox="1"/>
          <p:nvPr/>
        </p:nvSpPr>
        <p:spPr>
          <a:xfrm>
            <a:off x="608225" y="493779"/>
            <a:ext cx="8693743" cy="646331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r>
              <a:rPr lang="it-IT" sz="3600" b="1" dirty="0">
                <a:solidFill>
                  <a:schemeClr val="accent1">
                    <a:lumMod val="50000"/>
                  </a:schemeClr>
                </a:solidFill>
              </a:rPr>
              <a:t>RESTA SEMPRE IN CONTATTO CON NOI</a:t>
            </a:r>
          </a:p>
        </p:txBody>
      </p:sp>
      <p:sp>
        <p:nvSpPr>
          <p:cNvPr id="10" name="Rettangolo 9"/>
          <p:cNvSpPr/>
          <p:nvPr/>
        </p:nvSpPr>
        <p:spPr>
          <a:xfrm>
            <a:off x="1757823" y="6348995"/>
            <a:ext cx="19942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>
                <a:solidFill>
                  <a:schemeClr val="bg1"/>
                </a:solidFill>
              </a:rPr>
              <a:t>Welcome Day 2024</a:t>
            </a: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DF1A3D53-11ED-EEC8-819F-B7554AA75E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33571" y="1253094"/>
            <a:ext cx="5905850" cy="4483134"/>
          </a:xfrm>
          <a:prstGeom prst="rect">
            <a:avLst/>
          </a:prstGeom>
        </p:spPr>
      </p:pic>
      <p:sp>
        <p:nvSpPr>
          <p:cNvPr id="4" name="CasellaDiTesto 3">
            <a:extLst>
              <a:ext uri="{FF2B5EF4-FFF2-40B4-BE49-F238E27FC236}">
                <a16:creationId xmlns:a16="http://schemas.microsoft.com/office/drawing/2014/main" id="{AE26FFE6-C1BE-794A-A68C-2124061B69A6}"/>
              </a:ext>
            </a:extLst>
          </p:cNvPr>
          <p:cNvSpPr txBox="1"/>
          <p:nvPr/>
        </p:nvSpPr>
        <p:spPr>
          <a:xfrm>
            <a:off x="1311725" y="1253094"/>
            <a:ext cx="5905850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endParaRPr lang="it-IT" sz="2200" dirty="0">
              <a:solidFill>
                <a:schemeClr val="bg1"/>
              </a:solidFill>
            </a:endParaRPr>
          </a:p>
          <a:p>
            <a:r>
              <a:rPr lang="it-IT" sz="2200" dirty="0">
                <a:solidFill>
                  <a:schemeClr val="bg1"/>
                </a:solidFill>
              </a:rPr>
              <a:t>SITO DELL’UNIVERSITÀ</a:t>
            </a:r>
          </a:p>
          <a:p>
            <a:r>
              <a:rPr lang="it-IT" sz="2400" dirty="0">
                <a:solidFill>
                  <a:schemeClr val="bg1"/>
                </a:solidFill>
              </a:rPr>
              <a:t>https://</a:t>
            </a:r>
            <a:r>
              <a:rPr lang="it-IT" sz="2400" dirty="0" err="1">
                <a:solidFill>
                  <a:schemeClr val="bg1"/>
                </a:solidFill>
              </a:rPr>
              <a:t>www.unipr.it</a:t>
            </a:r>
            <a:r>
              <a:rPr lang="it-IT" sz="2400" dirty="0">
                <a:solidFill>
                  <a:schemeClr val="bg1"/>
                </a:solidFill>
              </a:rPr>
              <a:t> </a:t>
            </a:r>
          </a:p>
          <a:p>
            <a:endParaRPr lang="it-IT" sz="2400" dirty="0">
              <a:solidFill>
                <a:schemeClr val="bg1"/>
              </a:solidFill>
            </a:endParaRPr>
          </a:p>
          <a:p>
            <a:r>
              <a:rPr lang="it-IT" sz="2200" dirty="0">
                <a:solidFill>
                  <a:schemeClr val="bg1"/>
                </a:solidFill>
              </a:rPr>
              <a:t>SITO DEL DIPARTIMENTO DI GIURISPRUDENZA, STUDI POLITICI E INTERNAZIONALI</a:t>
            </a:r>
          </a:p>
          <a:p>
            <a:r>
              <a:rPr lang="it-IT" sz="2400" dirty="0">
                <a:solidFill>
                  <a:schemeClr val="bg1"/>
                </a:solidFill>
              </a:rPr>
              <a:t>https://</a:t>
            </a:r>
            <a:r>
              <a:rPr lang="it-IT" sz="2400" dirty="0" err="1">
                <a:solidFill>
                  <a:schemeClr val="bg1"/>
                </a:solidFill>
              </a:rPr>
              <a:t>www.gspi.unipr.it</a:t>
            </a:r>
            <a:r>
              <a:rPr lang="it-IT" sz="2400" dirty="0">
                <a:solidFill>
                  <a:schemeClr val="bg1"/>
                </a:solidFill>
              </a:rPr>
              <a:t>/</a:t>
            </a:r>
            <a:r>
              <a:rPr lang="it-IT" sz="2400" dirty="0" err="1">
                <a:solidFill>
                  <a:schemeClr val="bg1"/>
                </a:solidFill>
              </a:rPr>
              <a:t>it</a:t>
            </a:r>
            <a:r>
              <a:rPr lang="it-IT" sz="2400" dirty="0">
                <a:solidFill>
                  <a:schemeClr val="bg1"/>
                </a:solidFill>
              </a:rPr>
              <a:t> </a:t>
            </a:r>
          </a:p>
          <a:p>
            <a:endParaRPr lang="it-IT" sz="2400" dirty="0">
              <a:solidFill>
                <a:schemeClr val="bg1"/>
              </a:solidFill>
            </a:endParaRPr>
          </a:p>
          <a:p>
            <a:r>
              <a:rPr lang="it-IT" sz="2200" dirty="0">
                <a:solidFill>
                  <a:schemeClr val="bg1"/>
                </a:solidFill>
              </a:rPr>
              <a:t>SITO DEL CORSO DI LAUREA MAGISTRALE IN</a:t>
            </a:r>
          </a:p>
          <a:p>
            <a:r>
              <a:rPr lang="it-IT" sz="2200" dirty="0">
                <a:solidFill>
                  <a:schemeClr val="bg1"/>
                </a:solidFill>
              </a:rPr>
              <a:t>RELAZIONI INTERNAZIONALI ED EUROPEE</a:t>
            </a:r>
          </a:p>
          <a:p>
            <a:r>
              <a:rPr lang="it-IT" sz="2400" dirty="0">
                <a:solidFill>
                  <a:schemeClr val="bg1"/>
                </a:solidFill>
              </a:rPr>
              <a:t>https://</a:t>
            </a:r>
            <a:r>
              <a:rPr lang="it-IT" sz="2400" dirty="0" err="1">
                <a:solidFill>
                  <a:schemeClr val="bg1"/>
                </a:solidFill>
              </a:rPr>
              <a:t>www.corsi.unipr.it</a:t>
            </a:r>
            <a:r>
              <a:rPr lang="it-IT" sz="2400" dirty="0">
                <a:solidFill>
                  <a:schemeClr val="bg1"/>
                </a:solidFill>
              </a:rPr>
              <a:t>/</a:t>
            </a:r>
            <a:r>
              <a:rPr lang="it-IT" sz="2400" dirty="0" err="1">
                <a:solidFill>
                  <a:schemeClr val="bg1"/>
                </a:solidFill>
              </a:rPr>
              <a:t>it</a:t>
            </a:r>
            <a:r>
              <a:rPr lang="it-IT" sz="2400" dirty="0">
                <a:solidFill>
                  <a:schemeClr val="bg1"/>
                </a:solidFill>
              </a:rPr>
              <a:t>/</a:t>
            </a:r>
            <a:r>
              <a:rPr lang="it-IT" sz="2400" dirty="0" err="1">
                <a:solidFill>
                  <a:schemeClr val="bg1"/>
                </a:solidFill>
              </a:rPr>
              <a:t>cdlm</a:t>
            </a:r>
            <a:r>
              <a:rPr lang="it-IT" sz="2400" dirty="0">
                <a:solidFill>
                  <a:schemeClr val="bg1"/>
                </a:solidFill>
              </a:rPr>
              <a:t>-rie </a:t>
            </a:r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C2F26752-F0D1-EF5F-85CA-8F1A1F8434AE}"/>
              </a:ext>
            </a:extLst>
          </p:cNvPr>
          <p:cNvSpPr/>
          <p:nvPr/>
        </p:nvSpPr>
        <p:spPr>
          <a:xfrm>
            <a:off x="0" y="6092094"/>
            <a:ext cx="12192000" cy="765907"/>
          </a:xfrm>
          <a:prstGeom prst="rect">
            <a:avLst/>
          </a:prstGeom>
          <a:solidFill>
            <a:srgbClr val="005EB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dirty="0"/>
              <a:t>    Welcome Day 2024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E3FC8DB8-4CF0-576D-A6EA-A9FA032DF4B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4919" y="6228602"/>
            <a:ext cx="1600775" cy="492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809107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Fumetto 1 78"/>
          <p:cNvSpPr/>
          <p:nvPr/>
        </p:nvSpPr>
        <p:spPr>
          <a:xfrm>
            <a:off x="6913515" y="4393339"/>
            <a:ext cx="2981753" cy="1280631"/>
          </a:xfrm>
          <a:prstGeom prst="wedgeRectCallout">
            <a:avLst>
              <a:gd name="adj1" fmla="val -64598"/>
              <a:gd name="adj2" fmla="val -61996"/>
            </a:avLst>
          </a:prstGeom>
          <a:solidFill>
            <a:schemeClr val="bg1"/>
          </a:solidFill>
          <a:ln w="28575"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000" b="1" dirty="0">
                <a:solidFill>
                  <a:srgbClr val="091B4C"/>
                </a:solidFill>
              </a:rPr>
              <a:t>Newsletter di Ateneo            UNIPRESENTE</a:t>
            </a:r>
          </a:p>
          <a:p>
            <a:pPr algn="ctr"/>
            <a:r>
              <a:rPr lang="it-IT" sz="2000" dirty="0">
                <a:solidFill>
                  <a:schemeClr val="accent1">
                    <a:lumMod val="50000"/>
                  </a:schemeClr>
                </a:solidFill>
              </a:rPr>
              <a:t>inviata ogni settimana a studentesse e studenti</a:t>
            </a:r>
            <a:endParaRPr lang="it-IT" sz="2000" dirty="0"/>
          </a:p>
        </p:txBody>
      </p:sp>
      <p:sp>
        <p:nvSpPr>
          <p:cNvPr id="76" name="Fumetto 1 75"/>
          <p:cNvSpPr/>
          <p:nvPr/>
        </p:nvSpPr>
        <p:spPr>
          <a:xfrm>
            <a:off x="7913078" y="1686188"/>
            <a:ext cx="1758461" cy="2330405"/>
          </a:xfrm>
          <a:prstGeom prst="wedgeRectCallout">
            <a:avLst>
              <a:gd name="adj1" fmla="val -114013"/>
              <a:gd name="adj2" fmla="val 19323"/>
            </a:avLst>
          </a:prstGeom>
          <a:solidFill>
            <a:schemeClr val="bg1"/>
          </a:solidFill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CasellaDiTesto 7"/>
          <p:cNvSpPr txBox="1"/>
          <p:nvPr/>
        </p:nvSpPr>
        <p:spPr>
          <a:xfrm>
            <a:off x="488685" y="290111"/>
            <a:ext cx="7598535" cy="646331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pPr algn="ctr"/>
            <a:r>
              <a:rPr lang="it-IT" sz="3600" b="1" dirty="0">
                <a:solidFill>
                  <a:schemeClr val="accent1">
                    <a:lumMod val="50000"/>
                  </a:schemeClr>
                </a:solidFill>
              </a:rPr>
              <a:t>RESTA SEMPRE IN CONTATTO CON NOI</a:t>
            </a:r>
          </a:p>
        </p:txBody>
      </p:sp>
      <p:pic>
        <p:nvPicPr>
          <p:cNvPr id="48" name="Immagine 4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2654" y="2966120"/>
            <a:ext cx="2790831" cy="1056898"/>
          </a:xfrm>
          <a:prstGeom prst="rect">
            <a:avLst/>
          </a:prstGeom>
        </p:spPr>
      </p:pic>
      <p:sp>
        <p:nvSpPr>
          <p:cNvPr id="70" name="CasellaDiTesto 69"/>
          <p:cNvSpPr txBox="1"/>
          <p:nvPr/>
        </p:nvSpPr>
        <p:spPr>
          <a:xfrm>
            <a:off x="7980050" y="1765067"/>
            <a:ext cx="1691489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b="1" dirty="0">
                <a:solidFill>
                  <a:srgbClr val="091B4C"/>
                </a:solidFill>
              </a:rPr>
              <a:t>SOCIAL UNIPR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000" b="1" dirty="0">
                <a:solidFill>
                  <a:srgbClr val="091B4C"/>
                </a:solidFill>
              </a:rPr>
              <a:t>Facebook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000" b="1" dirty="0">
                <a:solidFill>
                  <a:srgbClr val="091B4C"/>
                </a:solidFill>
              </a:rPr>
              <a:t>Instagram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000" b="1" dirty="0">
                <a:solidFill>
                  <a:srgbClr val="091B4C"/>
                </a:solidFill>
              </a:rPr>
              <a:t>YouTube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000" b="1" dirty="0" err="1">
                <a:solidFill>
                  <a:srgbClr val="091B4C"/>
                </a:solidFill>
              </a:rPr>
              <a:t>Tik</a:t>
            </a:r>
            <a:r>
              <a:rPr lang="it-IT" sz="2000" b="1" dirty="0">
                <a:solidFill>
                  <a:srgbClr val="091B4C"/>
                </a:solidFill>
              </a:rPr>
              <a:t> </a:t>
            </a:r>
            <a:r>
              <a:rPr lang="it-IT" sz="2000" b="1" dirty="0" err="1">
                <a:solidFill>
                  <a:srgbClr val="091B4C"/>
                </a:solidFill>
              </a:rPr>
              <a:t>Tok</a:t>
            </a:r>
            <a:endParaRPr lang="it-IT" sz="2000" b="1" dirty="0">
              <a:solidFill>
                <a:srgbClr val="091B4C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000" b="1" dirty="0">
                <a:solidFill>
                  <a:srgbClr val="091B4C"/>
                </a:solidFill>
              </a:rPr>
              <a:t>X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000" b="1" dirty="0">
                <a:solidFill>
                  <a:srgbClr val="091B4C"/>
                </a:solidFill>
              </a:rPr>
              <a:t>LinkedIn</a:t>
            </a:r>
          </a:p>
        </p:txBody>
      </p:sp>
      <p:sp>
        <p:nvSpPr>
          <p:cNvPr id="81" name="Fumetto 1 80"/>
          <p:cNvSpPr/>
          <p:nvPr/>
        </p:nvSpPr>
        <p:spPr>
          <a:xfrm>
            <a:off x="2706849" y="4868960"/>
            <a:ext cx="2189526" cy="836896"/>
          </a:xfrm>
          <a:prstGeom prst="wedgeRectCallout">
            <a:avLst>
              <a:gd name="adj1" fmla="val 52014"/>
              <a:gd name="adj2" fmla="val -130681"/>
            </a:avLst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2" name="CasellaDiTesto 81"/>
          <p:cNvSpPr txBox="1"/>
          <p:nvPr/>
        </p:nvSpPr>
        <p:spPr>
          <a:xfrm>
            <a:off x="2406902" y="4941463"/>
            <a:ext cx="26902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b="1" dirty="0">
                <a:solidFill>
                  <a:srgbClr val="091B4C"/>
                </a:solidFill>
              </a:rPr>
              <a:t>Numero Verde</a:t>
            </a:r>
          </a:p>
          <a:p>
            <a:pPr algn="ctr"/>
            <a:r>
              <a:rPr lang="it-IT" sz="2000" b="1" dirty="0">
                <a:solidFill>
                  <a:schemeClr val="accent5">
                    <a:lumMod val="75000"/>
                  </a:schemeClr>
                </a:solidFill>
              </a:rPr>
              <a:t>800 90 40 84</a:t>
            </a:r>
          </a:p>
        </p:txBody>
      </p:sp>
      <p:sp>
        <p:nvSpPr>
          <p:cNvPr id="83" name="Rettangolo 82"/>
          <p:cNvSpPr/>
          <p:nvPr/>
        </p:nvSpPr>
        <p:spPr>
          <a:xfrm>
            <a:off x="1757823" y="6348995"/>
            <a:ext cx="19942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>
                <a:solidFill>
                  <a:schemeClr val="bg1"/>
                </a:solidFill>
              </a:rPr>
              <a:t>Welcome </a:t>
            </a:r>
            <a:r>
              <a:rPr lang="it-IT">
                <a:solidFill>
                  <a:schemeClr val="bg1"/>
                </a:solidFill>
              </a:rPr>
              <a:t>Day 2024</a:t>
            </a:r>
            <a:endParaRPr lang="it-IT" dirty="0">
              <a:solidFill>
                <a:schemeClr val="bg1"/>
              </a:solidFill>
            </a:endParaRPr>
          </a:p>
        </p:txBody>
      </p:sp>
      <p:sp>
        <p:nvSpPr>
          <p:cNvPr id="16" name="Fumetto 1 15"/>
          <p:cNvSpPr/>
          <p:nvPr/>
        </p:nvSpPr>
        <p:spPr>
          <a:xfrm>
            <a:off x="3270514" y="1157815"/>
            <a:ext cx="2830526" cy="1335485"/>
          </a:xfrm>
          <a:prstGeom prst="wedgeRectCallout">
            <a:avLst>
              <a:gd name="adj1" fmla="val 57361"/>
              <a:gd name="adj2" fmla="val 88301"/>
            </a:avLst>
          </a:prstGeom>
          <a:solidFill>
            <a:schemeClr val="bg1"/>
          </a:solidFill>
          <a:ln w="28575">
            <a:solidFill>
              <a:srgbClr val="9C56E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/>
              <a:t>Ne</a:t>
            </a:r>
          </a:p>
        </p:txBody>
      </p:sp>
      <p:sp>
        <p:nvSpPr>
          <p:cNvPr id="17" name="CasellaDiTesto 16"/>
          <p:cNvSpPr txBox="1"/>
          <p:nvPr/>
        </p:nvSpPr>
        <p:spPr>
          <a:xfrm>
            <a:off x="3270515" y="1231061"/>
            <a:ext cx="2929365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000" b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it-IT" sz="2000" b="1" dirty="0">
                <a:solidFill>
                  <a:srgbClr val="091B4C"/>
                </a:solidFill>
              </a:rPr>
              <a:t>URP Ufficio Relazioni </a:t>
            </a:r>
          </a:p>
          <a:p>
            <a:pPr algn="ctr"/>
            <a:r>
              <a:rPr lang="it-IT" sz="2000" b="1" dirty="0">
                <a:solidFill>
                  <a:srgbClr val="091B4C"/>
                </a:solidFill>
              </a:rPr>
              <a:t>con il Pubblico</a:t>
            </a:r>
          </a:p>
          <a:p>
            <a:pPr algn="ctr"/>
            <a:r>
              <a:rPr lang="it-IT" sz="2000" b="1" dirty="0">
                <a:solidFill>
                  <a:schemeClr val="accent1">
                    <a:lumMod val="50000"/>
                  </a:schemeClr>
                </a:solidFill>
                <a:hlinkClick r:id="rId4"/>
              </a:rPr>
              <a:t>urp@unipr.it</a:t>
            </a:r>
            <a:r>
              <a:rPr lang="it-IT" sz="2000" b="1" dirty="0">
                <a:solidFill>
                  <a:schemeClr val="accent1">
                    <a:lumMod val="50000"/>
                  </a:schemeClr>
                </a:solidFill>
              </a:rPr>
              <a:t> 0521.904006</a:t>
            </a:r>
          </a:p>
          <a:p>
            <a:endParaRPr lang="it-IT" sz="20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8" name="Fumetto 1 15">
            <a:extLst>
              <a:ext uri="{FF2B5EF4-FFF2-40B4-BE49-F238E27FC236}">
                <a16:creationId xmlns:a16="http://schemas.microsoft.com/office/drawing/2014/main" id="{6949E81B-9714-43AE-A0C8-A78E53B28711}"/>
              </a:ext>
            </a:extLst>
          </p:cNvPr>
          <p:cNvSpPr/>
          <p:nvPr/>
        </p:nvSpPr>
        <p:spPr>
          <a:xfrm>
            <a:off x="1855251" y="2828899"/>
            <a:ext cx="2830526" cy="1335485"/>
          </a:xfrm>
          <a:prstGeom prst="wedgeRectCallout">
            <a:avLst>
              <a:gd name="adj1" fmla="val 87157"/>
              <a:gd name="adj2" fmla="val -20718"/>
            </a:avLst>
          </a:prstGeom>
          <a:solidFill>
            <a:schemeClr val="bg1"/>
          </a:solidFill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b="1" dirty="0" err="1">
                <a:solidFill>
                  <a:srgbClr val="091B4C"/>
                </a:solidFill>
              </a:rPr>
              <a:t>ParmaUniverCity</a:t>
            </a:r>
            <a:r>
              <a:rPr lang="it-IT" b="1" dirty="0">
                <a:solidFill>
                  <a:srgbClr val="091B4C"/>
                </a:solidFill>
              </a:rPr>
              <a:t> Info Point </a:t>
            </a:r>
            <a:r>
              <a:rPr lang="it-IT" dirty="0">
                <a:solidFill>
                  <a:schemeClr val="tx1"/>
                </a:solidFill>
              </a:rPr>
              <a:t>0521-904081</a:t>
            </a:r>
          </a:p>
          <a:p>
            <a:pPr algn="ctr"/>
            <a:r>
              <a:rPr lang="it-IT" dirty="0">
                <a:solidFill>
                  <a:schemeClr val="tx1"/>
                </a:solidFill>
              </a:rPr>
              <a:t>Sottopasso Ponte Romano</a:t>
            </a:r>
          </a:p>
        </p:txBody>
      </p:sp>
      <p:sp>
        <p:nvSpPr>
          <p:cNvPr id="3" name="Rettangolo 2">
            <a:extLst>
              <a:ext uri="{FF2B5EF4-FFF2-40B4-BE49-F238E27FC236}">
                <a16:creationId xmlns:a16="http://schemas.microsoft.com/office/drawing/2014/main" id="{34581446-4901-3C95-4DD7-9E84634ABA74}"/>
              </a:ext>
            </a:extLst>
          </p:cNvPr>
          <p:cNvSpPr/>
          <p:nvPr/>
        </p:nvSpPr>
        <p:spPr>
          <a:xfrm>
            <a:off x="0" y="6092094"/>
            <a:ext cx="12192000" cy="765907"/>
          </a:xfrm>
          <a:prstGeom prst="rect">
            <a:avLst/>
          </a:prstGeom>
          <a:solidFill>
            <a:srgbClr val="005EB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dirty="0"/>
              <a:t>    Welcome Day 2024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77F37F7F-AF9D-BE99-ED66-7B61B8D937E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4919" y="6228602"/>
            <a:ext cx="1600775" cy="492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7048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9" grpId="0" animBg="1"/>
      <p:bldP spid="76" grpId="0" animBg="1"/>
      <p:bldP spid="70" grpId="0"/>
      <p:bldP spid="81" grpId="0" animBg="1"/>
      <p:bldP spid="82" grpId="0"/>
      <p:bldP spid="16" grpId="0" animBg="1"/>
      <p:bldP spid="17" grpId="0"/>
      <p:bldP spid="18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/>
          <p:cNvSpPr/>
          <p:nvPr/>
        </p:nvSpPr>
        <p:spPr>
          <a:xfrm>
            <a:off x="0" y="-166255"/>
            <a:ext cx="12192000" cy="7082871"/>
          </a:xfrm>
          <a:prstGeom prst="rect">
            <a:avLst/>
          </a:prstGeom>
          <a:solidFill>
            <a:srgbClr val="091B4C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7997" y="5110481"/>
            <a:ext cx="2656006" cy="1005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63814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asellaDiTesto 13"/>
          <p:cNvSpPr txBox="1"/>
          <p:nvPr/>
        </p:nvSpPr>
        <p:spPr>
          <a:xfrm>
            <a:off x="6719180" y="4693216"/>
            <a:ext cx="407621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600" b="1" dirty="0">
                <a:solidFill>
                  <a:schemeClr val="accent1">
                    <a:lumMod val="75000"/>
                  </a:schemeClr>
                </a:solidFill>
                <a:latin typeface="Century Gothic" panose="020B0502020202020204" pitchFamily="34" charset="0"/>
              </a:rPr>
              <a:t>nome.cognome@studenti.unipr.it</a:t>
            </a:r>
          </a:p>
        </p:txBody>
      </p:sp>
      <p:sp>
        <p:nvSpPr>
          <p:cNvPr id="15" name="CasellaDiTesto 14"/>
          <p:cNvSpPr txBox="1"/>
          <p:nvPr/>
        </p:nvSpPr>
        <p:spPr>
          <a:xfrm>
            <a:off x="895378" y="342578"/>
            <a:ext cx="7690977" cy="646331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r>
              <a:rPr lang="it-IT" sz="3600" b="1" dirty="0">
                <a:solidFill>
                  <a:srgbClr val="091B4C"/>
                </a:solidFill>
              </a:rPr>
              <a:t>CASELLA DI POSTA ELETTRONICA UNIPR</a:t>
            </a:r>
          </a:p>
        </p:txBody>
      </p:sp>
      <p:pic>
        <p:nvPicPr>
          <p:cNvPr id="7" name="Immagine 6" descr="Immagine che contiene testo, logo, Blu elettrico, design&#10;&#10;Descrizione generata automaticamente">
            <a:extLst>
              <a:ext uri="{FF2B5EF4-FFF2-40B4-BE49-F238E27FC236}">
                <a16:creationId xmlns:a16="http://schemas.microsoft.com/office/drawing/2014/main" id="{4A9BD851-DC7E-2DCB-C748-AE01975D3E0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496" t="12391" r="21966" b="15917"/>
          <a:stretch/>
        </p:blipFill>
        <p:spPr>
          <a:xfrm>
            <a:off x="7068597" y="1251384"/>
            <a:ext cx="3377381" cy="3156155"/>
          </a:xfrm>
          <a:prstGeom prst="rect">
            <a:avLst/>
          </a:prstGeom>
        </p:spPr>
      </p:pic>
      <p:sp>
        <p:nvSpPr>
          <p:cNvPr id="10" name="Rettangolo 9"/>
          <p:cNvSpPr/>
          <p:nvPr/>
        </p:nvSpPr>
        <p:spPr>
          <a:xfrm>
            <a:off x="156308" y="6330756"/>
            <a:ext cx="19942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>
                <a:solidFill>
                  <a:schemeClr val="bg1"/>
                </a:solidFill>
              </a:rPr>
              <a:t>Welcome Day 2024</a:t>
            </a:r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233C13F5-DDA0-310A-2681-71FB2B25458A}"/>
              </a:ext>
            </a:extLst>
          </p:cNvPr>
          <p:cNvSpPr/>
          <p:nvPr/>
        </p:nvSpPr>
        <p:spPr>
          <a:xfrm>
            <a:off x="1846201" y="1129000"/>
            <a:ext cx="5073445" cy="4916755"/>
          </a:xfrm>
          <a:prstGeom prst="rect">
            <a:avLst/>
          </a:prstGeom>
          <a:solidFill>
            <a:srgbClr val="091B4D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6" name="CasellaDiTesto 15"/>
          <p:cNvSpPr txBox="1"/>
          <p:nvPr/>
        </p:nvSpPr>
        <p:spPr>
          <a:xfrm>
            <a:off x="2288974" y="1225213"/>
            <a:ext cx="4132305" cy="48628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</a:pPr>
            <a:r>
              <a:rPr lang="it-IT" sz="2000" b="1" dirty="0">
                <a:solidFill>
                  <a:schemeClr val="bg1"/>
                </a:solidFill>
              </a:rPr>
              <a:t>Controlla regolarmente la tua casella di posta elettronica (nome.cognome@studenti.unipr.it) </a:t>
            </a:r>
            <a:r>
              <a:rPr lang="it-IT" sz="2000" dirty="0">
                <a:solidFill>
                  <a:schemeClr val="bg1"/>
                </a:solidFill>
              </a:rPr>
              <a:t>dove ti invieremo informazioni relative a:</a:t>
            </a:r>
          </a:p>
          <a:p>
            <a:pPr marL="285750" indent="-285750" algn="just">
              <a:spcBef>
                <a:spcPts val="1200"/>
              </a:spcBef>
              <a:buFont typeface="Wingdings" panose="05000000000000000000" pitchFamily="2" charset="2"/>
              <a:buChar char="v"/>
            </a:pPr>
            <a:r>
              <a:rPr lang="it-IT" sz="2000" dirty="0">
                <a:solidFill>
                  <a:schemeClr val="bg1"/>
                </a:solidFill>
              </a:rPr>
              <a:t>iscrizioni</a:t>
            </a:r>
          </a:p>
          <a:p>
            <a:pPr marL="285750" indent="-285750" algn="just">
              <a:spcBef>
                <a:spcPts val="1200"/>
              </a:spcBef>
              <a:buFont typeface="Wingdings" panose="05000000000000000000" pitchFamily="2" charset="2"/>
              <a:buChar char="v"/>
            </a:pPr>
            <a:r>
              <a:rPr lang="it-IT" sz="2000" dirty="0">
                <a:solidFill>
                  <a:schemeClr val="bg1"/>
                </a:solidFill>
              </a:rPr>
              <a:t>scadenze</a:t>
            </a:r>
          </a:p>
          <a:p>
            <a:pPr marL="285750" indent="-285750" algn="just">
              <a:spcBef>
                <a:spcPts val="1200"/>
              </a:spcBef>
              <a:buFont typeface="Wingdings" panose="05000000000000000000" pitchFamily="2" charset="2"/>
              <a:buChar char="v"/>
            </a:pPr>
            <a:r>
              <a:rPr lang="it-IT" sz="2000" dirty="0">
                <a:solidFill>
                  <a:schemeClr val="bg1"/>
                </a:solidFill>
              </a:rPr>
              <a:t>tasse, bandi, premi e agevolazioni</a:t>
            </a:r>
            <a:endParaRPr lang="it-IT" sz="2000" dirty="0">
              <a:solidFill>
                <a:schemeClr val="bg1"/>
              </a:solidFill>
              <a:highlight>
                <a:srgbClr val="FFFF00"/>
              </a:highlight>
            </a:endParaRPr>
          </a:p>
          <a:p>
            <a:pPr marL="285750" indent="-285750">
              <a:spcBef>
                <a:spcPts val="1200"/>
              </a:spcBef>
              <a:buFont typeface="Wingdings" panose="05000000000000000000" pitchFamily="2" charset="2"/>
              <a:buChar char="v"/>
            </a:pPr>
            <a:r>
              <a:rPr lang="it-IT" sz="2000" dirty="0">
                <a:solidFill>
                  <a:schemeClr val="bg1"/>
                </a:solidFill>
              </a:rPr>
              <a:t>informazioni sul tuo percorso universitario</a:t>
            </a:r>
          </a:p>
          <a:p>
            <a:pPr marL="285750" indent="-285750">
              <a:spcBef>
                <a:spcPts val="1200"/>
              </a:spcBef>
              <a:buFont typeface="Wingdings" panose="05000000000000000000" pitchFamily="2" charset="2"/>
              <a:buChar char="v"/>
            </a:pPr>
            <a:r>
              <a:rPr lang="it-IT" sz="2000" dirty="0">
                <a:solidFill>
                  <a:schemeClr val="bg1"/>
                </a:solidFill>
              </a:rPr>
              <a:t>eventi, congressi e seminari organizzati in ateneo, corsi di formazione, ecc.</a:t>
            </a:r>
            <a:endParaRPr lang="it-IT" dirty="0">
              <a:latin typeface="Century Gothic" panose="020B0502020202020204" pitchFamily="34" charset="0"/>
            </a:endParaRPr>
          </a:p>
        </p:txBody>
      </p:sp>
      <p:sp>
        <p:nvSpPr>
          <p:cNvPr id="3" name="Rettangolo 2">
            <a:extLst>
              <a:ext uri="{FF2B5EF4-FFF2-40B4-BE49-F238E27FC236}">
                <a16:creationId xmlns:a16="http://schemas.microsoft.com/office/drawing/2014/main" id="{2664AC63-39CF-6F80-FDDD-7EA5C1DE3C93}"/>
              </a:ext>
            </a:extLst>
          </p:cNvPr>
          <p:cNvSpPr/>
          <p:nvPr/>
        </p:nvSpPr>
        <p:spPr>
          <a:xfrm>
            <a:off x="0" y="6092094"/>
            <a:ext cx="12192000" cy="765907"/>
          </a:xfrm>
          <a:prstGeom prst="rect">
            <a:avLst/>
          </a:prstGeom>
          <a:solidFill>
            <a:srgbClr val="005EB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dirty="0"/>
              <a:t>    Welcome Day 2024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7B4EC9D9-E347-C88F-FDDF-6073AC6CCDA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4919" y="6228602"/>
            <a:ext cx="1600775" cy="492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7661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sellaDiTesto 7"/>
          <p:cNvSpPr txBox="1"/>
          <p:nvPr/>
        </p:nvSpPr>
        <p:spPr>
          <a:xfrm>
            <a:off x="866008" y="194896"/>
            <a:ext cx="5229992" cy="646331"/>
          </a:xfrm>
          <a:prstGeom prst="rect">
            <a:avLst/>
          </a:prstGeom>
          <a:noFill/>
          <a:ln>
            <a:noFill/>
          </a:ln>
          <a:effectLst>
            <a:outerShdw blurRad="44450" dist="27940" sx="1000" sy="1000" algn="ctr">
              <a:srgbClr val="000000"/>
            </a:outerShdw>
          </a:effectLst>
        </p:spPr>
        <p:txBody>
          <a:bodyPr wrap="square" rtlCol="0">
            <a:spAutoFit/>
          </a:bodyPr>
          <a:lstStyle/>
          <a:p>
            <a:r>
              <a:rPr lang="it-IT" sz="3600" b="1" dirty="0">
                <a:solidFill>
                  <a:schemeClr val="accent1">
                    <a:lumMod val="50000"/>
                  </a:schemeClr>
                </a:solidFill>
              </a:rPr>
              <a:t>STUDENT CARD</a:t>
            </a:r>
          </a:p>
        </p:txBody>
      </p:sp>
      <p:sp>
        <p:nvSpPr>
          <p:cNvPr id="3" name="CasellaDiTesto 2"/>
          <p:cNvSpPr txBox="1"/>
          <p:nvPr/>
        </p:nvSpPr>
        <p:spPr>
          <a:xfrm>
            <a:off x="5793345" y="2035323"/>
            <a:ext cx="4757425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>
              <a:lnSpc>
                <a:spcPct val="100000"/>
              </a:lnSpc>
              <a:buClr>
                <a:srgbClr val="00B050"/>
              </a:buClr>
              <a:buFont typeface="Wingdings" panose="05000000000000000000" pitchFamily="2" charset="2"/>
              <a:buChar char="ü"/>
              <a:defRPr/>
            </a:pPr>
            <a:endParaRPr lang="it-IT" sz="1400" dirty="0">
              <a:solidFill>
                <a:schemeClr val="accent1">
                  <a:lumMod val="50000"/>
                </a:schemeClr>
              </a:solidFill>
            </a:endParaRPr>
          </a:p>
          <a:p>
            <a:pPr lvl="1">
              <a:lnSpc>
                <a:spcPct val="100000"/>
              </a:lnSpc>
              <a:buClr>
                <a:srgbClr val="00B050"/>
              </a:buClr>
              <a:defRPr/>
            </a:pPr>
            <a:r>
              <a:rPr lang="it-IT" sz="1400" dirty="0">
                <a:solidFill>
                  <a:schemeClr val="accent1">
                    <a:lumMod val="50000"/>
                  </a:schemeClr>
                </a:solidFill>
              </a:rPr>
              <a:t>Inoltre, se la attivi come </a:t>
            </a:r>
            <a:r>
              <a:rPr lang="it-IT" sz="1400" u="sng" dirty="0">
                <a:solidFill>
                  <a:schemeClr val="accent1">
                    <a:lumMod val="50000"/>
                  </a:schemeClr>
                </a:solidFill>
              </a:rPr>
              <a:t>carta prepagata</a:t>
            </a:r>
            <a:r>
              <a:rPr lang="it-IT" sz="1400" dirty="0">
                <a:solidFill>
                  <a:schemeClr val="accent1">
                    <a:lumMod val="50000"/>
                  </a:schemeClr>
                </a:solidFill>
              </a:rPr>
              <a:t>, puoi:</a:t>
            </a:r>
          </a:p>
          <a:p>
            <a:pPr lvl="1">
              <a:lnSpc>
                <a:spcPct val="100000"/>
              </a:lnSpc>
              <a:buClr>
                <a:srgbClr val="00B050"/>
              </a:buClr>
              <a:defRPr/>
            </a:pPr>
            <a:endParaRPr lang="it-IT" sz="1400" dirty="0">
              <a:solidFill>
                <a:schemeClr val="accent1">
                  <a:lumMod val="50000"/>
                </a:schemeClr>
              </a:solidFill>
            </a:endParaRPr>
          </a:p>
          <a:p>
            <a:pPr lvl="1">
              <a:buClr>
                <a:srgbClr val="2F528F"/>
              </a:buClr>
              <a:defRPr/>
            </a:pPr>
            <a:r>
              <a:rPr lang="it-IT" sz="1400" dirty="0">
                <a:solidFill>
                  <a:schemeClr val="accent1">
                    <a:lumMod val="50000"/>
                  </a:schemeClr>
                </a:solidFill>
              </a:rPr>
              <a:t>	Ricevere </a:t>
            </a:r>
            <a:r>
              <a:rPr lang="it-IT" sz="1400" b="1" dirty="0">
                <a:solidFill>
                  <a:schemeClr val="accent1">
                    <a:lumMod val="50000"/>
                  </a:schemeClr>
                </a:solidFill>
              </a:rPr>
              <a:t>rimborsi</a:t>
            </a:r>
            <a:r>
              <a:rPr lang="it-IT" sz="1400" dirty="0">
                <a:solidFill>
                  <a:schemeClr val="accent1">
                    <a:lumMod val="50000"/>
                  </a:schemeClr>
                </a:solidFill>
              </a:rPr>
              <a:t> e </a:t>
            </a:r>
            <a:r>
              <a:rPr lang="it-IT" sz="1400" b="1" dirty="0">
                <a:solidFill>
                  <a:schemeClr val="accent1">
                    <a:lumMod val="50000"/>
                  </a:schemeClr>
                </a:solidFill>
              </a:rPr>
              <a:t>pagamenti</a:t>
            </a:r>
            <a:r>
              <a:rPr lang="it-IT" sz="14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it-IT" sz="1400" b="1" dirty="0">
                <a:solidFill>
                  <a:schemeClr val="accent1">
                    <a:lumMod val="50000"/>
                  </a:schemeClr>
                </a:solidFill>
              </a:rPr>
              <a:t>dall’Ateneo</a:t>
            </a:r>
          </a:p>
          <a:p>
            <a:pPr lvl="1">
              <a:buClr>
                <a:srgbClr val="2F528F"/>
              </a:buClr>
              <a:defRPr/>
            </a:pPr>
            <a:endParaRPr lang="it-IT" sz="1400" b="1" dirty="0">
              <a:solidFill>
                <a:schemeClr val="accent1">
                  <a:lumMod val="50000"/>
                </a:schemeClr>
              </a:solidFill>
            </a:endParaRPr>
          </a:p>
          <a:p>
            <a:pPr lvl="2">
              <a:buClr>
                <a:srgbClr val="2F528F"/>
              </a:buClr>
              <a:defRPr/>
            </a:pPr>
            <a:r>
              <a:rPr lang="it-IT" sz="1400" dirty="0">
                <a:solidFill>
                  <a:schemeClr val="accent1">
                    <a:lumMod val="50000"/>
                  </a:schemeClr>
                </a:solidFill>
              </a:rPr>
              <a:t>Pagare il servizio </a:t>
            </a:r>
            <a:r>
              <a:rPr lang="it-IT" sz="1400" b="1" dirty="0">
                <a:solidFill>
                  <a:schemeClr val="accent1">
                    <a:lumMod val="50000"/>
                  </a:schemeClr>
                </a:solidFill>
              </a:rPr>
              <a:t>mensa</a:t>
            </a:r>
            <a:r>
              <a:rPr lang="it-IT" sz="1400" dirty="0">
                <a:solidFill>
                  <a:schemeClr val="accent1">
                    <a:lumMod val="50000"/>
                  </a:schemeClr>
                </a:solidFill>
              </a:rPr>
              <a:t>, anche in modalità </a:t>
            </a:r>
            <a:r>
              <a:rPr lang="it-IT" sz="1400" b="1" dirty="0">
                <a:solidFill>
                  <a:schemeClr val="accent1">
                    <a:lumMod val="50000"/>
                  </a:schemeClr>
                </a:solidFill>
              </a:rPr>
              <a:t>contactless</a:t>
            </a:r>
          </a:p>
          <a:p>
            <a:pPr lvl="2">
              <a:buClr>
                <a:srgbClr val="2F528F"/>
              </a:buClr>
              <a:defRPr/>
            </a:pPr>
            <a:endParaRPr lang="it-IT" sz="1400" b="1" dirty="0">
              <a:solidFill>
                <a:schemeClr val="accent1">
                  <a:lumMod val="50000"/>
                </a:schemeClr>
              </a:solidFill>
            </a:endParaRPr>
          </a:p>
          <a:p>
            <a:pPr lvl="1">
              <a:buClr>
                <a:srgbClr val="2F528F"/>
              </a:buClr>
              <a:defRPr/>
            </a:pPr>
            <a:r>
              <a:rPr lang="it-IT" sz="1400" dirty="0">
                <a:solidFill>
                  <a:schemeClr val="accent1">
                    <a:lumMod val="50000"/>
                  </a:schemeClr>
                </a:solidFill>
              </a:rPr>
              <a:t>	Acquistare i </a:t>
            </a:r>
            <a:r>
              <a:rPr lang="it-IT" sz="1400" b="1" dirty="0">
                <a:solidFill>
                  <a:schemeClr val="accent1">
                    <a:lumMod val="50000"/>
                  </a:schemeClr>
                </a:solidFill>
              </a:rPr>
              <a:t>biglietti</a:t>
            </a:r>
            <a:r>
              <a:rPr lang="it-IT" sz="14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it-IT" sz="1400" b="1" dirty="0">
                <a:solidFill>
                  <a:schemeClr val="accent1">
                    <a:lumMod val="50000"/>
                  </a:schemeClr>
                </a:solidFill>
              </a:rPr>
              <a:t>TEP</a:t>
            </a:r>
            <a:r>
              <a:rPr lang="it-IT" sz="1400" dirty="0">
                <a:solidFill>
                  <a:schemeClr val="accent1">
                    <a:lumMod val="50000"/>
                  </a:schemeClr>
                </a:solidFill>
              </a:rPr>
              <a:t>, scaricando l’apposita 	App </a:t>
            </a:r>
            <a:r>
              <a:rPr lang="it-IT" sz="1400" dirty="0" err="1">
                <a:solidFill>
                  <a:schemeClr val="accent1">
                    <a:lumMod val="50000"/>
                  </a:schemeClr>
                </a:solidFill>
              </a:rPr>
              <a:t>Tep</a:t>
            </a:r>
            <a:r>
              <a:rPr lang="it-IT" sz="14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it-IT" sz="1400" dirty="0" err="1">
                <a:solidFill>
                  <a:schemeClr val="accent1">
                    <a:lumMod val="50000"/>
                  </a:schemeClr>
                </a:solidFill>
              </a:rPr>
              <a:t>SmartTicket</a:t>
            </a:r>
            <a:endParaRPr lang="it-IT" sz="1400" dirty="0">
              <a:solidFill>
                <a:schemeClr val="accent1">
                  <a:lumMod val="50000"/>
                </a:schemeClr>
              </a:solidFill>
            </a:endParaRPr>
          </a:p>
          <a:p>
            <a:pPr lvl="1">
              <a:buClr>
                <a:srgbClr val="2F528F"/>
              </a:buClr>
              <a:defRPr/>
            </a:pPr>
            <a:endParaRPr lang="it-IT" sz="1400" dirty="0">
              <a:solidFill>
                <a:schemeClr val="accent1">
                  <a:lumMod val="50000"/>
                </a:schemeClr>
              </a:solidFill>
            </a:endParaRPr>
          </a:p>
          <a:p>
            <a:pPr lvl="1">
              <a:buClr>
                <a:srgbClr val="2F528F"/>
              </a:buClr>
              <a:defRPr/>
            </a:pPr>
            <a:r>
              <a:rPr lang="it-IT" sz="1400" dirty="0">
                <a:solidFill>
                  <a:schemeClr val="accent1">
                    <a:lumMod val="50000"/>
                  </a:schemeClr>
                </a:solidFill>
              </a:rPr>
              <a:t>	Effettuare le principali </a:t>
            </a:r>
            <a:r>
              <a:rPr lang="it-IT" sz="1400" b="1" dirty="0">
                <a:solidFill>
                  <a:schemeClr val="accent1">
                    <a:lumMod val="50000"/>
                  </a:schemeClr>
                </a:solidFill>
              </a:rPr>
              <a:t>operazioni bancarie</a:t>
            </a:r>
            <a:r>
              <a:rPr lang="it-IT" sz="1400" dirty="0">
                <a:solidFill>
                  <a:schemeClr val="accent1">
                    <a:lumMod val="50000"/>
                  </a:schemeClr>
                </a:solidFill>
              </a:rPr>
              <a:t>, tra 	cui: pagare le </a:t>
            </a:r>
            <a:r>
              <a:rPr lang="it-IT" sz="1400" b="1" dirty="0">
                <a:solidFill>
                  <a:schemeClr val="accent1">
                    <a:lumMod val="50000"/>
                  </a:schemeClr>
                </a:solidFill>
              </a:rPr>
              <a:t>rette universitarie</a:t>
            </a:r>
            <a:r>
              <a:rPr lang="it-IT" sz="1400" dirty="0">
                <a:solidFill>
                  <a:schemeClr val="accent1">
                    <a:lumMod val="50000"/>
                  </a:schemeClr>
                </a:solidFill>
              </a:rPr>
              <a:t>, </a:t>
            </a:r>
            <a:r>
              <a:rPr lang="it-IT" sz="1400" b="1" dirty="0">
                <a:solidFill>
                  <a:schemeClr val="accent1">
                    <a:lumMod val="50000"/>
                  </a:schemeClr>
                </a:solidFill>
              </a:rPr>
              <a:t>l’affitto</a:t>
            </a:r>
            <a:r>
              <a:rPr lang="it-IT" sz="1400" dirty="0">
                <a:solidFill>
                  <a:schemeClr val="accent1">
                    <a:lumMod val="50000"/>
                  </a:schemeClr>
                </a:solidFill>
              </a:rPr>
              <a:t> e le 	</a:t>
            </a:r>
            <a:r>
              <a:rPr lang="it-IT" sz="1400" b="1" dirty="0">
                <a:solidFill>
                  <a:schemeClr val="accent1">
                    <a:lumMod val="50000"/>
                  </a:schemeClr>
                </a:solidFill>
              </a:rPr>
              <a:t>utenze</a:t>
            </a:r>
            <a:r>
              <a:rPr lang="it-IT" sz="1400" dirty="0">
                <a:solidFill>
                  <a:schemeClr val="accent1">
                    <a:lumMod val="50000"/>
                  </a:schemeClr>
                </a:solidFill>
              </a:rPr>
              <a:t>, effettuare ricariche telefoniche ed  	</a:t>
            </a:r>
            <a:r>
              <a:rPr lang="it-IT" sz="1400" b="1" dirty="0">
                <a:solidFill>
                  <a:schemeClr val="accent1">
                    <a:lumMod val="50000"/>
                  </a:schemeClr>
                </a:solidFill>
              </a:rPr>
              <a:t>acquisti</a:t>
            </a:r>
            <a:r>
              <a:rPr lang="it-IT" sz="1400" dirty="0">
                <a:solidFill>
                  <a:schemeClr val="accent1">
                    <a:lumMod val="50000"/>
                  </a:schemeClr>
                </a:solidFill>
              </a:rPr>
              <a:t>, anche </a:t>
            </a:r>
            <a:r>
              <a:rPr lang="it-IT" sz="1400" b="1" dirty="0">
                <a:solidFill>
                  <a:schemeClr val="accent1">
                    <a:lumMod val="50000"/>
                  </a:schemeClr>
                </a:solidFill>
              </a:rPr>
              <a:t>online</a:t>
            </a:r>
            <a:endParaRPr lang="it-IT" sz="14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2" name="Rettangolo 11"/>
          <p:cNvSpPr/>
          <p:nvPr/>
        </p:nvSpPr>
        <p:spPr>
          <a:xfrm>
            <a:off x="239694" y="6390143"/>
            <a:ext cx="19942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>
                <a:solidFill>
                  <a:schemeClr val="bg1"/>
                </a:solidFill>
              </a:rPr>
              <a:t>Welcome Day 2024</a:t>
            </a:r>
          </a:p>
        </p:txBody>
      </p:sp>
      <p:sp>
        <p:nvSpPr>
          <p:cNvPr id="4" name="CasellaDiTesto 3"/>
          <p:cNvSpPr txBox="1"/>
          <p:nvPr/>
        </p:nvSpPr>
        <p:spPr>
          <a:xfrm>
            <a:off x="1878250" y="5517035"/>
            <a:ext cx="8578867" cy="52322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rgbClr val="203864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1400" dirty="0">
                <a:solidFill>
                  <a:schemeClr val="accent1">
                    <a:lumMod val="50000"/>
                  </a:schemeClr>
                </a:solidFill>
              </a:rPr>
              <a:t>Puoi attivare la </a:t>
            </a:r>
            <a:r>
              <a:rPr lang="it-IT" sz="1400" dirty="0" err="1">
                <a:solidFill>
                  <a:schemeClr val="accent1">
                    <a:lumMod val="50000"/>
                  </a:schemeClr>
                </a:solidFill>
              </a:rPr>
              <a:t>Student</a:t>
            </a:r>
            <a:r>
              <a:rPr lang="it-IT" sz="1400" dirty="0">
                <a:solidFill>
                  <a:schemeClr val="accent1">
                    <a:lumMod val="50000"/>
                  </a:schemeClr>
                </a:solidFill>
              </a:rPr>
              <a:t> Card online, anche tramite «</a:t>
            </a:r>
            <a:r>
              <a:rPr lang="it-IT" sz="1400" dirty="0" err="1">
                <a:solidFill>
                  <a:schemeClr val="accent1">
                    <a:lumMod val="50000"/>
                  </a:schemeClr>
                </a:solidFill>
              </a:rPr>
              <a:t>selfie</a:t>
            </a:r>
            <a:r>
              <a:rPr lang="it-IT" sz="1400" dirty="0">
                <a:solidFill>
                  <a:schemeClr val="accent1">
                    <a:lumMod val="50000"/>
                  </a:schemeClr>
                </a:solidFill>
              </a:rPr>
              <a:t>», </a:t>
            </a:r>
          </a:p>
          <a:p>
            <a:pPr algn="ctr"/>
            <a:r>
              <a:rPr lang="it-IT" sz="1400" dirty="0">
                <a:solidFill>
                  <a:schemeClr val="accent1">
                    <a:lumMod val="50000"/>
                  </a:schemeClr>
                </a:solidFill>
              </a:rPr>
              <a:t>su </a:t>
            </a:r>
            <a:r>
              <a:rPr lang="it-IT" sz="1400" b="1" i="1" dirty="0">
                <a:solidFill>
                  <a:schemeClr val="accent1">
                    <a:lumMod val="50000"/>
                  </a:schemeClr>
                </a:solidFill>
                <a:hlinkClick r:id="rId3"/>
              </a:rPr>
              <a:t>https://unipr.cartaconto.credit-agricole.it/</a:t>
            </a:r>
            <a:r>
              <a:rPr lang="it-IT" sz="1400" b="1" i="1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it-IT" sz="1400" dirty="0">
                <a:solidFill>
                  <a:schemeClr val="accent1">
                    <a:lumMod val="50000"/>
                  </a:schemeClr>
                </a:solidFill>
              </a:rPr>
              <a:t>o presso tutte le filiali Crédit Agricole Italia</a:t>
            </a:r>
            <a:endParaRPr lang="it-IT" sz="12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4" name="CasellaDiTesto 13"/>
          <p:cNvSpPr txBox="1"/>
          <p:nvPr/>
        </p:nvSpPr>
        <p:spPr>
          <a:xfrm>
            <a:off x="1968342" y="2058570"/>
            <a:ext cx="4096620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>
                <a:solidFill>
                  <a:schemeClr val="accent1">
                    <a:lumMod val="50000"/>
                  </a:schemeClr>
                </a:solidFill>
              </a:rPr>
              <a:t>          </a:t>
            </a:r>
          </a:p>
          <a:p>
            <a:r>
              <a:rPr lang="it-IT" sz="1400" dirty="0">
                <a:solidFill>
                  <a:schemeClr val="accent1">
                    <a:lumMod val="50000"/>
                  </a:schemeClr>
                </a:solidFill>
              </a:rPr>
              <a:t>La Student Card ti permette di:</a:t>
            </a:r>
            <a:endParaRPr lang="it-IT" sz="1400" b="1" dirty="0">
              <a:solidFill>
                <a:schemeClr val="accent1">
                  <a:lumMod val="50000"/>
                </a:schemeClr>
              </a:solidFill>
            </a:endParaRPr>
          </a:p>
          <a:p>
            <a:pPr lvl="1">
              <a:lnSpc>
                <a:spcPct val="100000"/>
              </a:lnSpc>
              <a:buClr>
                <a:srgbClr val="2F528F"/>
              </a:buClr>
              <a:defRPr/>
            </a:pPr>
            <a:endParaRPr lang="it-IT" sz="1400" dirty="0">
              <a:solidFill>
                <a:schemeClr val="accent1">
                  <a:lumMod val="50000"/>
                </a:schemeClr>
              </a:solidFill>
            </a:endParaRPr>
          </a:p>
          <a:p>
            <a:pPr lvl="1">
              <a:lnSpc>
                <a:spcPct val="100000"/>
              </a:lnSpc>
              <a:buClr>
                <a:srgbClr val="2F528F"/>
              </a:buClr>
              <a:defRPr/>
            </a:pPr>
            <a:r>
              <a:rPr lang="it-IT" sz="1400" dirty="0">
                <a:solidFill>
                  <a:schemeClr val="accent1">
                    <a:lumMod val="50000"/>
                  </a:schemeClr>
                </a:solidFill>
              </a:rPr>
              <a:t>Accedere ai </a:t>
            </a:r>
            <a:r>
              <a:rPr lang="it-IT" sz="1400" b="1" dirty="0">
                <a:solidFill>
                  <a:schemeClr val="accent1">
                    <a:lumMod val="50000"/>
                  </a:schemeClr>
                </a:solidFill>
              </a:rPr>
              <a:t>servizi</a:t>
            </a:r>
            <a:r>
              <a:rPr lang="it-IT" sz="1400" dirty="0">
                <a:solidFill>
                  <a:schemeClr val="accent1">
                    <a:lumMod val="50000"/>
                  </a:schemeClr>
                </a:solidFill>
              </a:rPr>
              <a:t> dell’Ateneo </a:t>
            </a:r>
          </a:p>
          <a:p>
            <a:pPr lvl="1">
              <a:lnSpc>
                <a:spcPct val="100000"/>
              </a:lnSpc>
              <a:buClr>
                <a:srgbClr val="2F528F"/>
              </a:buClr>
              <a:defRPr/>
            </a:pPr>
            <a:r>
              <a:rPr lang="it-IT" sz="1400" dirty="0">
                <a:solidFill>
                  <a:schemeClr val="accent1">
                    <a:lumMod val="50000"/>
                  </a:schemeClr>
                </a:solidFill>
              </a:rPr>
              <a:t>(biblioteche ed altro)</a:t>
            </a:r>
          </a:p>
          <a:p>
            <a:pPr lvl="1">
              <a:buClr>
                <a:srgbClr val="2F528F"/>
              </a:buClr>
              <a:defRPr/>
            </a:pPr>
            <a:endParaRPr lang="it-IT" sz="1400" dirty="0">
              <a:solidFill>
                <a:schemeClr val="accent1">
                  <a:lumMod val="50000"/>
                </a:schemeClr>
              </a:solidFill>
            </a:endParaRPr>
          </a:p>
          <a:p>
            <a:pPr lvl="1">
              <a:buClr>
                <a:srgbClr val="2F528F"/>
              </a:buClr>
              <a:defRPr/>
            </a:pPr>
            <a:r>
              <a:rPr lang="it-IT" sz="1400" dirty="0">
                <a:solidFill>
                  <a:schemeClr val="accent1">
                    <a:lumMod val="50000"/>
                  </a:schemeClr>
                </a:solidFill>
              </a:rPr>
              <a:t>Beneficiare di </a:t>
            </a:r>
            <a:r>
              <a:rPr lang="it-IT" sz="1400" b="1" dirty="0">
                <a:solidFill>
                  <a:schemeClr val="accent1">
                    <a:lumMod val="50000"/>
                  </a:schemeClr>
                </a:solidFill>
              </a:rPr>
              <a:t>agevolazioni e sconti </a:t>
            </a:r>
            <a:r>
              <a:rPr lang="it-IT" sz="1400" dirty="0">
                <a:solidFill>
                  <a:schemeClr val="accent1">
                    <a:lumMod val="50000"/>
                  </a:schemeClr>
                </a:solidFill>
              </a:rPr>
              <a:t>presso gli esercizi convenzionati</a:t>
            </a:r>
          </a:p>
          <a:p>
            <a:pPr lvl="1">
              <a:buClr>
                <a:srgbClr val="2F528F"/>
              </a:buClr>
              <a:defRPr/>
            </a:pPr>
            <a:endParaRPr lang="it-IT" sz="1400" dirty="0">
              <a:solidFill>
                <a:schemeClr val="accent1">
                  <a:lumMod val="50000"/>
                </a:schemeClr>
              </a:solidFill>
            </a:endParaRPr>
          </a:p>
          <a:p>
            <a:pPr lvl="1">
              <a:buClr>
                <a:srgbClr val="2F528F"/>
              </a:buClr>
              <a:defRPr/>
            </a:pPr>
            <a:r>
              <a:rPr lang="it-IT" sz="1400" dirty="0">
                <a:solidFill>
                  <a:schemeClr val="accent1">
                    <a:lumMod val="50000"/>
                  </a:schemeClr>
                </a:solidFill>
              </a:rPr>
              <a:t>Usufruire dei </a:t>
            </a:r>
            <a:r>
              <a:rPr lang="it-IT" sz="1400" b="1" dirty="0">
                <a:solidFill>
                  <a:schemeClr val="accent1">
                    <a:lumMod val="50000"/>
                  </a:schemeClr>
                </a:solidFill>
              </a:rPr>
              <a:t>vantaggi economici </a:t>
            </a:r>
            <a:r>
              <a:rPr lang="it-IT" sz="1400" dirty="0">
                <a:solidFill>
                  <a:schemeClr val="accent1">
                    <a:lumMod val="50000"/>
                  </a:schemeClr>
                </a:solidFill>
              </a:rPr>
              <a:t>riservati a studentesse e studenti universitari da enti e organizzazioni esterni (es. trasporto pubblico, musei, cinema)</a:t>
            </a: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8990" y="3380907"/>
            <a:ext cx="402647" cy="3942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8989" y="2815999"/>
            <a:ext cx="432000" cy="3999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5992" y="3170692"/>
            <a:ext cx="413619" cy="4073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5649" y="2670063"/>
            <a:ext cx="454303" cy="43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3416" y="3804843"/>
            <a:ext cx="413619" cy="3946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3445" y="4484089"/>
            <a:ext cx="413619" cy="2915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1" name="Connettore 1 10"/>
          <p:cNvCxnSpPr/>
          <p:nvPr/>
        </p:nvCxnSpPr>
        <p:spPr>
          <a:xfrm>
            <a:off x="5968279" y="2174109"/>
            <a:ext cx="7951" cy="3024000"/>
          </a:xfrm>
          <a:prstGeom prst="line">
            <a:avLst/>
          </a:prstGeom>
          <a:ln>
            <a:solidFill>
              <a:srgbClr val="203864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36" name="Picture 1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8989" y="4089787"/>
            <a:ext cx="432000" cy="4424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ttangolo 1"/>
          <p:cNvSpPr/>
          <p:nvPr/>
        </p:nvSpPr>
        <p:spPr>
          <a:xfrm>
            <a:off x="4467788" y="6325536"/>
            <a:ext cx="4667534" cy="3693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100" dirty="0">
              <a:solidFill>
                <a:schemeClr val="bg1"/>
              </a:solidFill>
            </a:endParaRPr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DC36CC9C-48D9-198E-5F1B-164AEECFF775}"/>
              </a:ext>
            </a:extLst>
          </p:cNvPr>
          <p:cNvSpPr/>
          <p:nvPr/>
        </p:nvSpPr>
        <p:spPr>
          <a:xfrm>
            <a:off x="1854151" y="1041275"/>
            <a:ext cx="5229992" cy="1045109"/>
          </a:xfrm>
          <a:prstGeom prst="rect">
            <a:avLst/>
          </a:prstGeom>
          <a:solidFill>
            <a:srgbClr val="091B4D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3" name="Segnaposto contenuto 2"/>
          <p:cNvSpPr>
            <a:spLocks noGrp="1"/>
          </p:cNvSpPr>
          <p:nvPr>
            <p:ph idx="1"/>
          </p:nvPr>
        </p:nvSpPr>
        <p:spPr>
          <a:xfrm>
            <a:off x="1904541" y="1138469"/>
            <a:ext cx="5179602" cy="886956"/>
          </a:xfrm>
        </p:spPr>
        <p:txBody>
          <a:bodyPr rtlCol="0">
            <a:noAutofit/>
          </a:bodyPr>
          <a:lstStyle/>
          <a:p>
            <a:pPr marL="0" indent="0">
              <a:buNone/>
              <a:defRPr/>
            </a:pPr>
            <a:r>
              <a:rPr lang="it-IT" sz="1800" b="1" dirty="0">
                <a:solidFill>
                  <a:schemeClr val="bg1"/>
                </a:solidFill>
              </a:rPr>
              <a:t>La Student Card è la Carta Multiservizi, nata dalla collaborazione con Crédit Agricole Italia, dedicata a studentesse e studenti dell’Università di Parma</a:t>
            </a:r>
          </a:p>
        </p:txBody>
      </p:sp>
      <p:pic>
        <p:nvPicPr>
          <p:cNvPr id="15" name="Immagine 14" descr="Immagine che contiene testo, Carattere, schermata, Blu elettrico&#10;&#10;Descrizione generata automaticamente">
            <a:extLst>
              <a:ext uri="{FF2B5EF4-FFF2-40B4-BE49-F238E27FC236}">
                <a16:creationId xmlns:a16="http://schemas.microsoft.com/office/drawing/2014/main" id="{5B0EFCD4-8B67-9843-BB66-BBC68A1CD3F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030422" y="595468"/>
            <a:ext cx="2209800" cy="1371600"/>
          </a:xfrm>
          <a:prstGeom prst="rect">
            <a:avLst/>
          </a:prstGeom>
        </p:spPr>
      </p:pic>
      <p:sp>
        <p:nvSpPr>
          <p:cNvPr id="10" name="Rettangolo 9">
            <a:extLst>
              <a:ext uri="{FF2B5EF4-FFF2-40B4-BE49-F238E27FC236}">
                <a16:creationId xmlns:a16="http://schemas.microsoft.com/office/drawing/2014/main" id="{ACF0C314-5A3F-7C60-3B97-6062D7D7A80D}"/>
              </a:ext>
            </a:extLst>
          </p:cNvPr>
          <p:cNvSpPr/>
          <p:nvPr/>
        </p:nvSpPr>
        <p:spPr>
          <a:xfrm>
            <a:off x="0" y="6092094"/>
            <a:ext cx="12192000" cy="765907"/>
          </a:xfrm>
          <a:prstGeom prst="rect">
            <a:avLst/>
          </a:prstGeom>
          <a:solidFill>
            <a:srgbClr val="005EB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dirty="0"/>
              <a:t>    Welcome Day 2024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EFD7C171-3DB8-FE69-36F9-261B8DBC16C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4919" y="6228602"/>
            <a:ext cx="1600775" cy="492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93136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646297" y="154565"/>
            <a:ext cx="11045536" cy="923330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>
            <a:spAutoFit/>
          </a:bodyPr>
          <a:lstStyle/>
          <a:p>
            <a:r>
              <a:rPr lang="it-IT" sz="3600" b="1" dirty="0">
                <a:solidFill>
                  <a:srgbClr val="091B4C"/>
                </a:solidFill>
              </a:rPr>
              <a:t>STUDENTESSE E STUDENTI NEGLI ORGANI COLLEGIALI</a:t>
            </a:r>
          </a:p>
          <a:p>
            <a:r>
              <a:rPr lang="it-IT" b="1" dirty="0">
                <a:solidFill>
                  <a:srgbClr val="091B4C"/>
                </a:solidFill>
              </a:rPr>
              <a:t>Elezioni ogni 2 anni</a:t>
            </a:r>
          </a:p>
        </p:txBody>
      </p:sp>
      <p:sp>
        <p:nvSpPr>
          <p:cNvPr id="14" name="Rettangolo 13"/>
          <p:cNvSpPr/>
          <p:nvPr/>
        </p:nvSpPr>
        <p:spPr>
          <a:xfrm>
            <a:off x="5684822" y="1068195"/>
            <a:ext cx="2089891" cy="70059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>
                <a:solidFill>
                  <a:schemeClr val="accent1">
                    <a:lumMod val="50000"/>
                  </a:schemeClr>
                </a:solidFill>
              </a:rPr>
              <a:t>CONSIGLIO DI AMMINISTRAZIONE</a:t>
            </a:r>
          </a:p>
        </p:txBody>
      </p:sp>
      <p:sp>
        <p:nvSpPr>
          <p:cNvPr id="15" name="Rettangolo 14"/>
          <p:cNvSpPr/>
          <p:nvPr/>
        </p:nvSpPr>
        <p:spPr>
          <a:xfrm>
            <a:off x="7839601" y="1084383"/>
            <a:ext cx="2105036" cy="684403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>
                <a:solidFill>
                  <a:schemeClr val="accent1">
                    <a:lumMod val="50000"/>
                  </a:schemeClr>
                </a:solidFill>
              </a:rPr>
              <a:t>SENATO ACCADEMICO</a:t>
            </a:r>
          </a:p>
        </p:txBody>
      </p:sp>
      <p:sp>
        <p:nvSpPr>
          <p:cNvPr id="16" name="Rettangolo 15"/>
          <p:cNvSpPr/>
          <p:nvPr/>
        </p:nvSpPr>
        <p:spPr>
          <a:xfrm>
            <a:off x="5689312" y="1838715"/>
            <a:ext cx="2085400" cy="611409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>
                <a:solidFill>
                  <a:schemeClr val="accent1">
                    <a:lumMod val="50000"/>
                  </a:schemeClr>
                </a:solidFill>
              </a:rPr>
              <a:t>NUCLEO DI VALUTAZIONE</a:t>
            </a:r>
          </a:p>
        </p:txBody>
      </p:sp>
      <p:sp>
        <p:nvSpPr>
          <p:cNvPr id="17" name="Rettangolo 16"/>
          <p:cNvSpPr/>
          <p:nvPr/>
        </p:nvSpPr>
        <p:spPr>
          <a:xfrm>
            <a:off x="5684821" y="3360817"/>
            <a:ext cx="2154780" cy="734666"/>
          </a:xfrm>
          <a:prstGeom prst="rect">
            <a:avLst/>
          </a:prstGeom>
          <a:solidFill>
            <a:srgbClr val="92D050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600" dirty="0">
                <a:solidFill>
                  <a:schemeClr val="accent1">
                    <a:lumMod val="50000"/>
                  </a:schemeClr>
                </a:solidFill>
              </a:rPr>
              <a:t>COMMISSIONI PARITETICHE studenti/docenti</a:t>
            </a:r>
          </a:p>
        </p:txBody>
      </p:sp>
      <p:sp>
        <p:nvSpPr>
          <p:cNvPr id="18" name="Rettangolo 17"/>
          <p:cNvSpPr/>
          <p:nvPr/>
        </p:nvSpPr>
        <p:spPr>
          <a:xfrm>
            <a:off x="7915391" y="3357563"/>
            <a:ext cx="2029247" cy="737920"/>
          </a:xfrm>
          <a:prstGeom prst="rect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>
                <a:solidFill>
                  <a:schemeClr val="accent1">
                    <a:lumMod val="50000"/>
                  </a:schemeClr>
                </a:solidFill>
              </a:rPr>
              <a:t>COMITATO PER LO SPORT</a:t>
            </a:r>
          </a:p>
        </p:txBody>
      </p:sp>
      <p:sp>
        <p:nvSpPr>
          <p:cNvPr id="19" name="Rettangolo 18"/>
          <p:cNvSpPr/>
          <p:nvPr/>
        </p:nvSpPr>
        <p:spPr>
          <a:xfrm>
            <a:off x="7886590" y="1838714"/>
            <a:ext cx="2104529" cy="649642"/>
          </a:xfrm>
          <a:prstGeom prst="rect">
            <a:avLst/>
          </a:prstGeom>
          <a:solidFill>
            <a:srgbClr val="F0654E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>
                <a:solidFill>
                  <a:schemeClr val="accent1">
                    <a:lumMod val="50000"/>
                  </a:schemeClr>
                </a:solidFill>
              </a:rPr>
              <a:t>PRESIDIO PER LA QUALITÀ</a:t>
            </a:r>
          </a:p>
        </p:txBody>
      </p:sp>
      <p:sp>
        <p:nvSpPr>
          <p:cNvPr id="20" name="Rettangolo 19"/>
          <p:cNvSpPr/>
          <p:nvPr/>
        </p:nvSpPr>
        <p:spPr>
          <a:xfrm>
            <a:off x="5689313" y="2550596"/>
            <a:ext cx="2150289" cy="679866"/>
          </a:xfrm>
          <a:prstGeom prst="rect">
            <a:avLst/>
          </a:prstGeom>
          <a:solidFill>
            <a:srgbClr val="C63E5B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>
                <a:solidFill>
                  <a:schemeClr val="accent1">
                    <a:lumMod val="50000"/>
                  </a:schemeClr>
                </a:solidFill>
              </a:rPr>
              <a:t>CONSIGLI DI DIPARTIMENTO</a:t>
            </a:r>
          </a:p>
        </p:txBody>
      </p:sp>
      <p:sp>
        <p:nvSpPr>
          <p:cNvPr id="21" name="Rettangolo 20"/>
          <p:cNvSpPr/>
          <p:nvPr/>
        </p:nvSpPr>
        <p:spPr>
          <a:xfrm>
            <a:off x="7900230" y="2550597"/>
            <a:ext cx="2090889" cy="679865"/>
          </a:xfrm>
          <a:prstGeom prst="rect">
            <a:avLst/>
          </a:prstGeom>
          <a:solidFill>
            <a:srgbClr val="B582EE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>
                <a:solidFill>
                  <a:schemeClr val="accent1">
                    <a:lumMod val="50000"/>
                  </a:schemeClr>
                </a:solidFill>
              </a:rPr>
              <a:t>CONSIGLI DI CORSO DI STUDIO</a:t>
            </a:r>
          </a:p>
        </p:txBody>
      </p:sp>
      <p:sp>
        <p:nvSpPr>
          <p:cNvPr id="22" name="Rettangolo 21"/>
          <p:cNvSpPr/>
          <p:nvPr/>
        </p:nvSpPr>
        <p:spPr>
          <a:xfrm>
            <a:off x="6442410" y="4330978"/>
            <a:ext cx="2446986" cy="940485"/>
          </a:xfrm>
          <a:prstGeom prst="rect">
            <a:avLst/>
          </a:prstGeom>
          <a:solidFill>
            <a:srgbClr val="5AC4C4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2000" dirty="0">
                <a:solidFill>
                  <a:schemeClr val="accent1">
                    <a:lumMod val="50000"/>
                  </a:schemeClr>
                </a:solidFill>
              </a:rPr>
              <a:t>CONSIGLIO DEGLI STUDENTI</a:t>
            </a:r>
          </a:p>
        </p:txBody>
      </p:sp>
      <p:sp>
        <p:nvSpPr>
          <p:cNvPr id="3" name="CasellaDiTesto 2"/>
          <p:cNvSpPr txBox="1"/>
          <p:nvPr/>
        </p:nvSpPr>
        <p:spPr>
          <a:xfrm>
            <a:off x="1863970" y="2068266"/>
            <a:ext cx="311833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solidFill>
                  <a:schemeClr val="accent1">
                    <a:lumMod val="50000"/>
                  </a:schemeClr>
                </a:solidFill>
              </a:rPr>
              <a:t>ORGANI IN CUI SONO PRESENTI RAPPRESENTANTI DI STUDENTESSE E STUDENTI</a:t>
            </a:r>
          </a:p>
        </p:txBody>
      </p:sp>
      <p:sp>
        <p:nvSpPr>
          <p:cNvPr id="23" name="CasellaDiTesto 22"/>
          <p:cNvSpPr txBox="1"/>
          <p:nvPr/>
        </p:nvSpPr>
        <p:spPr>
          <a:xfrm>
            <a:off x="1979360" y="4330978"/>
            <a:ext cx="311833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solidFill>
                  <a:schemeClr val="accent1">
                    <a:lumMod val="50000"/>
                  </a:schemeClr>
                </a:solidFill>
              </a:rPr>
              <a:t>ORGANO IN CUI SONO PRESENTI  </a:t>
            </a:r>
            <a:r>
              <a:rPr lang="it-IT" b="1" u="sng" dirty="0">
                <a:solidFill>
                  <a:schemeClr val="accent1">
                    <a:lumMod val="50000"/>
                  </a:schemeClr>
                </a:solidFill>
              </a:rPr>
              <a:t>SOLO</a:t>
            </a:r>
            <a:r>
              <a:rPr lang="it-IT" b="1" dirty="0">
                <a:solidFill>
                  <a:schemeClr val="accent1">
                    <a:lumMod val="50000"/>
                  </a:schemeClr>
                </a:solidFill>
              </a:rPr>
              <a:t> RAPPRESENTANTI DI STUDENTESSE E STUDENTI</a:t>
            </a:r>
          </a:p>
        </p:txBody>
      </p:sp>
      <p:sp>
        <p:nvSpPr>
          <p:cNvPr id="7" name="Gallone 6"/>
          <p:cNvSpPr/>
          <p:nvPr/>
        </p:nvSpPr>
        <p:spPr>
          <a:xfrm>
            <a:off x="5127564" y="2341822"/>
            <a:ext cx="342535" cy="376221"/>
          </a:xfrm>
          <a:prstGeom prst="chevr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4" name="Gallone 23"/>
          <p:cNvSpPr/>
          <p:nvPr/>
        </p:nvSpPr>
        <p:spPr>
          <a:xfrm>
            <a:off x="5097699" y="4607169"/>
            <a:ext cx="342535" cy="376221"/>
          </a:xfrm>
          <a:prstGeom prst="chevr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5" name="Gallone 24"/>
          <p:cNvSpPr/>
          <p:nvPr/>
        </p:nvSpPr>
        <p:spPr>
          <a:xfrm>
            <a:off x="5464022" y="4607169"/>
            <a:ext cx="342535" cy="376221"/>
          </a:xfrm>
          <a:prstGeom prst="chevr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6" name="Gallone 25"/>
          <p:cNvSpPr/>
          <p:nvPr/>
        </p:nvSpPr>
        <p:spPr>
          <a:xfrm>
            <a:off x="5806557" y="4607169"/>
            <a:ext cx="342535" cy="376221"/>
          </a:xfrm>
          <a:prstGeom prst="chevron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8" name="Rettangolo 7"/>
          <p:cNvSpPr/>
          <p:nvPr/>
        </p:nvSpPr>
        <p:spPr>
          <a:xfrm>
            <a:off x="1757823" y="6348995"/>
            <a:ext cx="19942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>
                <a:solidFill>
                  <a:schemeClr val="bg1"/>
                </a:solidFill>
              </a:rPr>
              <a:t>Welcome Day 2024</a:t>
            </a:r>
          </a:p>
        </p:txBody>
      </p:sp>
      <p:sp>
        <p:nvSpPr>
          <p:cNvPr id="4" name="CasellaDiTesto 3"/>
          <p:cNvSpPr txBox="1"/>
          <p:nvPr/>
        </p:nvSpPr>
        <p:spPr>
          <a:xfrm>
            <a:off x="2330258" y="5739616"/>
            <a:ext cx="76776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>
                <a:solidFill>
                  <a:schemeClr val="accent5">
                    <a:lumMod val="50000"/>
                  </a:schemeClr>
                </a:solidFill>
              </a:rPr>
              <a:t>Ti consigliamo di informarti su chi sono i tuoi rappresentanti nei diversi organi!</a:t>
            </a:r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B98AC797-08DB-6F70-AD6D-72723DF3A182}"/>
              </a:ext>
            </a:extLst>
          </p:cNvPr>
          <p:cNvSpPr/>
          <p:nvPr/>
        </p:nvSpPr>
        <p:spPr>
          <a:xfrm>
            <a:off x="0" y="6092094"/>
            <a:ext cx="12192000" cy="765907"/>
          </a:xfrm>
          <a:prstGeom prst="rect">
            <a:avLst/>
          </a:prstGeom>
          <a:solidFill>
            <a:srgbClr val="005EB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dirty="0"/>
              <a:t>    Welcome Day 2024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B2C8ABFC-F6A4-48AF-5701-5637249BC7F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4919" y="6228602"/>
            <a:ext cx="1600775" cy="492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5625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sellaDiTesto 5"/>
          <p:cNvSpPr txBox="1"/>
          <p:nvPr/>
        </p:nvSpPr>
        <p:spPr>
          <a:xfrm>
            <a:off x="1639836" y="303858"/>
            <a:ext cx="8775544" cy="646331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rtlCol="0">
            <a:spAutoFit/>
          </a:bodyPr>
          <a:lstStyle/>
          <a:p>
            <a:r>
              <a:rPr lang="it-IT" sz="3600" b="1" dirty="0">
                <a:solidFill>
                  <a:srgbClr val="091B4C"/>
                </a:solidFill>
              </a:rPr>
              <a:t>LA QUALITÀ DELL’ATENEO È NELLE TUE MANI </a:t>
            </a:r>
          </a:p>
        </p:txBody>
      </p:sp>
      <p:sp>
        <p:nvSpPr>
          <p:cNvPr id="8" name="Rettangolo 7"/>
          <p:cNvSpPr/>
          <p:nvPr/>
        </p:nvSpPr>
        <p:spPr>
          <a:xfrm>
            <a:off x="188796" y="6338754"/>
            <a:ext cx="19942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>
                <a:solidFill>
                  <a:schemeClr val="bg1"/>
                </a:solidFill>
              </a:rPr>
              <a:t>Welcome Day 2024</a:t>
            </a:r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D60AC675-C016-8353-B16A-A27A6E889A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7823" y="1086698"/>
            <a:ext cx="5223080" cy="4932091"/>
          </a:xfrm>
          <a:prstGeom prst="rect">
            <a:avLst/>
          </a:prstGeom>
        </p:spPr>
      </p:pic>
      <p:sp>
        <p:nvSpPr>
          <p:cNvPr id="7" name="CasellaDiTesto 6"/>
          <p:cNvSpPr txBox="1"/>
          <p:nvPr/>
        </p:nvSpPr>
        <p:spPr>
          <a:xfrm>
            <a:off x="1970673" y="1311838"/>
            <a:ext cx="479738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>
                <a:solidFill>
                  <a:schemeClr val="bg1"/>
                </a:solidFill>
              </a:rPr>
              <a:t>Il </a:t>
            </a:r>
            <a:r>
              <a:rPr lang="it-IT" sz="2400" b="1" dirty="0">
                <a:solidFill>
                  <a:schemeClr val="bg1"/>
                </a:solidFill>
              </a:rPr>
              <a:t>Questionario sull’opinione </a:t>
            </a:r>
          </a:p>
          <a:p>
            <a:r>
              <a:rPr lang="it-IT" sz="2400" b="1" dirty="0">
                <a:solidFill>
                  <a:schemeClr val="bg1"/>
                </a:solidFill>
              </a:rPr>
              <a:t>di studentesse e studenti </a:t>
            </a:r>
            <a:r>
              <a:rPr lang="it-IT" sz="2400" dirty="0">
                <a:solidFill>
                  <a:schemeClr val="bg1"/>
                </a:solidFill>
              </a:rPr>
              <a:t>è uno strumento </a:t>
            </a:r>
            <a:r>
              <a:rPr lang="it-IT" sz="2400" b="1" dirty="0">
                <a:solidFill>
                  <a:schemeClr val="bg1"/>
                </a:solidFill>
              </a:rPr>
              <a:t>essenziale</a:t>
            </a:r>
            <a:r>
              <a:rPr lang="it-IT" sz="2400" dirty="0">
                <a:solidFill>
                  <a:schemeClr val="bg1"/>
                </a:solidFill>
              </a:rPr>
              <a:t> per migliorare la </a:t>
            </a:r>
            <a:r>
              <a:rPr lang="it-IT" sz="2400" b="1" dirty="0">
                <a:solidFill>
                  <a:schemeClr val="bg1"/>
                </a:solidFill>
              </a:rPr>
              <a:t>qualità</a:t>
            </a:r>
            <a:r>
              <a:rPr lang="it-IT" sz="2400" dirty="0">
                <a:solidFill>
                  <a:schemeClr val="bg1"/>
                </a:solidFill>
              </a:rPr>
              <a:t> della didattica UNIPR</a:t>
            </a:r>
          </a:p>
          <a:p>
            <a:endParaRPr lang="it-IT" sz="2400" dirty="0">
              <a:solidFill>
                <a:schemeClr val="bg1"/>
              </a:solidFill>
            </a:endParaRPr>
          </a:p>
          <a:p>
            <a:r>
              <a:rPr lang="it-IT" sz="2400" dirty="0">
                <a:solidFill>
                  <a:schemeClr val="bg1"/>
                </a:solidFill>
              </a:rPr>
              <a:t>Compilandolo, esprimi </a:t>
            </a:r>
            <a:r>
              <a:rPr lang="it-IT" sz="2400" b="1" dirty="0">
                <a:solidFill>
                  <a:schemeClr val="bg1"/>
                </a:solidFill>
              </a:rPr>
              <a:t>la tua opinione</a:t>
            </a:r>
            <a:r>
              <a:rPr lang="it-IT" sz="2400" dirty="0">
                <a:solidFill>
                  <a:schemeClr val="bg1"/>
                </a:solidFill>
              </a:rPr>
              <a:t> sulle lezioni che hai frequentato</a:t>
            </a:r>
          </a:p>
          <a:p>
            <a:endParaRPr lang="it-IT" sz="2400" dirty="0">
              <a:solidFill>
                <a:schemeClr val="bg1"/>
              </a:solidFill>
            </a:endParaRPr>
          </a:p>
          <a:p>
            <a:r>
              <a:rPr lang="it-IT" sz="2400" dirty="0">
                <a:solidFill>
                  <a:schemeClr val="bg1"/>
                </a:solidFill>
              </a:rPr>
              <a:t>È </a:t>
            </a:r>
            <a:r>
              <a:rPr lang="it-IT" sz="2400" b="1" dirty="0">
                <a:solidFill>
                  <a:schemeClr val="bg1"/>
                </a:solidFill>
              </a:rPr>
              <a:t>obbligatorio compilare il questionario </a:t>
            </a:r>
            <a:r>
              <a:rPr lang="it-IT" sz="2400" dirty="0">
                <a:solidFill>
                  <a:schemeClr val="bg1"/>
                </a:solidFill>
              </a:rPr>
              <a:t>per iscriversi al relativo esame</a:t>
            </a:r>
          </a:p>
        </p:txBody>
      </p:sp>
      <p:pic>
        <p:nvPicPr>
          <p:cNvPr id="12" name="Immagine 11" descr="Immagine che contiene logo, Carattere, Elementi grafici, testo&#10;&#10;Descrizione generata automaticamente">
            <a:extLst>
              <a:ext uri="{FF2B5EF4-FFF2-40B4-BE49-F238E27FC236}">
                <a16:creationId xmlns:a16="http://schemas.microsoft.com/office/drawing/2014/main" id="{B5E11EEA-2106-E7F3-FFC5-1064FE6DAF0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7266" t="22739" r="34436" b="24390"/>
          <a:stretch/>
        </p:blipFill>
        <p:spPr>
          <a:xfrm>
            <a:off x="7121902" y="1526073"/>
            <a:ext cx="3276222" cy="3392130"/>
          </a:xfrm>
          <a:prstGeom prst="rect">
            <a:avLst/>
          </a:prstGeom>
        </p:spPr>
      </p:pic>
      <p:sp>
        <p:nvSpPr>
          <p:cNvPr id="3" name="Rettangolo 2">
            <a:extLst>
              <a:ext uri="{FF2B5EF4-FFF2-40B4-BE49-F238E27FC236}">
                <a16:creationId xmlns:a16="http://schemas.microsoft.com/office/drawing/2014/main" id="{C331C242-AE1F-7C18-66E3-C27A9EED7E2F}"/>
              </a:ext>
            </a:extLst>
          </p:cNvPr>
          <p:cNvSpPr/>
          <p:nvPr/>
        </p:nvSpPr>
        <p:spPr>
          <a:xfrm>
            <a:off x="0" y="6092094"/>
            <a:ext cx="12192000" cy="765907"/>
          </a:xfrm>
          <a:prstGeom prst="rect">
            <a:avLst/>
          </a:prstGeom>
          <a:solidFill>
            <a:srgbClr val="005EB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dirty="0"/>
              <a:t>    Welcome Day 2024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60146445-019A-1A5D-9D89-DA1EC417BFD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4919" y="6228602"/>
            <a:ext cx="1600775" cy="492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8898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sellaDiTesto 5"/>
          <p:cNvSpPr txBox="1"/>
          <p:nvPr/>
        </p:nvSpPr>
        <p:spPr>
          <a:xfrm>
            <a:off x="662590" y="361098"/>
            <a:ext cx="5433410" cy="646331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none" rtlCol="0">
            <a:spAutoFit/>
          </a:bodyPr>
          <a:lstStyle/>
          <a:p>
            <a:r>
              <a:rPr lang="it-IT" sz="3600" b="1" dirty="0">
                <a:solidFill>
                  <a:schemeClr val="accent1">
                    <a:lumMod val="50000"/>
                  </a:schemeClr>
                </a:solidFill>
              </a:rPr>
              <a:t>IL CODICE ETICO DI ATENEO</a:t>
            </a:r>
          </a:p>
        </p:txBody>
      </p:sp>
      <p:sp>
        <p:nvSpPr>
          <p:cNvPr id="10" name="CasellaDiTesto 9"/>
          <p:cNvSpPr txBox="1"/>
          <p:nvPr/>
        </p:nvSpPr>
        <p:spPr>
          <a:xfrm>
            <a:off x="6693326" y="5467972"/>
            <a:ext cx="45010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>
                <a:solidFill>
                  <a:srgbClr val="091B4C"/>
                </a:solidFill>
                <a:latin typeface="Century Gothic" panose="020B0502020202020204" pitchFamily="34" charset="0"/>
              </a:rPr>
              <a:t>www.unipr.it/codice-etico</a:t>
            </a:r>
          </a:p>
        </p:txBody>
      </p:sp>
      <p:sp>
        <p:nvSpPr>
          <p:cNvPr id="11" name="Rettangolo 10"/>
          <p:cNvSpPr/>
          <p:nvPr/>
        </p:nvSpPr>
        <p:spPr>
          <a:xfrm>
            <a:off x="1757823" y="6348995"/>
            <a:ext cx="19942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>
                <a:solidFill>
                  <a:schemeClr val="bg1"/>
                </a:solidFill>
              </a:rPr>
              <a:t>Welcome Day 2024</a:t>
            </a:r>
          </a:p>
        </p:txBody>
      </p:sp>
      <p:pic>
        <p:nvPicPr>
          <p:cNvPr id="4" name="Immagine 3" descr="Immagine che contiene disegno, schizzo, Elementi grafici, logo&#10;&#10;Descrizione generata automaticamente">
            <a:extLst>
              <a:ext uri="{FF2B5EF4-FFF2-40B4-BE49-F238E27FC236}">
                <a16:creationId xmlns:a16="http://schemas.microsoft.com/office/drawing/2014/main" id="{97B3012B-2E85-0FF7-A282-8335AF0FDFE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965" t="12337" r="23327" b="21716"/>
          <a:stretch/>
        </p:blipFill>
        <p:spPr>
          <a:xfrm>
            <a:off x="7467251" y="1705291"/>
            <a:ext cx="3083517" cy="2839621"/>
          </a:xfrm>
          <a:prstGeom prst="rect">
            <a:avLst/>
          </a:prstGeom>
        </p:spPr>
      </p:pic>
      <p:sp>
        <p:nvSpPr>
          <p:cNvPr id="2" name="Rettangolo 1">
            <a:extLst>
              <a:ext uri="{FF2B5EF4-FFF2-40B4-BE49-F238E27FC236}">
                <a16:creationId xmlns:a16="http://schemas.microsoft.com/office/drawing/2014/main" id="{F2E564E2-1018-C22E-0CEF-952E7450FC94}"/>
              </a:ext>
            </a:extLst>
          </p:cNvPr>
          <p:cNvSpPr/>
          <p:nvPr/>
        </p:nvSpPr>
        <p:spPr>
          <a:xfrm>
            <a:off x="1740940" y="1134931"/>
            <a:ext cx="5299940" cy="4768787"/>
          </a:xfrm>
          <a:prstGeom prst="rect">
            <a:avLst/>
          </a:prstGeom>
          <a:solidFill>
            <a:srgbClr val="091B4D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CasellaDiTesto 6"/>
          <p:cNvSpPr txBox="1"/>
          <p:nvPr/>
        </p:nvSpPr>
        <p:spPr>
          <a:xfrm>
            <a:off x="1929598" y="1389934"/>
            <a:ext cx="4763729" cy="42627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200"/>
              </a:spcBef>
            </a:pPr>
            <a:r>
              <a:rPr lang="it-IT" sz="2100" dirty="0">
                <a:solidFill>
                  <a:schemeClr val="bg1"/>
                </a:solidFill>
              </a:rPr>
              <a:t>Per la </a:t>
            </a:r>
            <a:r>
              <a:rPr lang="it-IT" sz="2100" b="1" dirty="0">
                <a:solidFill>
                  <a:schemeClr val="bg1"/>
                </a:solidFill>
              </a:rPr>
              <a:t>tutela della dignità </a:t>
            </a:r>
            <a:r>
              <a:rPr lang="it-IT" sz="2100" dirty="0">
                <a:solidFill>
                  <a:schemeClr val="bg1"/>
                </a:solidFill>
              </a:rPr>
              <a:t>delle lavoratrici e dei lavoratori, delle studentesse e degli studenti, il Codice stabilisce:</a:t>
            </a:r>
          </a:p>
          <a:p>
            <a:pPr marL="285750" indent="-285750">
              <a:spcBef>
                <a:spcPts val="1200"/>
              </a:spcBef>
              <a:buFont typeface="Wingdings" panose="05000000000000000000" pitchFamily="2" charset="2"/>
              <a:buChar char="v"/>
            </a:pPr>
            <a:r>
              <a:rPr lang="it-IT" sz="2100" dirty="0">
                <a:solidFill>
                  <a:schemeClr val="bg1"/>
                </a:solidFill>
              </a:rPr>
              <a:t>correttezza, lealtà e rispetto reciproco</a:t>
            </a:r>
          </a:p>
          <a:p>
            <a:pPr marL="285750" indent="-285750">
              <a:spcBef>
                <a:spcPts val="1200"/>
              </a:spcBef>
              <a:buFont typeface="Wingdings" panose="05000000000000000000" pitchFamily="2" charset="2"/>
              <a:buChar char="v"/>
            </a:pPr>
            <a:r>
              <a:rPr lang="it-IT" sz="2100" dirty="0">
                <a:solidFill>
                  <a:schemeClr val="bg1"/>
                </a:solidFill>
              </a:rPr>
              <a:t>utilizzo adeguato degli spazi universitari</a:t>
            </a:r>
          </a:p>
          <a:p>
            <a:pPr marL="285750" indent="-285750">
              <a:spcBef>
                <a:spcPts val="1200"/>
              </a:spcBef>
              <a:buFont typeface="Wingdings" panose="05000000000000000000" pitchFamily="2" charset="2"/>
              <a:buChar char="v"/>
            </a:pPr>
            <a:r>
              <a:rPr lang="it-IT" sz="2100" dirty="0">
                <a:solidFill>
                  <a:schemeClr val="bg1"/>
                </a:solidFill>
              </a:rPr>
              <a:t>astensione da comportamenti discriminatori, vessatori, molestie</a:t>
            </a:r>
          </a:p>
          <a:p>
            <a:pPr>
              <a:spcBef>
                <a:spcPts val="1200"/>
              </a:spcBef>
            </a:pPr>
            <a:r>
              <a:rPr lang="it-IT" sz="2100" b="1" dirty="0">
                <a:solidFill>
                  <a:schemeClr val="bg1"/>
                </a:solidFill>
              </a:rPr>
              <a:t>Se tali principi vengono violati puoi rivolgerti alla Consigliera di fiducia </a:t>
            </a:r>
            <a:r>
              <a:rPr lang="it-IT" sz="2100" u="sng" dirty="0">
                <a:solidFill>
                  <a:schemeClr val="bg1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consiglieradifiducia@unipr.it</a:t>
            </a:r>
            <a:endParaRPr lang="it-IT" sz="2100" dirty="0">
              <a:solidFill>
                <a:schemeClr val="bg1"/>
              </a:solidFill>
            </a:endParaRPr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id="{E062BE04-29C3-EBF3-BAA3-8FD8028E3BFC}"/>
              </a:ext>
            </a:extLst>
          </p:cNvPr>
          <p:cNvSpPr/>
          <p:nvPr/>
        </p:nvSpPr>
        <p:spPr>
          <a:xfrm>
            <a:off x="0" y="6092094"/>
            <a:ext cx="12192000" cy="765907"/>
          </a:xfrm>
          <a:prstGeom prst="rect">
            <a:avLst/>
          </a:prstGeom>
          <a:solidFill>
            <a:srgbClr val="005EB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dirty="0"/>
              <a:t>    Welcome Day 2024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69C5FE1C-7600-16DD-CD5A-94F9F0C2575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4919" y="6228602"/>
            <a:ext cx="1600775" cy="492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899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sellaDiTesto 7"/>
          <p:cNvSpPr txBox="1"/>
          <p:nvPr/>
        </p:nvSpPr>
        <p:spPr>
          <a:xfrm>
            <a:off x="581892" y="315080"/>
            <a:ext cx="9195156" cy="1200329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 anchor="ctr">
            <a:spAutoFit/>
          </a:bodyPr>
          <a:lstStyle/>
          <a:p>
            <a:r>
              <a:rPr lang="it-IT" sz="3600" b="1" dirty="0">
                <a:solidFill>
                  <a:schemeClr val="accent1">
                    <a:lumMod val="50000"/>
                  </a:schemeClr>
                </a:solidFill>
              </a:rPr>
              <a:t>CENTRO LINGUISTICO DI ATENEO </a:t>
            </a:r>
          </a:p>
          <a:p>
            <a:r>
              <a:rPr lang="it-IT" sz="3600" b="1" dirty="0">
                <a:solidFill>
                  <a:schemeClr val="accent1">
                    <a:lumMod val="50000"/>
                  </a:schemeClr>
                </a:solidFill>
              </a:rPr>
              <a:t>IDONEITÀ DI INGLESE E FRANCESE</a:t>
            </a:r>
          </a:p>
        </p:txBody>
      </p:sp>
      <p:sp>
        <p:nvSpPr>
          <p:cNvPr id="10" name="Rettangolo 9"/>
          <p:cNvSpPr/>
          <p:nvPr/>
        </p:nvSpPr>
        <p:spPr>
          <a:xfrm>
            <a:off x="1757823" y="6348995"/>
            <a:ext cx="19942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>
                <a:solidFill>
                  <a:schemeClr val="bg1"/>
                </a:solidFill>
              </a:rPr>
              <a:t>Welcome Day 2024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AA090F1C-61F6-19D7-4267-DDF41CBA3FE9}"/>
              </a:ext>
            </a:extLst>
          </p:cNvPr>
          <p:cNvSpPr txBox="1"/>
          <p:nvPr/>
        </p:nvSpPr>
        <p:spPr>
          <a:xfrm>
            <a:off x="3051579" y="4565555"/>
            <a:ext cx="6965113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>
                <a:solidFill>
                  <a:schemeClr val="accent1">
                    <a:lumMod val="50000"/>
                  </a:schemeClr>
                </a:solidFill>
              </a:rPr>
              <a:t>Corsi in preparazione all’idoneità di inglese (B1 e B2):</a:t>
            </a:r>
          </a:p>
          <a:p>
            <a:r>
              <a:rPr lang="it-IT" dirty="0">
                <a:solidFill>
                  <a:schemeClr val="accent1">
                    <a:lumMod val="50000"/>
                  </a:schemeClr>
                </a:solidFill>
                <a:hlinkClick r:id="rId3"/>
              </a:rPr>
              <a:t>https://www.cla.unipr.it/it/corsi/corsi-idoneita-curricolare/inglese/78/</a:t>
            </a:r>
            <a:endParaRPr lang="it-IT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46EC9DFA-93DC-8666-537F-602DF669F97C}"/>
              </a:ext>
            </a:extLst>
          </p:cNvPr>
          <p:cNvSpPr txBox="1"/>
          <p:nvPr/>
        </p:nvSpPr>
        <p:spPr>
          <a:xfrm>
            <a:off x="3030098" y="5296003"/>
            <a:ext cx="7120988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b="1" dirty="0">
                <a:solidFill>
                  <a:schemeClr val="accent1">
                    <a:lumMod val="50000"/>
                  </a:schemeClr>
                </a:solidFill>
              </a:rPr>
              <a:t>Corsi in preparazione all’idoneità di francese (B1 e B2):</a:t>
            </a:r>
          </a:p>
          <a:p>
            <a:r>
              <a:rPr lang="it-IT" dirty="0">
                <a:solidFill>
                  <a:schemeClr val="accent1">
                    <a:lumMod val="50000"/>
                  </a:schemeClr>
                </a:solidFill>
                <a:hlinkClick r:id="rId4"/>
              </a:rPr>
              <a:t>https://www.cla.unipr.it/it/corsi/corsi-idoneita-curricolare/francese/79/</a:t>
            </a:r>
            <a:endParaRPr lang="it-IT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" name="Rettangolo 1">
            <a:extLst>
              <a:ext uri="{FF2B5EF4-FFF2-40B4-BE49-F238E27FC236}">
                <a16:creationId xmlns:a16="http://schemas.microsoft.com/office/drawing/2014/main" id="{13492C58-5853-A845-0124-B2418C4D6A93}"/>
              </a:ext>
            </a:extLst>
          </p:cNvPr>
          <p:cNvSpPr/>
          <p:nvPr/>
        </p:nvSpPr>
        <p:spPr>
          <a:xfrm>
            <a:off x="1882538" y="1584793"/>
            <a:ext cx="7997257" cy="2749827"/>
          </a:xfrm>
          <a:prstGeom prst="rect">
            <a:avLst/>
          </a:prstGeom>
          <a:solidFill>
            <a:srgbClr val="091B4D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CasellaDiTesto 6"/>
          <p:cNvSpPr txBox="1"/>
          <p:nvPr/>
        </p:nvSpPr>
        <p:spPr>
          <a:xfrm>
            <a:off x="2005153" y="1759234"/>
            <a:ext cx="7752026" cy="224676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just"/>
            <a:r>
              <a:rPr lang="it-IT" sz="2000" dirty="0">
                <a:solidFill>
                  <a:schemeClr val="bg1"/>
                </a:solidFill>
              </a:rPr>
              <a:t>Il Centro Linguistico di Ateneo organizza le prove di idoneità linguistica per molti corsi di studio dell’Ateneo che prevedono questo esame:</a:t>
            </a:r>
          </a:p>
          <a:p>
            <a:pPr algn="just"/>
            <a:r>
              <a:rPr lang="it-IT" sz="2000" dirty="0">
                <a:solidFill>
                  <a:schemeClr val="bg1"/>
                </a:solidFill>
              </a:rPr>
              <a:t>info su </a:t>
            </a:r>
            <a:r>
              <a:rPr lang="it-IT" sz="2000" dirty="0">
                <a:solidFill>
                  <a:schemeClr val="bg1"/>
                </a:solidFill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www.cla.unipr.it</a:t>
            </a:r>
            <a:r>
              <a:rPr lang="it-IT" sz="2000" dirty="0">
                <a:solidFill>
                  <a:schemeClr val="bg1"/>
                </a:solidFill>
              </a:rPr>
              <a:t> &gt; Idoneità Linguistiche &gt; </a:t>
            </a:r>
            <a:r>
              <a:rPr lang="it-IT" sz="2000" b="1" dirty="0">
                <a:solidFill>
                  <a:schemeClr val="bg1"/>
                </a:solidFill>
              </a:rPr>
              <a:t>Esami idoneità</a:t>
            </a:r>
          </a:p>
          <a:p>
            <a:pPr algn="just"/>
            <a:endParaRPr lang="it-IT" sz="2000" dirty="0">
              <a:solidFill>
                <a:schemeClr val="bg1"/>
              </a:solidFill>
            </a:endParaRPr>
          </a:p>
          <a:p>
            <a:pPr algn="just"/>
            <a:r>
              <a:rPr lang="it-IT" sz="2000" dirty="0">
                <a:solidFill>
                  <a:schemeClr val="bg1"/>
                </a:solidFill>
              </a:rPr>
              <a:t>In preparazione alle prove di idoneità di inglese e francese sono offerti ad ogni semestre corsi con insegnanti madrelingua, oltre a corsi online in autoapprendimento sempre disponibili sulla piattaforma Elly del CLA.</a:t>
            </a:r>
          </a:p>
        </p:txBody>
      </p:sp>
      <p:pic>
        <p:nvPicPr>
          <p:cNvPr id="16" name="Immagine 15" descr="Immagine che contiene bandiera&#10;&#10;Descrizione generata automaticamente">
            <a:extLst>
              <a:ext uri="{FF2B5EF4-FFF2-40B4-BE49-F238E27FC236}">
                <a16:creationId xmlns:a16="http://schemas.microsoft.com/office/drawing/2014/main" id="{4DA637DD-ABA1-A23D-1B55-B1BAD5158EF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6923" t="6022" r="16471" b="27097"/>
          <a:stretch/>
        </p:blipFill>
        <p:spPr>
          <a:xfrm rot="20581876">
            <a:off x="2248336" y="5289285"/>
            <a:ext cx="686459" cy="608304"/>
          </a:xfrm>
          <a:prstGeom prst="rect">
            <a:avLst/>
          </a:prstGeom>
        </p:spPr>
      </p:pic>
      <p:pic>
        <p:nvPicPr>
          <p:cNvPr id="11" name="Immagine 10" descr="Immagine che contiene bandiera, simbolo, Carminio&#10;&#10;Descrizione generata automaticamente">
            <a:extLst>
              <a:ext uri="{FF2B5EF4-FFF2-40B4-BE49-F238E27FC236}">
                <a16:creationId xmlns:a16="http://schemas.microsoft.com/office/drawing/2014/main" id="{D970E6A7-B7EF-3379-E411-AFB64F6CF9B0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39013" t="29656" r="38067" b="47742"/>
          <a:stretch/>
        </p:blipFill>
        <p:spPr>
          <a:xfrm>
            <a:off x="2174512" y="4637603"/>
            <a:ext cx="834107" cy="571718"/>
          </a:xfrm>
          <a:prstGeom prst="rect">
            <a:avLst/>
          </a:prstGeom>
        </p:spPr>
      </p:pic>
      <p:sp>
        <p:nvSpPr>
          <p:cNvPr id="12" name="Rettangolo 11">
            <a:extLst>
              <a:ext uri="{FF2B5EF4-FFF2-40B4-BE49-F238E27FC236}">
                <a16:creationId xmlns:a16="http://schemas.microsoft.com/office/drawing/2014/main" id="{CBBD1141-0D9E-4474-4891-BCFE24A95164}"/>
              </a:ext>
            </a:extLst>
          </p:cNvPr>
          <p:cNvSpPr/>
          <p:nvPr/>
        </p:nvSpPr>
        <p:spPr>
          <a:xfrm>
            <a:off x="0" y="6092094"/>
            <a:ext cx="12192000" cy="765907"/>
          </a:xfrm>
          <a:prstGeom prst="rect">
            <a:avLst/>
          </a:prstGeom>
          <a:solidFill>
            <a:srgbClr val="005EB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dirty="0"/>
              <a:t>    Welcome Day 2024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60E4D574-5779-39C8-17BE-A8A0889D86F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4919" y="6228602"/>
            <a:ext cx="1600775" cy="492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19434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magine 11" descr="Immagine che contiene clipart, disegno, Arte bambini, Elementi grafici&#10;&#10;Descrizione generata automaticamente">
            <a:extLst>
              <a:ext uri="{FF2B5EF4-FFF2-40B4-BE49-F238E27FC236}">
                <a16:creationId xmlns:a16="http://schemas.microsoft.com/office/drawing/2014/main" id="{ECC4FD1C-B90A-29D3-EA3D-DFDBE791DC4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0484" t="27527" r="29194" b="27527"/>
          <a:stretch/>
        </p:blipFill>
        <p:spPr>
          <a:xfrm>
            <a:off x="9245048" y="387425"/>
            <a:ext cx="1454766" cy="1216184"/>
          </a:xfrm>
          <a:prstGeom prst="rect">
            <a:avLst/>
          </a:prstGeom>
        </p:spPr>
      </p:pic>
      <p:sp>
        <p:nvSpPr>
          <p:cNvPr id="8" name="CasellaDiTesto 7"/>
          <p:cNvSpPr txBox="1"/>
          <p:nvPr/>
        </p:nvSpPr>
        <p:spPr>
          <a:xfrm>
            <a:off x="737755" y="467931"/>
            <a:ext cx="8670908" cy="1200329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rtlCol="0" anchor="ctr">
            <a:spAutoFit/>
          </a:bodyPr>
          <a:lstStyle/>
          <a:p>
            <a:r>
              <a:rPr lang="it-IT" sz="3600" b="1" dirty="0">
                <a:solidFill>
                  <a:schemeClr val="accent1">
                    <a:lumMod val="50000"/>
                  </a:schemeClr>
                </a:solidFill>
              </a:rPr>
              <a:t>CENTRO LINGUISTICO DI ATENEO</a:t>
            </a:r>
          </a:p>
          <a:p>
            <a:r>
              <a:rPr lang="it-IT" sz="3600" b="1" dirty="0">
                <a:solidFill>
                  <a:schemeClr val="accent1">
                    <a:lumMod val="50000"/>
                  </a:schemeClr>
                </a:solidFill>
              </a:rPr>
              <a:t>CORSI DI LINGUA EXTRACURRICOLARI</a:t>
            </a:r>
            <a:endParaRPr lang="it-IT" sz="3600" dirty="0"/>
          </a:p>
        </p:txBody>
      </p:sp>
      <p:sp>
        <p:nvSpPr>
          <p:cNvPr id="10" name="Rettangolo 9"/>
          <p:cNvSpPr/>
          <p:nvPr/>
        </p:nvSpPr>
        <p:spPr>
          <a:xfrm>
            <a:off x="1757823" y="6348995"/>
            <a:ext cx="199420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dirty="0">
                <a:solidFill>
                  <a:schemeClr val="bg1"/>
                </a:solidFill>
              </a:rPr>
              <a:t>Welcome Day 2024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AA090F1C-61F6-19D7-4267-DDF41CBA3FE9}"/>
              </a:ext>
            </a:extLst>
          </p:cNvPr>
          <p:cNvSpPr txBox="1"/>
          <p:nvPr/>
        </p:nvSpPr>
        <p:spPr>
          <a:xfrm>
            <a:off x="2924172" y="3190897"/>
            <a:ext cx="5927474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b="1" dirty="0">
                <a:solidFill>
                  <a:schemeClr val="accent1">
                    <a:lumMod val="50000"/>
                  </a:schemeClr>
                </a:solidFill>
              </a:rPr>
              <a:t>Corsi di lingua extracurricolari: </a:t>
            </a:r>
          </a:p>
          <a:p>
            <a:r>
              <a:rPr lang="it-IT" dirty="0">
                <a:solidFill>
                  <a:schemeClr val="accent1">
                    <a:lumMod val="50000"/>
                  </a:schemeClr>
                </a:solidFill>
                <a:hlinkClick r:id="rId4"/>
              </a:rPr>
              <a:t>https://www.cla.unipr.it/it/corsi/corsi-extracurricolari/232/</a:t>
            </a:r>
            <a:endParaRPr lang="it-IT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40F9DE67-AFB3-D061-4821-7BB31D5D6406}"/>
              </a:ext>
            </a:extLst>
          </p:cNvPr>
          <p:cNvSpPr/>
          <p:nvPr/>
        </p:nvSpPr>
        <p:spPr>
          <a:xfrm>
            <a:off x="1907458" y="1748429"/>
            <a:ext cx="7980181" cy="1297342"/>
          </a:xfrm>
          <a:prstGeom prst="rect">
            <a:avLst/>
          </a:prstGeom>
          <a:solidFill>
            <a:srgbClr val="091B4D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CasellaDiTesto 6"/>
          <p:cNvSpPr txBox="1"/>
          <p:nvPr/>
        </p:nvSpPr>
        <p:spPr>
          <a:xfrm>
            <a:off x="1998772" y="1722333"/>
            <a:ext cx="7778274" cy="132343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algn="l"/>
            <a:r>
              <a:rPr lang="it-IT" sz="2000" dirty="0">
                <a:solidFill>
                  <a:schemeClr val="bg1"/>
                </a:solidFill>
              </a:rPr>
              <a:t>Il Centro Linguistico di Ateneo organizza inoltre corsi extracurricolari di diverse lingue e livelli, che possono essere frequentati gratuitamente previa iscrizione.</a:t>
            </a:r>
          </a:p>
          <a:p>
            <a:pPr algn="l"/>
            <a:r>
              <a:rPr lang="it-IT" sz="2000" dirty="0">
                <a:solidFill>
                  <a:schemeClr val="bg1"/>
                </a:solidFill>
              </a:rPr>
              <a:t>L’offerta di corsi pubblicata sul sito del CLA si rinnova periodicamente.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BD71D3AF-0EC9-E8AE-C42A-FAA147C2DD5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98772" y="4013428"/>
            <a:ext cx="7888866" cy="1938992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38030E2E-00F2-63D5-7BC8-D212F8EAF492}"/>
              </a:ext>
            </a:extLst>
          </p:cNvPr>
          <p:cNvSpPr txBox="1"/>
          <p:nvPr/>
        </p:nvSpPr>
        <p:spPr>
          <a:xfrm>
            <a:off x="2031105" y="4034378"/>
            <a:ext cx="75117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000" dirty="0">
                <a:solidFill>
                  <a:schemeClr val="bg1"/>
                </a:solidFill>
              </a:rPr>
              <a:t>I corsi di </a:t>
            </a:r>
            <a:r>
              <a:rPr lang="it-IT" sz="2000" b="1" dirty="0">
                <a:solidFill>
                  <a:schemeClr val="bg1"/>
                </a:solidFill>
              </a:rPr>
              <a:t>francese</a:t>
            </a:r>
            <a:r>
              <a:rPr lang="it-IT" sz="2000" dirty="0">
                <a:solidFill>
                  <a:schemeClr val="bg1"/>
                </a:solidFill>
              </a:rPr>
              <a:t>,</a:t>
            </a:r>
            <a:r>
              <a:rPr lang="it-IT" sz="2000" b="1" dirty="0">
                <a:solidFill>
                  <a:schemeClr val="bg1"/>
                </a:solidFill>
              </a:rPr>
              <a:t> inglese</a:t>
            </a:r>
            <a:r>
              <a:rPr lang="it-IT" sz="2000" dirty="0">
                <a:solidFill>
                  <a:schemeClr val="bg1"/>
                </a:solidFill>
              </a:rPr>
              <a:t>, </a:t>
            </a:r>
            <a:r>
              <a:rPr lang="it-IT" sz="2000" b="1" dirty="0">
                <a:solidFill>
                  <a:schemeClr val="bg1"/>
                </a:solidFill>
              </a:rPr>
              <a:t>portoghese</a:t>
            </a:r>
            <a:r>
              <a:rPr lang="it-IT" sz="2000" dirty="0">
                <a:solidFill>
                  <a:schemeClr val="bg1"/>
                </a:solidFill>
              </a:rPr>
              <a:t>, </a:t>
            </a:r>
            <a:r>
              <a:rPr lang="it-IT" sz="2000" b="1" dirty="0">
                <a:solidFill>
                  <a:schemeClr val="bg1"/>
                </a:solidFill>
              </a:rPr>
              <a:t>spagnolo </a:t>
            </a:r>
            <a:r>
              <a:rPr lang="it-IT" sz="2000" dirty="0">
                <a:solidFill>
                  <a:schemeClr val="bg1"/>
                </a:solidFill>
              </a:rPr>
              <a:t>e </a:t>
            </a:r>
            <a:r>
              <a:rPr lang="it-IT" sz="2000" b="1" dirty="0">
                <a:solidFill>
                  <a:schemeClr val="bg1"/>
                </a:solidFill>
              </a:rPr>
              <a:t>tedesco </a:t>
            </a:r>
            <a:r>
              <a:rPr lang="it-IT" sz="2000" dirty="0">
                <a:solidFill>
                  <a:schemeClr val="bg1"/>
                </a:solidFill>
              </a:rPr>
              <a:t>sono utili anche in preparazione al Language Placement Test di Ateneo per la mobilità internazionale.</a:t>
            </a:r>
          </a:p>
          <a:p>
            <a:endParaRPr lang="it-IT" sz="2000" dirty="0">
              <a:solidFill>
                <a:schemeClr val="bg1"/>
              </a:solidFill>
            </a:endParaRPr>
          </a:p>
          <a:p>
            <a:r>
              <a:rPr lang="it-IT" sz="2000" dirty="0">
                <a:solidFill>
                  <a:schemeClr val="bg1"/>
                </a:solidFill>
              </a:rPr>
              <a:t>Oltre a questi, sono frequentemente proposti corsi di </a:t>
            </a:r>
            <a:r>
              <a:rPr lang="it-IT" sz="2000" b="1" dirty="0">
                <a:solidFill>
                  <a:schemeClr val="bg1"/>
                </a:solidFill>
              </a:rPr>
              <a:t>arabo</a:t>
            </a:r>
            <a:r>
              <a:rPr lang="it-IT" sz="2000" dirty="0">
                <a:solidFill>
                  <a:schemeClr val="bg1"/>
                </a:solidFill>
              </a:rPr>
              <a:t>,</a:t>
            </a:r>
            <a:r>
              <a:rPr lang="it-IT" sz="2000" b="1" dirty="0">
                <a:solidFill>
                  <a:schemeClr val="bg1"/>
                </a:solidFill>
              </a:rPr>
              <a:t> cinese</a:t>
            </a:r>
            <a:r>
              <a:rPr lang="it-IT" sz="2000" dirty="0">
                <a:solidFill>
                  <a:schemeClr val="bg1"/>
                </a:solidFill>
              </a:rPr>
              <a:t>,</a:t>
            </a:r>
            <a:r>
              <a:rPr lang="it-IT" sz="2000" b="1" dirty="0">
                <a:solidFill>
                  <a:schemeClr val="bg1"/>
                </a:solidFill>
              </a:rPr>
              <a:t> giapponese </a:t>
            </a:r>
            <a:r>
              <a:rPr lang="it-IT" sz="2000" dirty="0">
                <a:solidFill>
                  <a:schemeClr val="bg1"/>
                </a:solidFill>
              </a:rPr>
              <a:t>e</a:t>
            </a:r>
            <a:r>
              <a:rPr lang="it-IT" sz="2000" b="1" dirty="0">
                <a:solidFill>
                  <a:schemeClr val="bg1"/>
                </a:solidFill>
              </a:rPr>
              <a:t> russo</a:t>
            </a:r>
            <a:r>
              <a:rPr lang="it-IT" sz="2000" dirty="0">
                <a:solidFill>
                  <a:schemeClr val="bg1"/>
                </a:solidFill>
              </a:rPr>
              <a:t>.</a:t>
            </a:r>
          </a:p>
        </p:txBody>
      </p:sp>
      <p:sp>
        <p:nvSpPr>
          <p:cNvPr id="14" name="Rettangolo 13">
            <a:extLst>
              <a:ext uri="{FF2B5EF4-FFF2-40B4-BE49-F238E27FC236}">
                <a16:creationId xmlns:a16="http://schemas.microsoft.com/office/drawing/2014/main" id="{062CB1AA-4C54-E3CD-1B39-D84F65F53BB9}"/>
              </a:ext>
            </a:extLst>
          </p:cNvPr>
          <p:cNvSpPr/>
          <p:nvPr/>
        </p:nvSpPr>
        <p:spPr>
          <a:xfrm>
            <a:off x="0" y="6092094"/>
            <a:ext cx="12192000" cy="765907"/>
          </a:xfrm>
          <a:prstGeom prst="rect">
            <a:avLst/>
          </a:prstGeom>
          <a:solidFill>
            <a:srgbClr val="005EB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it-IT" dirty="0"/>
              <a:t>    Welcome Day 2024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A3AB81E0-EF4F-6143-213C-0010B8686CC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4919" y="6228602"/>
            <a:ext cx="1600775" cy="492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4517722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Tema di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i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i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4651</TotalTime>
  <Words>1946</Words>
  <Application>Microsoft Macintosh PowerPoint</Application>
  <PresentationFormat>Widescreen</PresentationFormat>
  <Paragraphs>303</Paragraphs>
  <Slides>23</Slides>
  <Notes>21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6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23</vt:i4>
      </vt:variant>
    </vt:vector>
  </HeadingPairs>
  <TitlesOfParts>
    <vt:vector size="30" baseType="lpstr">
      <vt:lpstr>Arial</vt:lpstr>
      <vt:lpstr>Bison Bold</vt:lpstr>
      <vt:lpstr>Calibri</vt:lpstr>
      <vt:lpstr>Calibri Light</vt:lpstr>
      <vt:lpstr>Century Gothic</vt:lpstr>
      <vt:lpstr>Wingdings</vt:lpstr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di PowerPoint</dc:title>
  <dc:creator>Utente di Microsoft Office</dc:creator>
  <cp:lastModifiedBy>Emanuele CASTELLI</cp:lastModifiedBy>
  <cp:revision>288</cp:revision>
  <cp:lastPrinted>2018-01-17T12:16:18Z</cp:lastPrinted>
  <dcterms:created xsi:type="dcterms:W3CDTF">2016-12-13T13:19:46Z</dcterms:created>
  <dcterms:modified xsi:type="dcterms:W3CDTF">2024-09-06T14:00:20Z</dcterms:modified>
</cp:coreProperties>
</file>