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300" r:id="rId3"/>
    <p:sldId id="304" r:id="rId4"/>
    <p:sldId id="296" r:id="rId5"/>
    <p:sldId id="273" r:id="rId6"/>
    <p:sldId id="282" r:id="rId7"/>
    <p:sldId id="302" r:id="rId8"/>
    <p:sldId id="301" r:id="rId9"/>
    <p:sldId id="303" r:id="rId10"/>
    <p:sldId id="281" r:id="rId11"/>
    <p:sldId id="288" r:id="rId12"/>
    <p:sldId id="274" r:id="rId13"/>
    <p:sldId id="258" r:id="rId14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56E8"/>
    <a:srgbClr val="5AC4C4"/>
    <a:srgbClr val="B582EE"/>
    <a:srgbClr val="C63E5B"/>
    <a:srgbClr val="F0654E"/>
    <a:srgbClr val="898383"/>
    <a:srgbClr val="669E40"/>
    <a:srgbClr val="FB493B"/>
    <a:srgbClr val="FB2919"/>
    <a:srgbClr val="9D2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63" autoAdjust="0"/>
    <p:restoredTop sz="86399"/>
  </p:normalViewPr>
  <p:slideViewPr>
    <p:cSldViewPr snapToGrid="0" snapToObjects="1">
      <p:cViewPr varScale="1">
        <p:scale>
          <a:sx n="115" d="100"/>
          <a:sy n="115" d="100"/>
        </p:scale>
        <p:origin x="1902" y="84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3D22-5E59-6345-BAEE-97E74818A753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9A7F0-6D8E-B34C-8D35-E84AE3A68D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A7F0-6D8E-B34C-8D35-E84AE3A68D0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499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A7F0-6D8E-B34C-8D35-E84AE3A68D0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677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A7F0-6D8E-B34C-8D35-E84AE3A68D0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52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1336B-9A90-9DC2-41BC-9A62A1953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A5DB242-5330-CC6E-0089-566F8D2B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D9A3F26-03FF-41DC-B79F-E64D61BC9E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FFFD0D-6B7C-0AB1-C87D-2C34AA2E93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A7F0-6D8E-B34C-8D35-E84AE3A68D0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144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A7F0-6D8E-B34C-8D35-E84AE3A68D0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46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A7F0-6D8E-B34C-8D35-E84AE3A68D0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640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A7F0-6D8E-B34C-8D35-E84AE3A68D0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390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A7F0-6D8E-B34C-8D35-E84AE3A68D0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1798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A7F0-6D8E-B34C-8D35-E84AE3A68D0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540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A7F0-6D8E-B34C-8D35-E84AE3A68D0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223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9A7F0-6D8E-B34C-8D35-E84AE3A68D0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60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3616-FA92-0F44-B6D1-81F6EA6AE92C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32A5-23E3-C647-AAB1-C723956778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3616-FA92-0F44-B6D1-81F6EA6AE92C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32A5-23E3-C647-AAB1-C723956778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3616-FA92-0F44-B6D1-81F6EA6AE92C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32A5-23E3-C647-AAB1-C723956778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3616-FA92-0F44-B6D1-81F6EA6AE92C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32A5-23E3-C647-AAB1-C723956778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3616-FA92-0F44-B6D1-81F6EA6AE92C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32A5-23E3-C647-AAB1-C723956778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3616-FA92-0F44-B6D1-81F6EA6AE92C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32A5-23E3-C647-AAB1-C723956778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3616-FA92-0F44-B6D1-81F6EA6AE92C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32A5-23E3-C647-AAB1-C723956778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3616-FA92-0F44-B6D1-81F6EA6AE92C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32A5-23E3-C647-AAB1-C723956778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3616-FA92-0F44-B6D1-81F6EA6AE92C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32A5-23E3-C647-AAB1-C723956778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3616-FA92-0F44-B6D1-81F6EA6AE92C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32A5-23E3-C647-AAB1-C723956778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3616-FA92-0F44-B6D1-81F6EA6AE92C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32A5-23E3-C647-AAB1-C723956778F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C3616-FA92-0F44-B6D1-81F6EA6AE92C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032A5-23E3-C647-AAB1-C723956778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nsiglieradifiducia@unipr.i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vsa.unipr.it/it/piano-degli-stud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eugreenalliance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unipr.it/ugov/organizationunit/15803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unipr.it/node/1712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ormazione@forumsolidarieta.it" TargetMode="External"/><Relationship Id="rId5" Type="http://schemas.openxmlformats.org/officeDocument/2006/relationships/hyperlink" Target="http://www.capas.unipr.it/" TargetMode="External"/><Relationship Id="rId4" Type="http://schemas.openxmlformats.org/officeDocument/2006/relationships/hyperlink" Target="http://www.cusparma.i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ai@unipr.it" TargetMode="Externa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916615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600" dirty="0"/>
          </a:p>
          <a:p>
            <a:pPr algn="ctr"/>
            <a:r>
              <a:rPr lang="it-IT" sz="3600" dirty="0"/>
              <a:t>Corso di Laurea Magistrale in</a:t>
            </a:r>
          </a:p>
          <a:p>
            <a:pPr algn="ctr"/>
            <a:r>
              <a:rPr lang="it-IT" sz="3600" dirty="0"/>
              <a:t>Scienze e Tecnologie</a:t>
            </a:r>
          </a:p>
          <a:p>
            <a:pPr algn="ctr"/>
            <a:r>
              <a:rPr lang="it-IT" sz="3600" dirty="0"/>
              <a:t>per l’Ambiente e le Risorse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Fulvio Celico</a:t>
            </a:r>
          </a:p>
          <a:p>
            <a:pPr algn="ctr"/>
            <a:r>
              <a:rPr lang="it-IT" sz="2400" dirty="0"/>
              <a:t>Presidente del Consiglio di Corso di Studio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85" y="198489"/>
            <a:ext cx="4593830" cy="173970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780758" y="6329217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</a:rPr>
              <a:t>23.09.2024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0" y="6150708"/>
            <a:ext cx="9144000" cy="765907"/>
            <a:chOff x="0" y="6150708"/>
            <a:chExt cx="9144000" cy="765907"/>
          </a:xfrm>
        </p:grpSpPr>
        <p:sp>
          <p:nvSpPr>
            <p:cNvPr id="5" name="Rettangolo 4"/>
            <p:cNvSpPr/>
            <p:nvPr/>
          </p:nvSpPr>
          <p:spPr>
            <a:xfrm>
              <a:off x="0" y="6150708"/>
              <a:ext cx="9144000" cy="765907"/>
            </a:xfrm>
            <a:prstGeom prst="rect">
              <a:avLst/>
            </a:prstGeom>
            <a:solidFill>
              <a:srgbClr val="005E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9323" y="6287216"/>
              <a:ext cx="1547446" cy="492890"/>
            </a:xfrm>
            <a:prstGeom prst="rect">
              <a:avLst/>
            </a:prstGeom>
          </p:spPr>
        </p:pic>
      </p:grpSp>
      <p:sp>
        <p:nvSpPr>
          <p:cNvPr id="16" name="CasellaDiTesto 15"/>
          <p:cNvSpPr txBox="1"/>
          <p:nvPr/>
        </p:nvSpPr>
        <p:spPr>
          <a:xfrm>
            <a:off x="410967" y="1364572"/>
            <a:ext cx="82501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it-IT" b="1" dirty="0"/>
              <a:t>Sulla casella di posta elettronica (nome.cognome@studenti.unipr.it) verranno inviate informazioni relative a: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/>
              <a:t>Iscrizioni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/>
              <a:t>Scadenze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/>
              <a:t>Tasse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/>
              <a:t>Informazioni sul proprio percorso universitario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/>
              <a:t>Eventi, congressi e seminari organizzati in Ateneo, Corsi di formazione, ecc.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94076CE-E864-D542-87A3-68D33D8ABDB3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Comunicazioni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0A3DA20-7149-9788-1E76-389650CD1E3D}"/>
              </a:ext>
            </a:extLst>
          </p:cNvPr>
          <p:cNvSpPr/>
          <p:nvPr/>
        </p:nvSpPr>
        <p:spPr>
          <a:xfrm>
            <a:off x="233823" y="6410774"/>
            <a:ext cx="1890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Lezione Zero 2024</a:t>
            </a:r>
          </a:p>
        </p:txBody>
      </p:sp>
    </p:spTree>
    <p:extLst>
      <p:ext uri="{BB962C8B-B14F-4D97-AF65-F5344CB8AC3E}">
        <p14:creationId xmlns:p14="http://schemas.microsoft.com/office/powerpoint/2010/main" val="3397661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0" y="6150708"/>
            <a:ext cx="9144000" cy="765907"/>
            <a:chOff x="0" y="6150708"/>
            <a:chExt cx="9144000" cy="765907"/>
          </a:xfrm>
        </p:grpSpPr>
        <p:sp>
          <p:nvSpPr>
            <p:cNvPr id="5" name="Rettangolo 4"/>
            <p:cNvSpPr/>
            <p:nvPr/>
          </p:nvSpPr>
          <p:spPr>
            <a:xfrm>
              <a:off x="0" y="6150708"/>
              <a:ext cx="9144000" cy="765907"/>
            </a:xfrm>
            <a:prstGeom prst="rect">
              <a:avLst/>
            </a:prstGeom>
            <a:solidFill>
              <a:srgbClr val="005E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9323" y="6287216"/>
              <a:ext cx="1547446" cy="492890"/>
            </a:xfrm>
            <a:prstGeom prst="rect">
              <a:avLst/>
            </a:prstGeom>
          </p:spPr>
        </p:pic>
      </p:grpSp>
      <p:sp>
        <p:nvSpPr>
          <p:cNvPr id="6" name="CasellaDiTesto 5"/>
          <p:cNvSpPr txBox="1"/>
          <p:nvPr/>
        </p:nvSpPr>
        <p:spPr>
          <a:xfrm>
            <a:off x="1" y="0"/>
            <a:ext cx="91440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Codice Etico di Ateneo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82885" y="1364379"/>
            <a:ext cx="817822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it-IT" dirty="0"/>
              <a:t>Per la </a:t>
            </a:r>
            <a:r>
              <a:rPr lang="it-IT" b="1" dirty="0"/>
              <a:t>tutela della dignità </a:t>
            </a:r>
            <a:r>
              <a:rPr lang="it-IT" dirty="0"/>
              <a:t>delle </a:t>
            </a:r>
            <a:r>
              <a:rPr lang="it-IT" b="1" dirty="0"/>
              <a:t>Lavoratrici</a:t>
            </a:r>
            <a:r>
              <a:rPr lang="it-IT" dirty="0"/>
              <a:t> e dei </a:t>
            </a:r>
            <a:r>
              <a:rPr lang="it-IT" b="1" dirty="0"/>
              <a:t>Lavoratori</a:t>
            </a:r>
            <a:r>
              <a:rPr lang="it-IT" dirty="0"/>
              <a:t>, delle </a:t>
            </a:r>
            <a:r>
              <a:rPr lang="it-IT" b="1" dirty="0"/>
              <a:t>Studentesse</a:t>
            </a:r>
            <a:r>
              <a:rPr lang="it-IT" dirty="0"/>
              <a:t> e degli </a:t>
            </a:r>
            <a:r>
              <a:rPr lang="it-IT" b="1" dirty="0"/>
              <a:t>Studenti</a:t>
            </a:r>
            <a:r>
              <a:rPr lang="it-IT" dirty="0"/>
              <a:t>, il </a:t>
            </a:r>
            <a:r>
              <a:rPr lang="it-IT" b="1" dirty="0"/>
              <a:t>Codice Etico di Ateneo </a:t>
            </a:r>
            <a:r>
              <a:rPr lang="it-IT" dirty="0"/>
              <a:t>stabilisce: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/>
              <a:t>Correttezza, lealtà e rispetto reciproco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/>
              <a:t>Utilizzo adeguato degli spazi universitari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/>
              <a:t>Astensione da comportamenti discriminatori, vessatori, molestie</a:t>
            </a:r>
          </a:p>
          <a:p>
            <a:pPr>
              <a:spcBef>
                <a:spcPts val="1200"/>
              </a:spcBef>
            </a:pPr>
            <a:endParaRPr lang="it-IT" dirty="0"/>
          </a:p>
          <a:p>
            <a:pPr algn="ctr">
              <a:spcBef>
                <a:spcPts val="1200"/>
              </a:spcBef>
            </a:pPr>
            <a:r>
              <a:rPr lang="it-IT" dirty="0"/>
              <a:t>Se tali principi vengono </a:t>
            </a:r>
            <a:r>
              <a:rPr lang="it-IT" b="1" dirty="0"/>
              <a:t>violati</a:t>
            </a:r>
            <a:r>
              <a:rPr lang="it-IT" dirty="0"/>
              <a:t>, ci si può rivolgere alla </a:t>
            </a:r>
            <a:r>
              <a:rPr lang="it-IT" b="1" dirty="0"/>
              <a:t>Consigliera di Fiducia </a:t>
            </a:r>
            <a:r>
              <a:rPr lang="it-IT" u="sng" dirty="0">
                <a:hlinkClick r:id="rId4"/>
              </a:rPr>
              <a:t>consiglieradifiducia@unipr.it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550140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latin typeface="Century Gothic" panose="020B0502020202020204" pitchFamily="34" charset="0"/>
              </a:rPr>
              <a:t>www.unipr.it/normativa/codice-etico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4AF4B8A-C92B-80FB-9699-45AC1ABCD575}"/>
              </a:ext>
            </a:extLst>
          </p:cNvPr>
          <p:cNvSpPr/>
          <p:nvPr/>
        </p:nvSpPr>
        <p:spPr>
          <a:xfrm>
            <a:off x="233823" y="6410774"/>
            <a:ext cx="1890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Lezione Zero 2024</a:t>
            </a:r>
          </a:p>
        </p:txBody>
      </p:sp>
    </p:spTree>
    <p:extLst>
      <p:ext uri="{BB962C8B-B14F-4D97-AF65-F5344CB8AC3E}">
        <p14:creationId xmlns:p14="http://schemas.microsoft.com/office/powerpoint/2010/main" val="5689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0" y="6150708"/>
            <a:ext cx="9144000" cy="765907"/>
            <a:chOff x="0" y="6150708"/>
            <a:chExt cx="9144000" cy="765907"/>
          </a:xfrm>
        </p:grpSpPr>
        <p:sp>
          <p:nvSpPr>
            <p:cNvPr id="5" name="Rettangolo 4"/>
            <p:cNvSpPr/>
            <p:nvPr/>
          </p:nvSpPr>
          <p:spPr>
            <a:xfrm>
              <a:off x="0" y="6150708"/>
              <a:ext cx="9144000" cy="765907"/>
            </a:xfrm>
            <a:prstGeom prst="rect">
              <a:avLst/>
            </a:prstGeom>
            <a:solidFill>
              <a:srgbClr val="005E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9323" y="6287216"/>
              <a:ext cx="1547446" cy="492890"/>
            </a:xfrm>
            <a:prstGeom prst="rect">
              <a:avLst/>
            </a:prstGeom>
          </p:spPr>
        </p:pic>
      </p:grpSp>
      <p:sp>
        <p:nvSpPr>
          <p:cNvPr id="2" name="CasellaDiTesto 1"/>
          <p:cNvSpPr txBox="1"/>
          <p:nvPr/>
        </p:nvSpPr>
        <p:spPr>
          <a:xfrm>
            <a:off x="0" y="-4205"/>
            <a:ext cx="9144000" cy="8002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Rappresentanza Studentesca negli Organi Collegiali</a:t>
            </a:r>
          </a:p>
          <a:p>
            <a:pPr algn="ctr"/>
            <a:r>
              <a:rPr lang="it-IT" b="1" dirty="0"/>
              <a:t>Elezioni ogni 2 anni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4160821" y="1068195"/>
            <a:ext cx="2089891" cy="7005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CONSIGLIO DI AMMINISTRAZIONE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315601" y="1084382"/>
            <a:ext cx="2105036" cy="6844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SENATO ACCADEMICO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4165312" y="1838714"/>
            <a:ext cx="2085400" cy="6114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NUCLEO DI VALUTAZIONE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160821" y="3360817"/>
            <a:ext cx="2154780" cy="734666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COMMISSIONI PARITETICHE studenti/docenti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6391390" y="3357563"/>
            <a:ext cx="2029247" cy="7379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COMITATO PER LO SPORT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6362589" y="1838714"/>
            <a:ext cx="2104529" cy="649642"/>
          </a:xfrm>
          <a:prstGeom prst="rect">
            <a:avLst/>
          </a:prstGeom>
          <a:solidFill>
            <a:srgbClr val="F0654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PRESIDIO PER LA QUALITÀ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165312" y="2550596"/>
            <a:ext cx="2150289" cy="679866"/>
          </a:xfrm>
          <a:prstGeom prst="rect">
            <a:avLst/>
          </a:prstGeom>
          <a:solidFill>
            <a:srgbClr val="C63E5B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CONSIGLI DI DIPARTIMENTO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6376229" y="2550596"/>
            <a:ext cx="2090889" cy="679865"/>
          </a:xfrm>
          <a:prstGeom prst="rect">
            <a:avLst/>
          </a:prstGeom>
          <a:solidFill>
            <a:srgbClr val="B582E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CONSIGLI DI CORSO DI STUDIO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5139096" y="4322317"/>
            <a:ext cx="2446986" cy="940485"/>
          </a:xfrm>
          <a:prstGeom prst="rect">
            <a:avLst/>
          </a:prstGeom>
          <a:solidFill>
            <a:srgbClr val="5AC4C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CONSIGLIO DEGLI STUDENTI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26786" y="2088366"/>
            <a:ext cx="3118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Organi in cui sono presenti anche Rappresentanti delle Studentesse e degli Studenti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526786" y="4368666"/>
            <a:ext cx="3118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Organo in cui sono presenti solo Rappresentanti delle Studentesse e degli Studenti</a:t>
            </a:r>
          </a:p>
        </p:txBody>
      </p:sp>
      <p:sp>
        <p:nvSpPr>
          <p:cNvPr id="6" name="Parentesi graffa aperta 5">
            <a:extLst>
              <a:ext uri="{FF2B5EF4-FFF2-40B4-BE49-F238E27FC236}">
                <a16:creationId xmlns:a16="http://schemas.microsoft.com/office/drawing/2014/main" id="{DA3752AE-89FC-3444-8BAA-E6BCD337826C}"/>
              </a:ext>
            </a:extLst>
          </p:cNvPr>
          <p:cNvSpPr/>
          <p:nvPr/>
        </p:nvSpPr>
        <p:spPr>
          <a:xfrm>
            <a:off x="3821987" y="955497"/>
            <a:ext cx="195209" cy="323635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Parentesi graffa aperta 26">
            <a:extLst>
              <a:ext uri="{FF2B5EF4-FFF2-40B4-BE49-F238E27FC236}">
                <a16:creationId xmlns:a16="http://schemas.microsoft.com/office/drawing/2014/main" id="{48A810E6-294B-6E45-920A-781B79AE1FA8}"/>
              </a:ext>
            </a:extLst>
          </p:cNvPr>
          <p:cNvSpPr/>
          <p:nvPr/>
        </p:nvSpPr>
        <p:spPr>
          <a:xfrm>
            <a:off x="3821987" y="4330977"/>
            <a:ext cx="195209" cy="99870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19D2A86-B0A2-511C-9F77-CA958E1ED98F}"/>
              </a:ext>
            </a:extLst>
          </p:cNvPr>
          <p:cNvSpPr/>
          <p:nvPr/>
        </p:nvSpPr>
        <p:spPr>
          <a:xfrm>
            <a:off x="233823" y="6410774"/>
            <a:ext cx="1890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Lezione Zero 2024</a:t>
            </a:r>
          </a:p>
        </p:txBody>
      </p:sp>
    </p:spTree>
    <p:extLst>
      <p:ext uri="{BB962C8B-B14F-4D97-AF65-F5344CB8AC3E}">
        <p14:creationId xmlns:p14="http://schemas.microsoft.com/office/powerpoint/2010/main" val="11256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916615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779" y="5294753"/>
            <a:ext cx="1948442" cy="7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0" y="6150708"/>
            <a:ext cx="9144000" cy="765907"/>
            <a:chOff x="0" y="6150708"/>
            <a:chExt cx="9144000" cy="765907"/>
          </a:xfrm>
        </p:grpSpPr>
        <p:sp>
          <p:nvSpPr>
            <p:cNvPr id="5" name="Rettangolo 4"/>
            <p:cNvSpPr/>
            <p:nvPr/>
          </p:nvSpPr>
          <p:spPr>
            <a:xfrm>
              <a:off x="0" y="6150708"/>
              <a:ext cx="9144000" cy="765907"/>
            </a:xfrm>
            <a:prstGeom prst="rect">
              <a:avLst/>
            </a:prstGeom>
            <a:solidFill>
              <a:srgbClr val="005E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9323" y="6287216"/>
              <a:ext cx="1547446" cy="492890"/>
            </a:xfrm>
            <a:prstGeom prst="rect">
              <a:avLst/>
            </a:prstGeom>
          </p:spPr>
        </p:pic>
      </p:grpSp>
      <p:sp>
        <p:nvSpPr>
          <p:cNvPr id="8" name="CasellaDiTesto 7"/>
          <p:cNvSpPr txBox="1"/>
          <p:nvPr/>
        </p:nvSpPr>
        <p:spPr>
          <a:xfrm>
            <a:off x="-1" y="15487"/>
            <a:ext cx="91440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Compilazione dei Piani di Studio</a:t>
            </a:r>
          </a:p>
        </p:txBody>
      </p:sp>
      <p:sp>
        <p:nvSpPr>
          <p:cNvPr id="7" name="Rettangolo 6"/>
          <p:cNvSpPr/>
          <p:nvPr/>
        </p:nvSpPr>
        <p:spPr>
          <a:xfrm>
            <a:off x="233823" y="6410774"/>
            <a:ext cx="1890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Lezione Zero 2024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C18172E-7F7D-444A-96DC-57AA0D4B2EC5}"/>
              </a:ext>
            </a:extLst>
          </p:cNvPr>
          <p:cNvSpPr/>
          <p:nvPr/>
        </p:nvSpPr>
        <p:spPr>
          <a:xfrm>
            <a:off x="233823" y="675215"/>
            <a:ext cx="863585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b="1" dirty="0"/>
              <a:t>La compilazione del piano di studi è obbligatoria per </a:t>
            </a:r>
            <a:r>
              <a:rPr lang="it-IT" b="1" dirty="0" err="1"/>
              <a:t>Studentə</a:t>
            </a:r>
            <a:r>
              <a:rPr lang="it-IT" b="1" dirty="0"/>
              <a:t> «</a:t>
            </a:r>
            <a:r>
              <a:rPr lang="it-IT" b="1" dirty="0" err="1"/>
              <a:t>regolarə</a:t>
            </a:r>
            <a:r>
              <a:rPr lang="it-IT" b="1" dirty="0"/>
              <a:t>» (in corso e che abbiano pagato le tasse), anche se non sono previste scelte o modifiche, in quanto è propedeutica a successive attività o atti di carriera </a:t>
            </a:r>
            <a:r>
              <a:rPr lang="it-IT" dirty="0"/>
              <a:t>(es. Questionario di Valutazione della Didattica, iscrizione agli appelli, verbalizzazione degli esami, ecc.)</a:t>
            </a:r>
            <a:endParaRPr lang="it-IT" b="1" dirty="0"/>
          </a:p>
          <a:p>
            <a:pPr fontAlgn="base"/>
            <a:endParaRPr lang="it-IT" b="1" dirty="0"/>
          </a:p>
          <a:p>
            <a:pPr fontAlgn="base"/>
            <a:r>
              <a:rPr lang="it-IT" b="1" dirty="0"/>
              <a:t>Senza Piano compilato non sarà possibile iscriversi agli appelli d’esame.</a:t>
            </a:r>
            <a:endParaRPr lang="it-IT" dirty="0"/>
          </a:p>
          <a:p>
            <a:pPr fontAlgn="base"/>
            <a:endParaRPr lang="it-IT" dirty="0"/>
          </a:p>
          <a:p>
            <a:pPr fontAlgn="base"/>
            <a:r>
              <a:rPr lang="it-IT" dirty="0"/>
              <a:t>Maggiori informazioni sulle modalità di presentazione del Piano degli Studi sono disponibili sul sito web dei Corsi di Studio e del Dipartimento </a:t>
            </a:r>
            <a:r>
              <a:rPr lang="it-IT" dirty="0">
                <a:hlinkClick r:id="rId4" tooltip="URL originale: https://scvsa.unipr.it/it/piano-degli-studi. Fare clic o toccare se si considera attendibile questo collegamento."/>
              </a:rPr>
              <a:t>https://scvsa.unipr.it/it/piano-degli-studi</a:t>
            </a:r>
            <a:endParaRPr lang="it-IT" dirty="0"/>
          </a:p>
          <a:p>
            <a:pPr fontAlgn="base"/>
            <a:endParaRPr lang="it-IT" dirty="0">
              <a:effectLst/>
            </a:endParaRPr>
          </a:p>
          <a:p>
            <a:pPr fontAlgn="base"/>
            <a:r>
              <a:rPr lang="it-IT" dirty="0"/>
              <a:t>Ogni anno viene </a:t>
            </a:r>
            <a:r>
              <a:rPr lang="it-IT" b="1" dirty="0"/>
              <a:t>organizzato un incontro </a:t>
            </a:r>
            <a:r>
              <a:rPr lang="it-IT" b="1" i="1" dirty="0"/>
              <a:t>ad hoc </a:t>
            </a:r>
            <a:r>
              <a:rPr lang="it-IT" dirty="0"/>
              <a:t>per spiegare i dettagli operativi.</a:t>
            </a:r>
          </a:p>
          <a:p>
            <a:pPr fontAlgn="base"/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1° periodo, dal 07/10/2024 al 06/12/2024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2° periodo, dal 10/03/2025 al 18/04/2025</a:t>
            </a:r>
            <a:br>
              <a:rPr lang="it-IT" dirty="0"/>
            </a:br>
            <a:r>
              <a:rPr lang="it-IT" dirty="0"/>
              <a:t>(Nella seconda finestra si può modificare il piano di studi)</a:t>
            </a:r>
          </a:p>
          <a:p>
            <a:r>
              <a:rPr lang="it-IT" dirty="0"/>
              <a:t> </a:t>
            </a:r>
          </a:p>
          <a:p>
            <a:r>
              <a:rPr lang="it-IT" u="sng" dirty="0"/>
              <a:t>Dopo il 18 aprile 2025 </a:t>
            </a:r>
            <a:r>
              <a:rPr lang="it-IT" b="1" u="sng" dirty="0"/>
              <a:t>NON sarà più possibile modificare </a:t>
            </a:r>
            <a:r>
              <a:rPr lang="it-IT" u="sng" dirty="0"/>
              <a:t>il piano di studio. </a:t>
            </a:r>
            <a:endParaRPr lang="it-IT" dirty="0"/>
          </a:p>
          <a:p>
            <a:r>
              <a:rPr lang="it-IT" b="1" u="sng" dirty="0" err="1"/>
              <a:t>Student</a:t>
            </a:r>
            <a:r>
              <a:rPr lang="it-IT" b="1" dirty="0" err="1"/>
              <a:t>ə</a:t>
            </a:r>
            <a:r>
              <a:rPr lang="it-IT" b="1" u="sng" dirty="0"/>
              <a:t> fuori corso NON possono modificare i piani di studio</a:t>
            </a:r>
            <a:r>
              <a:rPr lang="it-IT" b="1" dirty="0"/>
              <a:t> </a:t>
            </a:r>
            <a:endParaRPr lang="it-IT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3474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CC4E1-9DED-8144-CF72-15D74258C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>
            <a:extLst>
              <a:ext uri="{FF2B5EF4-FFF2-40B4-BE49-F238E27FC236}">
                <a16:creationId xmlns:a16="http://schemas.microsoft.com/office/drawing/2014/main" id="{BFD133E0-4D4F-EEE2-77B6-640DD022BB3E}"/>
              </a:ext>
            </a:extLst>
          </p:cNvPr>
          <p:cNvGrpSpPr/>
          <p:nvPr/>
        </p:nvGrpSpPr>
        <p:grpSpPr>
          <a:xfrm>
            <a:off x="0" y="6150708"/>
            <a:ext cx="9144000" cy="765907"/>
            <a:chOff x="0" y="6150708"/>
            <a:chExt cx="9144000" cy="765907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FACA6CF5-4329-77ED-1833-D6D63F216966}"/>
                </a:ext>
              </a:extLst>
            </p:cNvPr>
            <p:cNvSpPr/>
            <p:nvPr/>
          </p:nvSpPr>
          <p:spPr>
            <a:xfrm>
              <a:off x="0" y="6150708"/>
              <a:ext cx="9144000" cy="765907"/>
            </a:xfrm>
            <a:prstGeom prst="rect">
              <a:avLst/>
            </a:prstGeom>
            <a:solidFill>
              <a:srgbClr val="005E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F47923B2-1343-D2EF-780A-EDD1576C9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9323" y="6287216"/>
              <a:ext cx="1547446" cy="492890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33366E1-75A9-544A-4126-D2B86E6232C3}"/>
              </a:ext>
            </a:extLst>
          </p:cNvPr>
          <p:cNvSpPr txBox="1"/>
          <p:nvPr/>
        </p:nvSpPr>
        <p:spPr>
          <a:xfrm>
            <a:off x="-1" y="15487"/>
            <a:ext cx="91440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Le opportunità a livello internazionale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A12B604-8E9F-B3D8-F42B-0EC5FFBA364B}"/>
              </a:ext>
            </a:extLst>
          </p:cNvPr>
          <p:cNvSpPr/>
          <p:nvPr/>
        </p:nvSpPr>
        <p:spPr>
          <a:xfrm>
            <a:off x="233823" y="6410774"/>
            <a:ext cx="1890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Lezione Zero 2024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8DBC677-6CC5-4FDD-95FB-F49817D2CB0B}"/>
              </a:ext>
            </a:extLst>
          </p:cNvPr>
          <p:cNvSpPr/>
          <p:nvPr/>
        </p:nvSpPr>
        <p:spPr>
          <a:xfrm>
            <a:off x="233823" y="675215"/>
            <a:ext cx="8635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 err="1">
                <a:latin typeface="Calibri" panose="020F0502020204030204" pitchFamily="34" charset="0"/>
                <a:cs typeface="Calibri" panose="020F0502020204030204" pitchFamily="34" charset="0"/>
              </a:rPr>
              <a:t>Unità</a:t>
            </a:r>
            <a:r>
              <a:rPr lang="en-IE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E" b="1" dirty="0" err="1">
                <a:latin typeface="Calibri" panose="020F0502020204030204" pitchFamily="34" charset="0"/>
                <a:cs typeface="Calibri" panose="020F0502020204030204" pitchFamily="34" charset="0"/>
              </a:rPr>
              <a:t>organizzativa</a:t>
            </a:r>
            <a:r>
              <a:rPr lang="en-IE" b="1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IE" b="1" dirty="0" err="1">
                <a:latin typeface="Calibri" panose="020F0502020204030204" pitchFamily="34" charset="0"/>
                <a:cs typeface="Calibri" panose="020F0502020204030204" pitchFamily="34" charset="0"/>
              </a:rPr>
              <a:t>riferimento</a:t>
            </a:r>
            <a:r>
              <a:rPr lang="en-IE" b="1" dirty="0">
                <a:latin typeface="Calibri" panose="020F0502020204030204" pitchFamily="34" charset="0"/>
                <a:cs typeface="Calibri" panose="020F0502020204030204" pitchFamily="34" charset="0"/>
              </a:rPr>
              <a:t> in Ateneo</a:t>
            </a: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https://www.unipr.it/ugov/organizationunit/158030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endParaRPr lang="it-IT" b="1" dirty="0"/>
          </a:p>
          <a:p>
            <a:pPr fontAlgn="base"/>
            <a:r>
              <a:rPr lang="en-GB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Commissione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 per la </a:t>
            </a:r>
            <a:r>
              <a:rPr lang="en-GB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Mobilità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Internazionale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Dipartimento</a:t>
            </a:r>
            <a:endParaRPr lang="it-IT" b="1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9AFF5F9D-49F7-B4C1-DA7A-E492AB0DEC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863" t="56214"/>
          <a:stretch/>
        </p:blipFill>
        <p:spPr>
          <a:xfrm>
            <a:off x="4217569" y="3061699"/>
            <a:ext cx="4652111" cy="2657685"/>
          </a:xfrm>
          <a:prstGeom prst="rect">
            <a:avLst/>
          </a:prstGeo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DE9320F1-0112-A124-5729-838F8D25EF2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762" r="6974" b="76565"/>
          <a:stretch/>
        </p:blipFill>
        <p:spPr>
          <a:xfrm>
            <a:off x="4794913" y="1896802"/>
            <a:ext cx="3497421" cy="1193258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FCC49CEF-D701-FA38-A47E-62AA1D2ED7C4}"/>
              </a:ext>
            </a:extLst>
          </p:cNvPr>
          <p:cNvSpPr txBox="1"/>
          <p:nvPr/>
        </p:nvSpPr>
        <p:spPr>
          <a:xfrm>
            <a:off x="233823" y="3249145"/>
            <a:ext cx="3588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Nove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università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unite per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formarne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unica EUROPEA: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https://eugreenalliance.eu/</a:t>
            </a:r>
            <a:endParaRPr lang="it-IT" dirty="0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A286D23B-8DAD-5D6F-C369-0ED7370AB1CA}"/>
              </a:ext>
            </a:extLst>
          </p:cNvPr>
          <p:cNvSpPr txBox="1"/>
          <p:nvPr/>
        </p:nvSpPr>
        <p:spPr>
          <a:xfrm>
            <a:off x="233823" y="4521687"/>
            <a:ext cx="3983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EUGREEN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offre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ulteriori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possibilità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facilita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mobilità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motivi</a:t>
            </a: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 di studio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GB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tirocinio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, con le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stesse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regole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programma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Erasmus.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6649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0" y="6150708"/>
            <a:ext cx="9144000" cy="765907"/>
            <a:chOff x="0" y="6150708"/>
            <a:chExt cx="9144000" cy="765907"/>
          </a:xfrm>
        </p:grpSpPr>
        <p:sp>
          <p:nvSpPr>
            <p:cNvPr id="5" name="Rettangolo 4"/>
            <p:cNvSpPr/>
            <p:nvPr/>
          </p:nvSpPr>
          <p:spPr>
            <a:xfrm>
              <a:off x="0" y="6150708"/>
              <a:ext cx="9144000" cy="765907"/>
            </a:xfrm>
            <a:prstGeom prst="rect">
              <a:avLst/>
            </a:prstGeom>
            <a:solidFill>
              <a:srgbClr val="005E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9323" y="6287216"/>
              <a:ext cx="1547446" cy="492890"/>
            </a:xfrm>
            <a:prstGeom prst="rect">
              <a:avLst/>
            </a:prstGeom>
          </p:spPr>
        </p:pic>
      </p:grpSp>
      <p:sp>
        <p:nvSpPr>
          <p:cNvPr id="8" name="CasellaDiTesto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CFU per attività culturali, artistiche, sociali e sportive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33045" y="948690"/>
            <a:ext cx="8306509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600" dirty="0"/>
          </a:p>
          <a:p>
            <a:r>
              <a:rPr lang="it-IT" dirty="0"/>
              <a:t>Si può fare richiesta per il riconoscimento di un </a:t>
            </a:r>
            <a:r>
              <a:rPr lang="it-IT" b="1" dirty="0"/>
              <a:t>massimo di 6 CFU per attività di libera </a:t>
            </a:r>
            <a:r>
              <a:rPr lang="it-IT" dirty="0"/>
              <a:t>partecipazione svolte in ambito </a:t>
            </a:r>
            <a:r>
              <a:rPr lang="it-IT" b="1" dirty="0"/>
              <a:t>sportivo, culturale, sociale </a:t>
            </a:r>
          </a:p>
          <a:p>
            <a:endParaRPr lang="it-IT" b="1" dirty="0">
              <a:solidFill>
                <a:srgbClr val="0070C0"/>
              </a:solidFill>
            </a:endParaRPr>
          </a:p>
          <a:p>
            <a:endParaRPr lang="it-IT" b="1" dirty="0"/>
          </a:p>
          <a:p>
            <a:r>
              <a:rPr lang="it-IT" b="1" dirty="0"/>
              <a:t>Info:</a:t>
            </a:r>
          </a:p>
          <a:p>
            <a:r>
              <a:rPr lang="it-IT" sz="1600" dirty="0"/>
              <a:t>•    CUS PARMA per i crediti in ambito sportivo: </a:t>
            </a:r>
          </a:p>
          <a:p>
            <a:pPr lvl="1"/>
            <a:r>
              <a:rPr lang="it-IT" sz="1600" dirty="0">
                <a:hlinkClick r:id="rId4"/>
              </a:rPr>
              <a:t>http://www.cusparma.it</a:t>
            </a:r>
            <a:r>
              <a:rPr lang="it-IT" sz="1600" dirty="0"/>
              <a:t>  </a:t>
            </a:r>
          </a:p>
          <a:p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•   </a:t>
            </a:r>
            <a:r>
              <a:rPr lang="it-IT" sz="1600" dirty="0"/>
              <a:t> CAPAS per i crediti in ambito artistico culturale: </a:t>
            </a:r>
          </a:p>
          <a:p>
            <a:pPr lvl="1"/>
            <a:r>
              <a:rPr lang="it-IT" sz="1600" dirty="0">
                <a:hlinkClick r:id="rId5"/>
              </a:rPr>
              <a:t>http://www.capas.unipr.it</a:t>
            </a:r>
            <a:r>
              <a:rPr lang="it-IT" sz="1600" dirty="0"/>
              <a:t>  </a:t>
            </a:r>
          </a:p>
          <a:p>
            <a:r>
              <a:rPr lang="it-IT" sz="1600" dirty="0">
                <a:solidFill>
                  <a:schemeClr val="accent1">
                    <a:lumMod val="50000"/>
                  </a:schemeClr>
                </a:solidFill>
              </a:rPr>
              <a:t>•    </a:t>
            </a:r>
            <a:r>
              <a:rPr lang="it-IT" sz="1600" dirty="0"/>
              <a:t>FORUM SOLIDARIET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À</a:t>
            </a:r>
            <a:r>
              <a:rPr lang="it-IT" sz="1600" dirty="0"/>
              <a:t> per i crediti in ambito sociale: </a:t>
            </a:r>
          </a:p>
          <a:p>
            <a:pPr lvl="1"/>
            <a:r>
              <a:rPr lang="it-IT" sz="1600" dirty="0">
                <a:hlinkClick r:id="rId6"/>
              </a:rPr>
              <a:t>formazione@forumsolidarieta.it</a:t>
            </a:r>
            <a:r>
              <a:rPr lang="it-IT" sz="1600" dirty="0"/>
              <a:t>.</a:t>
            </a:r>
            <a:br>
              <a:rPr lang="it-IT" sz="1600" dirty="0"/>
            </a:br>
            <a:endParaRPr lang="it-IT" sz="1600" dirty="0"/>
          </a:p>
          <a:p>
            <a:r>
              <a:rPr lang="it-IT" b="1" dirty="0"/>
              <a:t>REGOLAMENTO</a:t>
            </a:r>
          </a:p>
          <a:p>
            <a:r>
              <a:rPr lang="it-IT" sz="1600" dirty="0">
                <a:hlinkClick r:id="rId7"/>
              </a:rPr>
              <a:t>https://www.unipr.it/node/17128</a:t>
            </a:r>
            <a:r>
              <a:rPr lang="it-IT" sz="1600" dirty="0"/>
              <a:t> </a:t>
            </a:r>
            <a:endParaRPr lang="it-IT" sz="17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it-IT" sz="1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7472452-9630-65A0-E3FE-5840AB71A296}"/>
              </a:ext>
            </a:extLst>
          </p:cNvPr>
          <p:cNvSpPr/>
          <p:nvPr/>
        </p:nvSpPr>
        <p:spPr>
          <a:xfrm>
            <a:off x="233823" y="6410774"/>
            <a:ext cx="1890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Lezione Zero 2024</a:t>
            </a:r>
          </a:p>
        </p:txBody>
      </p:sp>
    </p:spTree>
    <p:extLst>
      <p:ext uri="{BB962C8B-B14F-4D97-AF65-F5344CB8AC3E}">
        <p14:creationId xmlns:p14="http://schemas.microsoft.com/office/powerpoint/2010/main" val="201474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0" y="6150708"/>
            <a:ext cx="9144000" cy="765907"/>
            <a:chOff x="0" y="6150708"/>
            <a:chExt cx="9144000" cy="765907"/>
          </a:xfrm>
        </p:grpSpPr>
        <p:sp>
          <p:nvSpPr>
            <p:cNvPr id="5" name="Rettangolo 4"/>
            <p:cNvSpPr/>
            <p:nvPr/>
          </p:nvSpPr>
          <p:spPr>
            <a:xfrm>
              <a:off x="0" y="6150708"/>
              <a:ext cx="9144000" cy="765907"/>
            </a:xfrm>
            <a:prstGeom prst="rect">
              <a:avLst/>
            </a:prstGeom>
            <a:solidFill>
              <a:srgbClr val="005E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9323" y="6287216"/>
              <a:ext cx="1547446" cy="492890"/>
            </a:xfrm>
            <a:prstGeom prst="rect">
              <a:avLst/>
            </a:prstGeom>
          </p:spPr>
        </p:pic>
      </p:grpSp>
      <p:sp>
        <p:nvSpPr>
          <p:cNvPr id="7" name="CasellaDiTesto 6"/>
          <p:cNvSpPr txBox="1"/>
          <p:nvPr/>
        </p:nvSpPr>
        <p:spPr>
          <a:xfrm>
            <a:off x="421240" y="1322064"/>
            <a:ext cx="81782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Il </a:t>
            </a:r>
            <a:r>
              <a:rPr lang="it-IT" b="1" dirty="0"/>
              <a:t>Questionario sull’Opinione delle Studentesse e degli Studenti</a:t>
            </a:r>
          </a:p>
          <a:p>
            <a:pPr algn="ctr"/>
            <a:r>
              <a:rPr lang="it-IT" dirty="0"/>
              <a:t>è uno strumento essenziale per </a:t>
            </a:r>
            <a:r>
              <a:rPr lang="it-IT" b="1" dirty="0"/>
              <a:t>migliorare la qualità della didattica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Compilandolo, si esprime la propria opinione sulle lezioni frequentate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I questionari consentiranno al Consiglio di Corso di Studio</a:t>
            </a:r>
          </a:p>
          <a:p>
            <a:pPr algn="ctr"/>
            <a:r>
              <a:rPr lang="it-IT" dirty="0"/>
              <a:t>di migliorare l’offerta didattica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algn="just"/>
            <a:r>
              <a:rPr lang="it-IT" dirty="0"/>
              <a:t>Compilabili: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dal 01/12/2024 per gli insegnamenti del 1° semestre;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dal 01/05/2025 per gli insegnamenti del 2° semestre e per quelli annuali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9897A5D-E07E-BE42-A041-2C48269EA59E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Opinione delle Studentesse e degli Studenti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A937044-8E02-A7F6-C23F-3B26C8D2FBC8}"/>
              </a:ext>
            </a:extLst>
          </p:cNvPr>
          <p:cNvSpPr/>
          <p:nvPr/>
        </p:nvSpPr>
        <p:spPr>
          <a:xfrm>
            <a:off x="233823" y="6410774"/>
            <a:ext cx="1890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Lezione Zero 2024</a:t>
            </a:r>
          </a:p>
        </p:txBody>
      </p:sp>
    </p:spTree>
    <p:extLst>
      <p:ext uri="{BB962C8B-B14F-4D97-AF65-F5344CB8AC3E}">
        <p14:creationId xmlns:p14="http://schemas.microsoft.com/office/powerpoint/2010/main" val="1208898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0" y="6150708"/>
            <a:ext cx="9144000" cy="765907"/>
            <a:chOff x="0" y="6150708"/>
            <a:chExt cx="9144000" cy="765907"/>
          </a:xfrm>
        </p:grpSpPr>
        <p:sp>
          <p:nvSpPr>
            <p:cNvPr id="5" name="Rettangolo 4"/>
            <p:cNvSpPr/>
            <p:nvPr/>
          </p:nvSpPr>
          <p:spPr>
            <a:xfrm>
              <a:off x="0" y="6150708"/>
              <a:ext cx="9144000" cy="765907"/>
            </a:xfrm>
            <a:prstGeom prst="rect">
              <a:avLst/>
            </a:prstGeom>
            <a:solidFill>
              <a:srgbClr val="005E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9323" y="6287216"/>
              <a:ext cx="1547446" cy="492890"/>
            </a:xfrm>
            <a:prstGeom prst="rect">
              <a:avLst/>
            </a:prstGeom>
          </p:spPr>
        </p:pic>
      </p:grpSp>
      <p:sp>
        <p:nvSpPr>
          <p:cNvPr id="8" name="CasellaDiTesto 7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Richieste e/o Informazioni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42525" y="584125"/>
            <a:ext cx="7974748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Per questioni di natura didattica</a:t>
            </a:r>
            <a:r>
              <a:rPr lang="it-IT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Presidente del Consiglio di Corso di Studio (Prof. Fulvio Celico)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Responsabile della Qualità del </a:t>
            </a:r>
            <a:r>
              <a:rPr lang="it-IT" dirty="0" err="1"/>
              <a:t>CdS</a:t>
            </a:r>
            <a:r>
              <a:rPr lang="it-IT" dirty="0"/>
              <a:t> (Prof. Marco D’Oria)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Tutor (in fase di selezione)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Pagine Web del </a:t>
            </a:r>
            <a:r>
              <a:rPr lang="it-IT" dirty="0" err="1"/>
              <a:t>CdS</a:t>
            </a:r>
            <a:r>
              <a:rPr lang="it-IT" dirty="0"/>
              <a:t>, del Dipartimento SCVSA e dell’Ateneo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42524" y="3409329"/>
            <a:ext cx="797474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Per questioni di natura didattico – organizzativa</a:t>
            </a:r>
            <a:r>
              <a:rPr lang="it-IT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Manager Didattica del </a:t>
            </a:r>
            <a:r>
              <a:rPr lang="it-IT" dirty="0" err="1"/>
              <a:t>CdS</a:t>
            </a:r>
            <a:r>
              <a:rPr lang="it-IT" dirty="0"/>
              <a:t> (Sig.ra Gabriella Cavalli)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42524" y="4260972"/>
            <a:ext cx="7974748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Per questioni di natura relazionale</a:t>
            </a:r>
            <a:r>
              <a:rPr lang="it-IT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Presidente del Consiglio di Corso di Studio (Prof. Fulvio Celico)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Servizio di </a:t>
            </a:r>
            <a:r>
              <a:rPr lang="it-IT" i="1" dirty="0" err="1"/>
              <a:t>Counseling</a:t>
            </a:r>
            <a:r>
              <a:rPr lang="it-IT" dirty="0"/>
              <a:t> di Ateneo (http://</a:t>
            </a:r>
            <a:r>
              <a:rPr lang="it-IT" dirty="0" err="1"/>
              <a:t>www.cai.unipr.it</a:t>
            </a:r>
            <a:r>
              <a:rPr lang="it-IT" dirty="0"/>
              <a:t>/)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42525" y="5389615"/>
            <a:ext cx="797474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Per reclami, suggerimenti o apprezzamenti sui servizi offerti dall’Ateneo: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Compilazione del modulo on line www.unipr.it/unipr-ti-ascolta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607870E-843F-184D-882A-15E2C61AEA07}"/>
              </a:ext>
            </a:extLst>
          </p:cNvPr>
          <p:cNvSpPr txBox="1"/>
          <p:nvPr/>
        </p:nvSpPr>
        <p:spPr>
          <a:xfrm>
            <a:off x="542524" y="2274576"/>
            <a:ext cx="7974748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Per questioni di natura didattica (</a:t>
            </a:r>
            <a:r>
              <a:rPr lang="it-IT" b="1" dirty="0" err="1"/>
              <a:t>Studentə</a:t>
            </a:r>
            <a:r>
              <a:rPr lang="it-IT" b="1" dirty="0"/>
              <a:t> con disabilità, disturbi specifici dell’apprendimento, bisogni educativi speciali):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Centro Accoglienza e Inclusione (http://</a:t>
            </a:r>
            <a:r>
              <a:rPr lang="it-IT" dirty="0" err="1"/>
              <a:t>www.cai.unipr.it</a:t>
            </a:r>
            <a:r>
              <a:rPr lang="it-IT" dirty="0"/>
              <a:t>/)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11CA60C-A74C-2E78-12E7-EFD447EFFF6D}"/>
              </a:ext>
            </a:extLst>
          </p:cNvPr>
          <p:cNvSpPr/>
          <p:nvPr/>
        </p:nvSpPr>
        <p:spPr>
          <a:xfrm>
            <a:off x="233823" y="6410774"/>
            <a:ext cx="1890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Lezione Zero 2024</a:t>
            </a:r>
          </a:p>
        </p:txBody>
      </p:sp>
    </p:spTree>
    <p:extLst>
      <p:ext uri="{BB962C8B-B14F-4D97-AF65-F5344CB8AC3E}">
        <p14:creationId xmlns:p14="http://schemas.microsoft.com/office/powerpoint/2010/main" val="1992016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0" y="6150708"/>
            <a:ext cx="9144000" cy="765907"/>
            <a:chOff x="0" y="6150708"/>
            <a:chExt cx="9144000" cy="765907"/>
          </a:xfrm>
        </p:grpSpPr>
        <p:sp>
          <p:nvSpPr>
            <p:cNvPr id="5" name="Rettangolo 4"/>
            <p:cNvSpPr/>
            <p:nvPr/>
          </p:nvSpPr>
          <p:spPr>
            <a:xfrm>
              <a:off x="0" y="6150708"/>
              <a:ext cx="9144000" cy="765907"/>
            </a:xfrm>
            <a:prstGeom prst="rect">
              <a:avLst/>
            </a:prstGeom>
            <a:solidFill>
              <a:srgbClr val="005E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9323" y="6287216"/>
              <a:ext cx="1547446" cy="492890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94076CE-E864-D542-87A3-68D33D8ABDB3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Centro Accoglienza e Inclusione</a:t>
            </a:r>
          </a:p>
        </p:txBody>
      </p:sp>
      <p:pic>
        <p:nvPicPr>
          <p:cNvPr id="10" name="Segnaposto immagine 6" descr="DSC04985.JPG">
            <a:extLst>
              <a:ext uri="{FF2B5EF4-FFF2-40B4-BE49-F238E27FC236}">
                <a16:creationId xmlns:a16="http://schemas.microsoft.com/office/drawing/2014/main" id="{3FFA43AC-B84B-0742-B4DD-D599549C4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 bwMode="auto">
          <a:xfrm>
            <a:off x="2319416" y="523220"/>
            <a:ext cx="4505167" cy="325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EE8224B-06EA-DC4B-92A0-0C12FECE8CF5}"/>
              </a:ext>
            </a:extLst>
          </p:cNvPr>
          <p:cNvSpPr txBox="1"/>
          <p:nvPr/>
        </p:nvSpPr>
        <p:spPr>
          <a:xfrm>
            <a:off x="446925" y="4052181"/>
            <a:ext cx="82501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it-IT" b="1" dirty="0"/>
              <a:t>Tre Aree di Competenza: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/>
              <a:t>Servizio Inclusione rivolto a </a:t>
            </a:r>
            <a:r>
              <a:rPr lang="it-IT" dirty="0" err="1"/>
              <a:t>Studentə</a:t>
            </a:r>
            <a:r>
              <a:rPr lang="it-IT" dirty="0"/>
              <a:t> con disabilità, DSA, BES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/>
              <a:t>Accoglienza e Sportello Alloggi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i="1" dirty="0" err="1"/>
              <a:t>Counseling</a:t>
            </a:r>
            <a:r>
              <a:rPr lang="it-IT" dirty="0"/>
              <a:t> Psicologico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89DA0D5-9D2D-B401-8A86-56761A7BBA53}"/>
              </a:ext>
            </a:extLst>
          </p:cNvPr>
          <p:cNvSpPr/>
          <p:nvPr/>
        </p:nvSpPr>
        <p:spPr>
          <a:xfrm>
            <a:off x="233823" y="6410774"/>
            <a:ext cx="1890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Lezione Zero 2024</a:t>
            </a:r>
          </a:p>
        </p:txBody>
      </p:sp>
    </p:spTree>
    <p:extLst>
      <p:ext uri="{BB962C8B-B14F-4D97-AF65-F5344CB8AC3E}">
        <p14:creationId xmlns:p14="http://schemas.microsoft.com/office/powerpoint/2010/main" val="3434419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0" y="6150708"/>
            <a:ext cx="9144000" cy="765907"/>
            <a:chOff x="0" y="6150708"/>
            <a:chExt cx="9144000" cy="765907"/>
          </a:xfrm>
        </p:grpSpPr>
        <p:sp>
          <p:nvSpPr>
            <p:cNvPr id="5" name="Rettangolo 4"/>
            <p:cNvSpPr/>
            <p:nvPr/>
          </p:nvSpPr>
          <p:spPr>
            <a:xfrm>
              <a:off x="0" y="6150708"/>
              <a:ext cx="9144000" cy="765907"/>
            </a:xfrm>
            <a:prstGeom prst="rect">
              <a:avLst/>
            </a:prstGeom>
            <a:solidFill>
              <a:srgbClr val="005E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9323" y="6287216"/>
              <a:ext cx="1547446" cy="492890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94076CE-E864-D542-87A3-68D33D8ABDB3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Centro Accoglienza e Inclusione</a:t>
            </a:r>
          </a:p>
        </p:txBody>
      </p:sp>
      <p:pic>
        <p:nvPicPr>
          <p:cNvPr id="10" name="Segnaposto immagine 6" descr="DSC04985.JPG">
            <a:extLst>
              <a:ext uri="{FF2B5EF4-FFF2-40B4-BE49-F238E27FC236}">
                <a16:creationId xmlns:a16="http://schemas.microsoft.com/office/drawing/2014/main" id="{3FFA43AC-B84B-0742-B4DD-D599549C4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1852"/>
          <a:stretch>
            <a:fillRect/>
          </a:stretch>
        </p:blipFill>
        <p:spPr bwMode="auto">
          <a:xfrm>
            <a:off x="2319416" y="523220"/>
            <a:ext cx="4505167" cy="325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EE8224B-06EA-DC4B-92A0-0C12FECE8CF5}"/>
              </a:ext>
            </a:extLst>
          </p:cNvPr>
          <p:cNvSpPr txBox="1"/>
          <p:nvPr/>
        </p:nvSpPr>
        <p:spPr>
          <a:xfrm>
            <a:off x="446925" y="4052181"/>
            <a:ext cx="82501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it-IT" b="1" dirty="0"/>
              <a:t>Cosa fare prima degli Esami, in caso di disabilità o certificazioni DSA/BES: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/>
              <a:t>Contattare il CAI (</a:t>
            </a:r>
            <a:r>
              <a:rPr lang="it-IT" dirty="0">
                <a:hlinkClick r:id="rId5" tooltip="mailto:cai@unipr.it"/>
              </a:rPr>
              <a:t>cai@unipr.it</a:t>
            </a:r>
            <a:r>
              <a:rPr lang="it-IT" dirty="0"/>
              <a:t>) per svolgere un colloquio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/>
              <a:t>Inviare direttamente ai/alle Docenti la Scheda di richiesta di esame personalizzato, almeno 10 giorni lavorativi prima dell’esame, mettendo in cc l'indirizzo </a:t>
            </a:r>
            <a:r>
              <a:rPr lang="it-IT" dirty="0">
                <a:hlinkClick r:id="rId5" tooltip="mailto:cai@unipr.it"/>
              </a:rPr>
              <a:t>cai@unipr.it</a:t>
            </a:r>
            <a:r>
              <a:rPr lang="it-IT" dirty="0"/>
              <a:t> e il referente di Dipartimento (Prof. Marco Giannetto)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E28AEF6-835C-F6BA-10DE-DC3CDDD67583}"/>
              </a:ext>
            </a:extLst>
          </p:cNvPr>
          <p:cNvSpPr/>
          <p:nvPr/>
        </p:nvSpPr>
        <p:spPr>
          <a:xfrm>
            <a:off x="233823" y="6410774"/>
            <a:ext cx="1890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Lezione Zero 2024</a:t>
            </a:r>
          </a:p>
        </p:txBody>
      </p:sp>
    </p:spTree>
    <p:extLst>
      <p:ext uri="{BB962C8B-B14F-4D97-AF65-F5344CB8AC3E}">
        <p14:creationId xmlns:p14="http://schemas.microsoft.com/office/powerpoint/2010/main" val="980364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>
            <a:off x="0" y="6150708"/>
            <a:ext cx="9144000" cy="765907"/>
            <a:chOff x="0" y="6150708"/>
            <a:chExt cx="9144000" cy="765907"/>
          </a:xfrm>
        </p:grpSpPr>
        <p:sp>
          <p:nvSpPr>
            <p:cNvPr id="5" name="Rettangolo 4"/>
            <p:cNvSpPr/>
            <p:nvPr/>
          </p:nvSpPr>
          <p:spPr>
            <a:xfrm>
              <a:off x="0" y="6150708"/>
              <a:ext cx="9144000" cy="765907"/>
            </a:xfrm>
            <a:prstGeom prst="rect">
              <a:avLst/>
            </a:prstGeom>
            <a:solidFill>
              <a:srgbClr val="005E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9323" y="6287216"/>
              <a:ext cx="1547446" cy="492890"/>
            </a:xfrm>
            <a:prstGeom prst="rect">
              <a:avLst/>
            </a:prstGeom>
          </p:spPr>
        </p:pic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94076CE-E864-D542-87A3-68D33D8ABDB3}"/>
              </a:ext>
            </a:extLst>
          </p:cNvPr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Centro Accoglienza e Inclusione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EE8224B-06EA-DC4B-92A0-0C12FECE8CF5}"/>
              </a:ext>
            </a:extLst>
          </p:cNvPr>
          <p:cNvSpPr txBox="1"/>
          <p:nvPr/>
        </p:nvSpPr>
        <p:spPr>
          <a:xfrm>
            <a:off x="446925" y="4052181"/>
            <a:ext cx="82501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it-IT" b="1" dirty="0"/>
              <a:t>Sito in P.le San Francesco 3 - per accedere scrivere a </a:t>
            </a:r>
            <a:r>
              <a:rPr lang="it-IT" b="1" dirty="0" err="1"/>
              <a:t>counseling@unipr.it</a:t>
            </a:r>
            <a:r>
              <a:rPr lang="it-IT" b="1" dirty="0"/>
              <a:t>: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percorso di breve durata (5/7 incontri), basato sulla costruzione di una relazione d’aiuto volta a riorganizzare le risorse della persona e a sviluppare strategie di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fronteggiamento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delle situazioni difficili 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Consiste in colloqui condotti da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psicolog</a:t>
            </a:r>
            <a:r>
              <a:rPr lang="it-IT" sz="1400" dirty="0" err="1">
                <a:solidFill>
                  <a:prstClr val="black"/>
                </a:solidFill>
              </a:rPr>
              <a:t>Ə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psicoterapeut</a:t>
            </a:r>
            <a:r>
              <a:rPr lang="it-IT" sz="1400" dirty="0" err="1">
                <a:solidFill>
                  <a:prstClr val="black"/>
                </a:solidFill>
              </a:rPr>
              <a:t>Ə</a:t>
            </a:r>
            <a:r>
              <a:rPr lang="it-IT" sz="1400" dirty="0">
                <a:solidFill>
                  <a:prstClr val="black"/>
                </a:solidFill>
              </a:rPr>
              <a:t>, </a:t>
            </a:r>
            <a:r>
              <a:rPr lang="it-IT" dirty="0">
                <a:solidFill>
                  <a:prstClr val="black"/>
                </a:solidFill>
              </a:rPr>
              <a:t>ma non è psicoterapia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CBF927E-17BB-DE43-86B8-311B4E0FDA8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669174"/>
            <a:ext cx="3024336" cy="3237052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7665DE4-5F6C-2EA8-41C0-01EE4D75C9A2}"/>
              </a:ext>
            </a:extLst>
          </p:cNvPr>
          <p:cNvSpPr/>
          <p:nvPr/>
        </p:nvSpPr>
        <p:spPr>
          <a:xfrm>
            <a:off x="233823" y="6410774"/>
            <a:ext cx="1890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Lezione Zero 2024</a:t>
            </a:r>
          </a:p>
        </p:txBody>
      </p:sp>
    </p:spTree>
    <p:extLst>
      <p:ext uri="{BB962C8B-B14F-4D97-AF65-F5344CB8AC3E}">
        <p14:creationId xmlns:p14="http://schemas.microsoft.com/office/powerpoint/2010/main" val="13468777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2867</TotalTime>
  <Words>1008</Words>
  <Application>Microsoft Office PowerPoint</Application>
  <PresentationFormat>Presentazione su schermo (4:3)</PresentationFormat>
  <Paragraphs>135</Paragraphs>
  <Slides>13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Gabriella CAVALLI</cp:lastModifiedBy>
  <cp:revision>272</cp:revision>
  <cp:lastPrinted>2018-01-17T12:16:18Z</cp:lastPrinted>
  <dcterms:created xsi:type="dcterms:W3CDTF">2016-12-13T13:19:46Z</dcterms:created>
  <dcterms:modified xsi:type="dcterms:W3CDTF">2024-09-24T05:32:01Z</dcterms:modified>
</cp:coreProperties>
</file>