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8" r:id="rId4"/>
    <p:sldId id="269" r:id="rId5"/>
    <p:sldId id="263" r:id="rId6"/>
    <p:sldId id="273" r:id="rId7"/>
    <p:sldId id="272" r:id="rId8"/>
    <p:sldId id="264" r:id="rId9"/>
    <p:sldId id="258" r:id="rId10"/>
    <p:sldId id="259" r:id="rId11"/>
    <p:sldId id="260" r:id="rId12"/>
    <p:sldId id="261"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r Luigi Marchini" initials="PL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80" d="100"/>
          <a:sy n="80" d="100"/>
        </p:scale>
        <p:origin x="1155" y="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812DB74-21B1-4BA2-B418-86E31E0146E2}" type="datetimeFigureOut">
              <a:rPr lang="it-IT" smtClean="0"/>
              <a:t>17/05/2024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82E134-3B05-4E55-B6DA-FD782F04B54E}" type="slidenum">
              <a:rPr lang="it-IT" smtClean="0"/>
              <a:t>‹N›</a:t>
            </a:fld>
            <a:endParaRPr lang="it-IT"/>
          </a:p>
        </p:txBody>
      </p:sp>
    </p:spTree>
    <p:extLst>
      <p:ext uri="{BB962C8B-B14F-4D97-AF65-F5344CB8AC3E}">
        <p14:creationId xmlns:p14="http://schemas.microsoft.com/office/powerpoint/2010/main" val="71765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12DB74-21B1-4BA2-B418-86E31E0146E2}" type="datetimeFigureOut">
              <a:rPr lang="it-IT" smtClean="0"/>
              <a:t>17/05/2024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82E134-3B05-4E55-B6DA-FD782F04B54E}" type="slidenum">
              <a:rPr lang="it-IT" smtClean="0"/>
              <a:t>‹N›</a:t>
            </a:fld>
            <a:endParaRPr lang="it-IT"/>
          </a:p>
        </p:txBody>
      </p:sp>
    </p:spTree>
    <p:extLst>
      <p:ext uri="{BB962C8B-B14F-4D97-AF65-F5344CB8AC3E}">
        <p14:creationId xmlns:p14="http://schemas.microsoft.com/office/powerpoint/2010/main" val="190013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12DB74-21B1-4BA2-B418-86E31E0146E2}" type="datetimeFigureOut">
              <a:rPr lang="it-IT" smtClean="0"/>
              <a:t>17/05/2024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82E134-3B05-4E55-B6DA-FD782F04B54E}" type="slidenum">
              <a:rPr lang="it-IT" smtClean="0"/>
              <a:t>‹N›</a:t>
            </a:fld>
            <a:endParaRPr lang="it-IT"/>
          </a:p>
        </p:txBody>
      </p:sp>
    </p:spTree>
    <p:extLst>
      <p:ext uri="{BB962C8B-B14F-4D97-AF65-F5344CB8AC3E}">
        <p14:creationId xmlns:p14="http://schemas.microsoft.com/office/powerpoint/2010/main" val="105262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12DB74-21B1-4BA2-B418-86E31E0146E2}" type="datetimeFigureOut">
              <a:rPr lang="it-IT" smtClean="0"/>
              <a:t>17/05/2024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82E134-3B05-4E55-B6DA-FD782F04B54E}" type="slidenum">
              <a:rPr lang="it-IT" smtClean="0"/>
              <a:t>‹N›</a:t>
            </a:fld>
            <a:endParaRPr lang="it-IT"/>
          </a:p>
        </p:txBody>
      </p:sp>
    </p:spTree>
    <p:extLst>
      <p:ext uri="{BB962C8B-B14F-4D97-AF65-F5344CB8AC3E}">
        <p14:creationId xmlns:p14="http://schemas.microsoft.com/office/powerpoint/2010/main" val="310968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812DB74-21B1-4BA2-B418-86E31E0146E2}" type="datetimeFigureOut">
              <a:rPr lang="it-IT" smtClean="0"/>
              <a:t>17/05/2024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82E134-3B05-4E55-B6DA-FD782F04B54E}" type="slidenum">
              <a:rPr lang="it-IT" smtClean="0"/>
              <a:t>‹N›</a:t>
            </a:fld>
            <a:endParaRPr lang="it-IT"/>
          </a:p>
        </p:txBody>
      </p:sp>
    </p:spTree>
    <p:extLst>
      <p:ext uri="{BB962C8B-B14F-4D97-AF65-F5344CB8AC3E}">
        <p14:creationId xmlns:p14="http://schemas.microsoft.com/office/powerpoint/2010/main" val="392547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812DB74-21B1-4BA2-B418-86E31E0146E2}" type="datetimeFigureOut">
              <a:rPr lang="it-IT" smtClean="0"/>
              <a:t>17/05/2024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82E134-3B05-4E55-B6DA-FD782F04B54E}" type="slidenum">
              <a:rPr lang="it-IT" smtClean="0"/>
              <a:t>‹N›</a:t>
            </a:fld>
            <a:endParaRPr lang="it-IT"/>
          </a:p>
        </p:txBody>
      </p:sp>
    </p:spTree>
    <p:extLst>
      <p:ext uri="{BB962C8B-B14F-4D97-AF65-F5344CB8AC3E}">
        <p14:creationId xmlns:p14="http://schemas.microsoft.com/office/powerpoint/2010/main" val="333891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812DB74-21B1-4BA2-B418-86E31E0146E2}" type="datetimeFigureOut">
              <a:rPr lang="it-IT" smtClean="0"/>
              <a:t>17/05/2024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682E134-3B05-4E55-B6DA-FD782F04B54E}" type="slidenum">
              <a:rPr lang="it-IT" smtClean="0"/>
              <a:t>‹N›</a:t>
            </a:fld>
            <a:endParaRPr lang="it-IT"/>
          </a:p>
        </p:txBody>
      </p:sp>
    </p:spTree>
    <p:extLst>
      <p:ext uri="{BB962C8B-B14F-4D97-AF65-F5344CB8AC3E}">
        <p14:creationId xmlns:p14="http://schemas.microsoft.com/office/powerpoint/2010/main" val="268382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812DB74-21B1-4BA2-B418-86E31E0146E2}" type="datetimeFigureOut">
              <a:rPr lang="it-IT" smtClean="0"/>
              <a:t>17/05/2024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682E134-3B05-4E55-B6DA-FD782F04B54E}" type="slidenum">
              <a:rPr lang="it-IT" smtClean="0"/>
              <a:t>‹N›</a:t>
            </a:fld>
            <a:endParaRPr lang="it-IT"/>
          </a:p>
        </p:txBody>
      </p:sp>
    </p:spTree>
    <p:extLst>
      <p:ext uri="{BB962C8B-B14F-4D97-AF65-F5344CB8AC3E}">
        <p14:creationId xmlns:p14="http://schemas.microsoft.com/office/powerpoint/2010/main" val="40643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2DB74-21B1-4BA2-B418-86E31E0146E2}" type="datetimeFigureOut">
              <a:rPr lang="it-IT" smtClean="0"/>
              <a:t>17/05/2024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682E134-3B05-4E55-B6DA-FD782F04B54E}" type="slidenum">
              <a:rPr lang="it-IT" smtClean="0"/>
              <a:t>‹N›</a:t>
            </a:fld>
            <a:endParaRPr lang="it-IT"/>
          </a:p>
        </p:txBody>
      </p:sp>
    </p:spTree>
    <p:extLst>
      <p:ext uri="{BB962C8B-B14F-4D97-AF65-F5344CB8AC3E}">
        <p14:creationId xmlns:p14="http://schemas.microsoft.com/office/powerpoint/2010/main" val="240499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812DB74-21B1-4BA2-B418-86E31E0146E2}" type="datetimeFigureOut">
              <a:rPr lang="it-IT" smtClean="0"/>
              <a:t>17/05/2024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82E134-3B05-4E55-B6DA-FD782F04B54E}" type="slidenum">
              <a:rPr lang="it-IT" smtClean="0"/>
              <a:t>‹N›</a:t>
            </a:fld>
            <a:endParaRPr lang="it-IT"/>
          </a:p>
        </p:txBody>
      </p:sp>
    </p:spTree>
    <p:extLst>
      <p:ext uri="{BB962C8B-B14F-4D97-AF65-F5344CB8AC3E}">
        <p14:creationId xmlns:p14="http://schemas.microsoft.com/office/powerpoint/2010/main" val="161383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812DB74-21B1-4BA2-B418-86E31E0146E2}" type="datetimeFigureOut">
              <a:rPr lang="it-IT" smtClean="0"/>
              <a:t>17/05/2024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82E134-3B05-4E55-B6DA-FD782F04B54E}" type="slidenum">
              <a:rPr lang="it-IT" smtClean="0"/>
              <a:t>‹N›</a:t>
            </a:fld>
            <a:endParaRPr lang="it-IT"/>
          </a:p>
        </p:txBody>
      </p:sp>
    </p:spTree>
    <p:extLst>
      <p:ext uri="{BB962C8B-B14F-4D97-AF65-F5344CB8AC3E}">
        <p14:creationId xmlns:p14="http://schemas.microsoft.com/office/powerpoint/2010/main" val="48673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2DB74-21B1-4BA2-B418-86E31E0146E2}" type="datetimeFigureOut">
              <a:rPr lang="it-IT" smtClean="0"/>
              <a:t>17/05/2024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2E134-3B05-4E55-B6DA-FD782F04B54E}" type="slidenum">
              <a:rPr lang="it-IT" smtClean="0"/>
              <a:t>‹N›</a:t>
            </a:fld>
            <a:endParaRPr lang="it-IT"/>
          </a:p>
        </p:txBody>
      </p:sp>
    </p:spTree>
    <p:extLst>
      <p:ext uri="{BB962C8B-B14F-4D97-AF65-F5344CB8AC3E}">
        <p14:creationId xmlns:p14="http://schemas.microsoft.com/office/powerpoint/2010/main" val="1832210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sea.unipr.it/node/5643" TargetMode="External"/><Relationship Id="rId7" Type="http://schemas.openxmlformats.org/officeDocument/2006/relationships/image" Target="../media/image4.png"/><Relationship Id="rId2" Type="http://schemas.openxmlformats.org/officeDocument/2006/relationships/hyperlink" Target="https://sea.unipr.it/it/didattica/lauree"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orsi.unipr.it/it/cdl-e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ea.unipr.it/it/didattica/lauree"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ea.unipr.it/it/node/5643"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a.unipr.it/it/Lauree-triennali"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sea.unipr.it/node/5643" TargetMode="External"/><Relationship Id="rId2" Type="http://schemas.openxmlformats.org/officeDocument/2006/relationships/hyperlink" Target="http://www.sea.unipr.it/it/Commissioni-istruttorie-lt"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285CAC3-5707-4034-9B4F-BB4DDE4CAE2B}"/>
              </a:ext>
            </a:extLst>
          </p:cNvPr>
          <p:cNvSpPr/>
          <p:nvPr/>
        </p:nvSpPr>
        <p:spPr>
          <a:xfrm>
            <a:off x="0" y="4030"/>
            <a:ext cx="9144000" cy="6916615"/>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685800" y="1837255"/>
            <a:ext cx="7772400" cy="4045786"/>
          </a:xfrm>
        </p:spPr>
        <p:txBody>
          <a:bodyPr>
            <a:normAutofit/>
          </a:bodyPr>
          <a:lstStyle/>
          <a:p>
            <a:r>
              <a:rPr lang="it-IT" b="1" dirty="0">
                <a:solidFill>
                  <a:schemeClr val="bg1"/>
                </a:solidFill>
              </a:rPr>
              <a:t>PROCEDURA ISCRIZIONE, SCADENZE E MODULI</a:t>
            </a:r>
            <a:br>
              <a:rPr lang="it-IT" b="1" dirty="0">
                <a:solidFill>
                  <a:schemeClr val="bg1"/>
                </a:solidFill>
              </a:rPr>
            </a:br>
            <a:r>
              <a:rPr lang="it-IT" b="1" dirty="0">
                <a:solidFill>
                  <a:schemeClr val="bg1"/>
                </a:solidFill>
              </a:rPr>
              <a:t> </a:t>
            </a:r>
            <a:r>
              <a:rPr lang="it-IT" b="1" i="1" dirty="0">
                <a:solidFill>
                  <a:schemeClr val="bg1"/>
                </a:solidFill>
                <a:effectLst>
                  <a:outerShdw blurRad="38100" dist="38100" dir="2700000" algn="tl">
                    <a:srgbClr val="000000">
                      <a:alpha val="43137"/>
                    </a:srgbClr>
                  </a:outerShdw>
                </a:effectLst>
              </a:rPr>
              <a:t>LAUREE TRIENNALI </a:t>
            </a:r>
            <a:br>
              <a:rPr lang="it-IT" b="1" i="1" dirty="0">
                <a:solidFill>
                  <a:schemeClr val="bg1"/>
                </a:solidFill>
                <a:effectLst>
                  <a:outerShdw blurRad="38100" dist="38100" dir="2700000" algn="tl">
                    <a:srgbClr val="000000">
                      <a:alpha val="43137"/>
                    </a:srgbClr>
                  </a:outerShdw>
                </a:effectLst>
              </a:rPr>
            </a:br>
            <a:br>
              <a:rPr lang="it-IT" sz="4000" b="1" i="1" dirty="0">
                <a:solidFill>
                  <a:schemeClr val="bg1"/>
                </a:solidFill>
                <a:effectLst>
                  <a:outerShdw blurRad="38100" dist="38100" dir="2700000" algn="tl">
                    <a:srgbClr val="000000">
                      <a:alpha val="43137"/>
                    </a:srgbClr>
                  </a:outerShdw>
                </a:effectLst>
              </a:rPr>
            </a:br>
            <a:r>
              <a:rPr lang="it-IT" sz="4000" b="1" i="1" dirty="0">
                <a:solidFill>
                  <a:schemeClr val="bg1"/>
                </a:solidFill>
                <a:effectLst>
                  <a:outerShdw blurRad="38100" dist="38100" dir="2700000" algn="tl">
                    <a:srgbClr val="000000">
                      <a:alpha val="43137"/>
                    </a:srgbClr>
                  </a:outerShdw>
                </a:effectLst>
              </a:rPr>
              <a:t>A. A. 2023/2024</a:t>
            </a:r>
          </a:p>
        </p:txBody>
      </p:sp>
      <p:sp>
        <p:nvSpPr>
          <p:cNvPr id="3" name="Sottotitolo 2"/>
          <p:cNvSpPr>
            <a:spLocks noGrp="1"/>
          </p:cNvSpPr>
          <p:nvPr>
            <p:ph type="subTitle" idx="1"/>
          </p:nvPr>
        </p:nvSpPr>
        <p:spPr>
          <a:xfrm>
            <a:off x="1139989" y="6248718"/>
            <a:ext cx="6858000" cy="561886"/>
          </a:xfrm>
        </p:spPr>
        <p:txBody>
          <a:bodyPr/>
          <a:lstStyle/>
          <a:p>
            <a:r>
              <a:rPr lang="it-IT" dirty="0">
                <a:solidFill>
                  <a:schemeClr val="bg1"/>
                </a:solidFill>
              </a:rPr>
              <a:t>http://www.sea.unipr.it/it/Lauree-triennali</a:t>
            </a:r>
          </a:p>
        </p:txBody>
      </p:sp>
      <p:pic>
        <p:nvPicPr>
          <p:cNvPr id="5" name="Immagine 4">
            <a:extLst>
              <a:ext uri="{FF2B5EF4-FFF2-40B4-BE49-F238E27FC236}">
                <a16:creationId xmlns:a16="http://schemas.microsoft.com/office/drawing/2014/main" id="{CC8B0DA3-8A3D-44BF-8762-9700DA7BA9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8713" y="204539"/>
            <a:ext cx="3886574" cy="1471861"/>
          </a:xfrm>
          <a:prstGeom prst="rect">
            <a:avLst/>
          </a:prstGeom>
        </p:spPr>
      </p:pic>
    </p:spTree>
    <p:extLst>
      <p:ext uri="{BB962C8B-B14F-4D97-AF65-F5344CB8AC3E}">
        <p14:creationId xmlns:p14="http://schemas.microsoft.com/office/powerpoint/2010/main" val="4014318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2474" y="224243"/>
            <a:ext cx="8739051" cy="1061829"/>
          </a:xfrm>
          <a:prstGeom prst="rect">
            <a:avLst/>
          </a:prstGeom>
        </p:spPr>
        <p:txBody>
          <a:bodyPr wrap="square">
            <a:spAutoFit/>
          </a:bodyPr>
          <a:lstStyle/>
          <a:p>
            <a:r>
              <a:rPr lang="it-IT" sz="2400" b="1" dirty="0">
                <a:solidFill>
                  <a:srgbClr val="0070C0"/>
                </a:solidFill>
              </a:rPr>
              <a:t>RIEPILOGO DELLA DOCUMENTAZIONE DI LAUREA </a:t>
            </a:r>
          </a:p>
          <a:p>
            <a:endParaRPr lang="it-IT" sz="2400" b="1" dirty="0">
              <a:solidFill>
                <a:srgbClr val="0070C0"/>
              </a:solidFill>
            </a:endParaRPr>
          </a:p>
          <a:p>
            <a:endParaRPr lang="it-IT" sz="1500" i="1" dirty="0">
              <a:solidFill>
                <a:srgbClr val="FF0000"/>
              </a:solidFill>
            </a:endParaRPr>
          </a:p>
        </p:txBody>
      </p:sp>
      <p:sp>
        <p:nvSpPr>
          <p:cNvPr id="3" name="Rettangolo 2">
            <a:extLst>
              <a:ext uri="{FF2B5EF4-FFF2-40B4-BE49-F238E27FC236}">
                <a16:creationId xmlns:a16="http://schemas.microsoft.com/office/drawing/2014/main" id="{D76F7CE7-6FAD-4C14-83AF-D7C33331D521}"/>
              </a:ext>
            </a:extLst>
          </p:cNvPr>
          <p:cNvSpPr/>
          <p:nvPr/>
        </p:nvSpPr>
        <p:spPr>
          <a:xfrm>
            <a:off x="0" y="6150708"/>
            <a:ext cx="9144000" cy="765907"/>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53C4054E-5EDB-469D-91A3-1C2D5463B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9323" y="6287216"/>
            <a:ext cx="1547446" cy="492890"/>
          </a:xfrm>
          <a:prstGeom prst="rect">
            <a:avLst/>
          </a:prstGeom>
        </p:spPr>
      </p:pic>
      <p:sp>
        <p:nvSpPr>
          <p:cNvPr id="5" name="CasellaDiTesto 4">
            <a:extLst>
              <a:ext uri="{FF2B5EF4-FFF2-40B4-BE49-F238E27FC236}">
                <a16:creationId xmlns:a16="http://schemas.microsoft.com/office/drawing/2014/main" id="{E1252CF2-7E06-4DB6-BCF3-DE92F5742C08}"/>
              </a:ext>
            </a:extLst>
          </p:cNvPr>
          <p:cNvSpPr txBox="1"/>
          <p:nvPr/>
        </p:nvSpPr>
        <p:spPr>
          <a:xfrm>
            <a:off x="117227" y="6364384"/>
            <a:ext cx="4011427" cy="338554"/>
          </a:xfrm>
          <a:prstGeom prst="rect">
            <a:avLst/>
          </a:prstGeom>
          <a:noFill/>
        </p:spPr>
        <p:txBody>
          <a:bodyPr wrap="square" rtlCol="0">
            <a:spAutoFit/>
          </a:bodyPr>
          <a:lstStyle/>
          <a:p>
            <a:r>
              <a:rPr lang="it-IT" sz="1600" dirty="0">
                <a:solidFill>
                  <a:schemeClr val="bg1"/>
                </a:solidFill>
              </a:rPr>
              <a:t>Lauree Triennali</a:t>
            </a:r>
          </a:p>
        </p:txBody>
      </p:sp>
      <p:pic>
        <p:nvPicPr>
          <p:cNvPr id="7" name="Immagine 6">
            <a:extLst>
              <a:ext uri="{FF2B5EF4-FFF2-40B4-BE49-F238E27FC236}">
                <a16:creationId xmlns:a16="http://schemas.microsoft.com/office/drawing/2014/main" id="{A6F95746-011A-74D7-1D83-5BC402493D86}"/>
              </a:ext>
            </a:extLst>
          </p:cNvPr>
          <p:cNvPicPr>
            <a:picLocks noChangeAspect="1"/>
          </p:cNvPicPr>
          <p:nvPr/>
        </p:nvPicPr>
        <p:blipFill>
          <a:blip r:embed="rId3"/>
          <a:stretch>
            <a:fillRect/>
          </a:stretch>
        </p:blipFill>
        <p:spPr>
          <a:xfrm>
            <a:off x="1140903" y="1107185"/>
            <a:ext cx="7424257" cy="4907013"/>
          </a:xfrm>
          <a:prstGeom prst="rect">
            <a:avLst/>
          </a:prstGeom>
        </p:spPr>
      </p:pic>
    </p:spTree>
    <p:extLst>
      <p:ext uri="{BB962C8B-B14F-4D97-AF65-F5344CB8AC3E}">
        <p14:creationId xmlns:p14="http://schemas.microsoft.com/office/powerpoint/2010/main" val="148801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8620" y="152530"/>
            <a:ext cx="8366760" cy="6894195"/>
          </a:xfrm>
          <a:prstGeom prst="rect">
            <a:avLst/>
          </a:prstGeom>
        </p:spPr>
        <p:txBody>
          <a:bodyPr wrap="square">
            <a:spAutoFit/>
          </a:bodyPr>
          <a:lstStyle/>
          <a:p>
            <a:r>
              <a:rPr lang="it-IT" sz="2400" b="1" dirty="0">
                <a:solidFill>
                  <a:srgbClr val="FF0000"/>
                </a:solidFill>
              </a:rPr>
              <a:t>Procedura di valutazione </a:t>
            </a:r>
          </a:p>
          <a:p>
            <a:r>
              <a:rPr lang="it-IT" sz="1700" dirty="0"/>
              <a:t> </a:t>
            </a:r>
          </a:p>
          <a:p>
            <a:r>
              <a:rPr lang="it-IT" sz="1700" dirty="0"/>
              <a:t>I laureandi triennali sono convocati per l’esame finale nei giorni previsti dal calendario didattico. E’ richiesto un documento di identità. L’esame finale avviene nell’Aula fissata dalla Commissione Istruttoria (sul sito web del Dipartimento saranno esposti per tempo Commissione, giorno, orario e aula). </a:t>
            </a:r>
          </a:p>
          <a:p>
            <a:r>
              <a:rPr lang="it-IT" sz="1700" dirty="0"/>
              <a:t>Tale Commissione formula un giudizio che trasmetterà alla Commissione di Laurea.</a:t>
            </a:r>
          </a:p>
          <a:p>
            <a:endParaRPr lang="it-IT" sz="1700" dirty="0"/>
          </a:p>
          <a:p>
            <a:r>
              <a:rPr lang="it-IT" sz="2400" b="1" dirty="0">
                <a:solidFill>
                  <a:srgbClr val="FF0000"/>
                </a:solidFill>
              </a:rPr>
              <a:t>Conferimento del diploma di Laurea </a:t>
            </a:r>
          </a:p>
          <a:p>
            <a:r>
              <a:rPr lang="it-IT" sz="1700" dirty="0"/>
              <a:t> </a:t>
            </a:r>
          </a:p>
          <a:p>
            <a:r>
              <a:rPr lang="it-IT" sz="1700" dirty="0"/>
              <a:t>La Commissione di Laurea si riunirà, senza la presenza dei laureandi, </a:t>
            </a:r>
            <a:r>
              <a:rPr lang="it-IT" sz="1700" dirty="0">
                <a:effectLst/>
                <a:latin typeface="Calibri" panose="020F0502020204030204" pitchFamily="34" charset="0"/>
                <a:ea typeface="Times New Roman" panose="02020603050405020304" pitchFamily="18" charset="0"/>
              </a:rPr>
              <a:t>nella settimana indicata dal calendario didattico per la sessione di laurea (</a:t>
            </a:r>
            <a:r>
              <a:rPr lang="it-IT" sz="1700" u="sng" dirty="0">
                <a:effectLst/>
                <a:latin typeface="Calibri" panose="020F0502020204030204" pitchFamily="34" charset="0"/>
                <a:ea typeface="Times New Roman" panose="02020603050405020304" pitchFamily="18" charset="0"/>
              </a:rPr>
              <a:t>non</a:t>
            </a:r>
            <a:r>
              <a:rPr lang="it-IT" sz="1700" dirty="0">
                <a:effectLst/>
                <a:latin typeface="Calibri" panose="020F0502020204030204" pitchFamily="34" charset="0"/>
                <a:ea typeface="Times New Roman" panose="02020603050405020304" pitchFamily="18" charset="0"/>
              </a:rPr>
              <a:t> quella indicata per l’esame finale),</a:t>
            </a:r>
            <a:r>
              <a:rPr lang="it-IT" sz="1800" dirty="0">
                <a:effectLst/>
                <a:latin typeface="Calibri" panose="020F0502020204030204" pitchFamily="34" charset="0"/>
                <a:ea typeface="Times New Roman" panose="02020603050405020304" pitchFamily="18" charset="0"/>
              </a:rPr>
              <a:t> </a:t>
            </a:r>
            <a:r>
              <a:rPr lang="it-IT" sz="1700" dirty="0"/>
              <a:t>dopo aver acquisito il parere della Commissione Istruttoria e procederà, sulla base dei criteri stabiliti e sotto riportati, all’assegnazione del voto di laurea. </a:t>
            </a:r>
          </a:p>
          <a:p>
            <a:r>
              <a:rPr lang="it-IT" sz="1700" dirty="0"/>
              <a:t>Tale voto sarà pubblicato on line sul sito del Dipartimento, nell’area riservata all’esame di Laurea, nelle date fissate dal calendario didattico. </a:t>
            </a:r>
          </a:p>
          <a:p>
            <a:endParaRPr lang="it-IT" sz="1700" i="1" dirty="0"/>
          </a:p>
          <a:p>
            <a:r>
              <a:rPr lang="it-IT" sz="1700" i="1" dirty="0"/>
              <a:t>L’assegnazione della lode nell’ambito della valutazione finale potrà avvenire per gli studenti in possesso di un curriculum degli studi meritevole. La Commissione di Laurea decide autonomamente l’assegnazione della lode nel caso in cui la sommatoria dei punteggi relativi alla media, alla carriera, alla prova finale e al numero di esami conseguiti con valutazione piena raggiunga o superi i 111/110.</a:t>
            </a:r>
            <a:endParaRPr lang="it-IT" sz="1700" dirty="0"/>
          </a:p>
          <a:p>
            <a:r>
              <a:rPr lang="it-IT" sz="1700" dirty="0"/>
              <a:t> </a:t>
            </a:r>
          </a:p>
          <a:p>
            <a:r>
              <a:rPr lang="it-IT" sz="1700" dirty="0"/>
              <a:t> </a:t>
            </a:r>
          </a:p>
          <a:p>
            <a:r>
              <a:rPr lang="it-IT" sz="1700" dirty="0"/>
              <a:t> </a:t>
            </a:r>
          </a:p>
        </p:txBody>
      </p:sp>
      <p:sp>
        <p:nvSpPr>
          <p:cNvPr id="3" name="Rettangolo 2">
            <a:extLst>
              <a:ext uri="{FF2B5EF4-FFF2-40B4-BE49-F238E27FC236}">
                <a16:creationId xmlns:a16="http://schemas.microsoft.com/office/drawing/2014/main" id="{EDD655EA-5C9E-4AE3-BAE4-794DD0BC2092}"/>
              </a:ext>
            </a:extLst>
          </p:cNvPr>
          <p:cNvSpPr/>
          <p:nvPr/>
        </p:nvSpPr>
        <p:spPr>
          <a:xfrm>
            <a:off x="0" y="6150708"/>
            <a:ext cx="9144000" cy="765907"/>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684969A4-BD1C-4FDD-8ABB-C0C857A2F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9323" y="6287216"/>
            <a:ext cx="1547446" cy="492890"/>
          </a:xfrm>
          <a:prstGeom prst="rect">
            <a:avLst/>
          </a:prstGeom>
        </p:spPr>
      </p:pic>
      <p:sp>
        <p:nvSpPr>
          <p:cNvPr id="5" name="CasellaDiTesto 4">
            <a:extLst>
              <a:ext uri="{FF2B5EF4-FFF2-40B4-BE49-F238E27FC236}">
                <a16:creationId xmlns:a16="http://schemas.microsoft.com/office/drawing/2014/main" id="{CA07F79A-66AD-4EFC-8C3A-CCA4EF57D654}"/>
              </a:ext>
            </a:extLst>
          </p:cNvPr>
          <p:cNvSpPr txBox="1"/>
          <p:nvPr/>
        </p:nvSpPr>
        <p:spPr>
          <a:xfrm>
            <a:off x="117227" y="6364384"/>
            <a:ext cx="4011427" cy="338554"/>
          </a:xfrm>
          <a:prstGeom prst="rect">
            <a:avLst/>
          </a:prstGeom>
          <a:noFill/>
        </p:spPr>
        <p:txBody>
          <a:bodyPr wrap="square" rtlCol="0">
            <a:spAutoFit/>
          </a:bodyPr>
          <a:lstStyle/>
          <a:p>
            <a:r>
              <a:rPr lang="it-IT" sz="1600" dirty="0">
                <a:solidFill>
                  <a:schemeClr val="bg1"/>
                </a:solidFill>
              </a:rPr>
              <a:t>Lauree Triennali</a:t>
            </a:r>
          </a:p>
        </p:txBody>
      </p:sp>
    </p:spTree>
    <p:extLst>
      <p:ext uri="{BB962C8B-B14F-4D97-AF65-F5344CB8AC3E}">
        <p14:creationId xmlns:p14="http://schemas.microsoft.com/office/powerpoint/2010/main" val="247735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8537" y="0"/>
            <a:ext cx="8628017" cy="5878532"/>
          </a:xfrm>
          <a:prstGeom prst="rect">
            <a:avLst/>
          </a:prstGeom>
        </p:spPr>
        <p:txBody>
          <a:bodyPr wrap="square">
            <a:spAutoFit/>
          </a:bodyPr>
          <a:lstStyle/>
          <a:p>
            <a:r>
              <a:rPr lang="it-IT" sz="2400" b="1" dirty="0">
                <a:solidFill>
                  <a:srgbClr val="0070C0"/>
                </a:solidFill>
              </a:rPr>
              <a:t>CRITERI  </a:t>
            </a:r>
            <a:r>
              <a:rPr lang="it-IT" sz="1600" dirty="0"/>
              <a:t>       Laurea Triennale (ex 270/04) (Anno di immatricolazione 2009/2010 e anni successivi) </a:t>
            </a:r>
          </a:p>
          <a:p>
            <a:r>
              <a:rPr lang="it-IT" sz="1600" dirty="0"/>
              <a:t> </a:t>
            </a:r>
          </a:p>
          <a:p>
            <a:r>
              <a:rPr lang="it-IT" dirty="0"/>
              <a:t>La Commissione di Laurea, tenendo conto delle indicazioni espresse dalla Commissione Istruttoria, può assegnare fino ad un massimo di 11 punti così distribuiti: </a:t>
            </a:r>
          </a:p>
          <a:p>
            <a:r>
              <a:rPr lang="it-IT" dirty="0"/>
              <a:t> </a:t>
            </a:r>
            <a:r>
              <a:rPr lang="it-IT" b="1" dirty="0">
                <a:solidFill>
                  <a:srgbClr val="FF0000"/>
                </a:solidFill>
              </a:rPr>
              <a:t>- da 0 a 2 punti alla prova finale ( Sufficiente 0 - Discreta 1 - Ottima 2 )</a:t>
            </a:r>
          </a:p>
          <a:p>
            <a:r>
              <a:rPr lang="it-IT" dirty="0"/>
              <a:t>Se la prova non è sufficiente, la Commissione esprime il giudizio di mancato superamento della prova finale e lo studente deve ripetere l’esame nella sessione successiva.  </a:t>
            </a:r>
          </a:p>
          <a:p>
            <a:endParaRPr lang="it-IT" dirty="0"/>
          </a:p>
          <a:p>
            <a:r>
              <a:rPr lang="it-IT" dirty="0"/>
              <a:t> Inoltre, sulla base dei seguenti caratteri e pesi certificati dalla Segreteria Studenti, la Commissione di Laurea calcolerà: </a:t>
            </a:r>
          </a:p>
          <a:p>
            <a:endParaRPr lang="it-IT" sz="1600" dirty="0"/>
          </a:p>
          <a:p>
            <a:endParaRPr lang="it-IT" sz="1600" dirty="0"/>
          </a:p>
          <a:p>
            <a:endParaRPr lang="it-IT" sz="1600" dirty="0"/>
          </a:p>
          <a:p>
            <a:r>
              <a:rPr lang="it-IT" sz="1600" dirty="0"/>
              <a:t> </a:t>
            </a:r>
            <a:r>
              <a:rPr lang="it-IT" sz="1600" b="1" dirty="0">
                <a:solidFill>
                  <a:srgbClr val="FF0000"/>
                </a:solidFill>
              </a:rPr>
              <a:t>- la velocità del percorso: </a:t>
            </a:r>
          </a:p>
          <a:p>
            <a:r>
              <a:rPr lang="it-IT" sz="1600" dirty="0"/>
              <a:t> </a:t>
            </a:r>
          </a:p>
          <a:p>
            <a:endParaRPr lang="it-IT" sz="1600" dirty="0"/>
          </a:p>
          <a:p>
            <a:endParaRPr lang="it-IT" sz="1600" dirty="0"/>
          </a:p>
          <a:p>
            <a:endParaRPr lang="it-IT" sz="1600" dirty="0"/>
          </a:p>
          <a:p>
            <a:endParaRPr lang="it-IT" sz="1600" dirty="0"/>
          </a:p>
          <a:p>
            <a:endParaRPr lang="it-IT" sz="1600" dirty="0"/>
          </a:p>
          <a:p>
            <a:r>
              <a:rPr lang="it-IT" sz="1600" b="1" dirty="0">
                <a:solidFill>
                  <a:srgbClr val="FF0000"/>
                </a:solidFill>
              </a:rPr>
              <a:t>- il premio per merito</a:t>
            </a:r>
          </a:p>
          <a:p>
            <a:r>
              <a:rPr lang="it-IT" sz="1600" b="1" dirty="0">
                <a:solidFill>
                  <a:srgbClr val="FF0000"/>
                </a:solidFill>
              </a:rPr>
              <a:t>premio per numero di voti a punteggio pieno, sia 30, sia 30 e lode: </a:t>
            </a:r>
            <a:r>
              <a:rPr lang="it-IT" sz="1600" dirty="0"/>
              <a:t>  </a:t>
            </a:r>
            <a:endParaRPr lang="it-IT" sz="1350" dirty="0"/>
          </a:p>
        </p:txBody>
      </p:sp>
      <p:pic>
        <p:nvPicPr>
          <p:cNvPr id="3" name="Immagine 2"/>
          <p:cNvPicPr>
            <a:picLocks noChangeAspect="1"/>
          </p:cNvPicPr>
          <p:nvPr/>
        </p:nvPicPr>
        <p:blipFill>
          <a:blip r:embed="rId2"/>
          <a:stretch>
            <a:fillRect/>
          </a:stretch>
        </p:blipFill>
        <p:spPr>
          <a:xfrm>
            <a:off x="5814333" y="4432385"/>
            <a:ext cx="3212436" cy="1650069"/>
          </a:xfrm>
          <a:prstGeom prst="rect">
            <a:avLst/>
          </a:prstGeom>
        </p:spPr>
      </p:pic>
      <p:pic>
        <p:nvPicPr>
          <p:cNvPr id="4" name="Immagine 3"/>
          <p:cNvPicPr>
            <a:picLocks noChangeAspect="1"/>
          </p:cNvPicPr>
          <p:nvPr/>
        </p:nvPicPr>
        <p:blipFill>
          <a:blip r:embed="rId3"/>
          <a:stretch>
            <a:fillRect/>
          </a:stretch>
        </p:blipFill>
        <p:spPr>
          <a:xfrm>
            <a:off x="2437296" y="2951385"/>
            <a:ext cx="3527182" cy="1404257"/>
          </a:xfrm>
          <a:prstGeom prst="rect">
            <a:avLst/>
          </a:prstGeom>
          <a:ln>
            <a:solidFill>
              <a:schemeClr val="tx1"/>
            </a:solidFill>
          </a:ln>
        </p:spPr>
      </p:pic>
      <p:sp>
        <p:nvSpPr>
          <p:cNvPr id="5" name="Rettangolo 4">
            <a:extLst>
              <a:ext uri="{FF2B5EF4-FFF2-40B4-BE49-F238E27FC236}">
                <a16:creationId xmlns:a16="http://schemas.microsoft.com/office/drawing/2014/main" id="{0EE75086-44F0-42A3-9594-DE9DD5A31D9B}"/>
              </a:ext>
            </a:extLst>
          </p:cNvPr>
          <p:cNvSpPr/>
          <p:nvPr/>
        </p:nvSpPr>
        <p:spPr>
          <a:xfrm>
            <a:off x="0" y="6150708"/>
            <a:ext cx="9144000" cy="765907"/>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20D9AB65-AE8D-4999-B27D-93E7C78B9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9323" y="6287216"/>
            <a:ext cx="1547446" cy="492890"/>
          </a:xfrm>
          <a:prstGeom prst="rect">
            <a:avLst/>
          </a:prstGeom>
        </p:spPr>
      </p:pic>
      <p:sp>
        <p:nvSpPr>
          <p:cNvPr id="7" name="CasellaDiTesto 6">
            <a:extLst>
              <a:ext uri="{FF2B5EF4-FFF2-40B4-BE49-F238E27FC236}">
                <a16:creationId xmlns:a16="http://schemas.microsoft.com/office/drawing/2014/main" id="{A12D922C-713B-4FD9-A850-84C47F9DB73F}"/>
              </a:ext>
            </a:extLst>
          </p:cNvPr>
          <p:cNvSpPr txBox="1"/>
          <p:nvPr/>
        </p:nvSpPr>
        <p:spPr>
          <a:xfrm>
            <a:off x="117227" y="6364384"/>
            <a:ext cx="4011427" cy="338554"/>
          </a:xfrm>
          <a:prstGeom prst="rect">
            <a:avLst/>
          </a:prstGeom>
          <a:noFill/>
        </p:spPr>
        <p:txBody>
          <a:bodyPr wrap="square" rtlCol="0">
            <a:spAutoFit/>
          </a:bodyPr>
          <a:lstStyle/>
          <a:p>
            <a:r>
              <a:rPr lang="it-IT" sz="1600" dirty="0">
                <a:solidFill>
                  <a:schemeClr val="bg1"/>
                </a:solidFill>
              </a:rPr>
              <a:t>Lauree Triennali</a:t>
            </a:r>
          </a:p>
        </p:txBody>
      </p:sp>
    </p:spTree>
    <p:extLst>
      <p:ext uri="{BB962C8B-B14F-4D97-AF65-F5344CB8AC3E}">
        <p14:creationId xmlns:p14="http://schemas.microsoft.com/office/powerpoint/2010/main" val="260064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7991" y="505619"/>
            <a:ext cx="8628017" cy="730969"/>
          </a:xfrm>
          <a:prstGeom prst="rect">
            <a:avLst/>
          </a:prstGeom>
        </p:spPr>
        <p:txBody>
          <a:bodyPr wrap="square">
            <a:spAutoFit/>
          </a:bodyPr>
          <a:lstStyle/>
          <a:p>
            <a:pPr algn="ctr"/>
            <a:r>
              <a:rPr lang="it-IT" sz="2800" b="1" dirty="0">
                <a:solidFill>
                  <a:srgbClr val="0070C0"/>
                </a:solidFill>
              </a:rPr>
              <a:t>IMPORTANTISSIMO!!!</a:t>
            </a:r>
            <a:endParaRPr lang="it-IT" sz="2800" dirty="0">
              <a:solidFill>
                <a:srgbClr val="0070C0"/>
              </a:solidFill>
            </a:endParaRPr>
          </a:p>
          <a:p>
            <a:pPr algn="ctr"/>
            <a:r>
              <a:rPr lang="it-IT" sz="1350" dirty="0"/>
              <a:t> </a:t>
            </a:r>
          </a:p>
        </p:txBody>
      </p:sp>
      <p:sp>
        <p:nvSpPr>
          <p:cNvPr id="5" name="Rettangolo 4"/>
          <p:cNvSpPr/>
          <p:nvPr/>
        </p:nvSpPr>
        <p:spPr>
          <a:xfrm>
            <a:off x="-1" y="1319573"/>
            <a:ext cx="9144000" cy="1569660"/>
          </a:xfrm>
          <a:prstGeom prst="rect">
            <a:avLst/>
          </a:prstGeom>
        </p:spPr>
        <p:txBody>
          <a:bodyPr wrap="square">
            <a:spAutoFit/>
          </a:bodyPr>
          <a:lstStyle/>
          <a:p>
            <a:pPr algn="ctr"/>
            <a:r>
              <a:rPr lang="it-IT" sz="2400" b="1" dirty="0">
                <a:solidFill>
                  <a:srgbClr val="FF0000"/>
                </a:solidFill>
              </a:rPr>
              <a:t>Leggere sempre bene le e-mail su casella di posta (@studenti.unipr.it)</a:t>
            </a:r>
          </a:p>
          <a:p>
            <a:pPr marL="342892" indent="-342892" algn="ctr">
              <a:buFontTx/>
              <a:buChar char="-"/>
            </a:pPr>
            <a:endParaRPr lang="it-IT" sz="2400" b="1" dirty="0">
              <a:solidFill>
                <a:srgbClr val="FF0000"/>
              </a:solidFill>
            </a:endParaRPr>
          </a:p>
          <a:p>
            <a:pPr algn="ctr"/>
            <a:r>
              <a:rPr lang="it-IT" sz="2400" b="1" dirty="0">
                <a:solidFill>
                  <a:srgbClr val="FF0000"/>
                </a:solidFill>
              </a:rPr>
              <a:t>Verificare costantemente la pagina web del Corso di Studi e del Dipartimento </a:t>
            </a:r>
          </a:p>
        </p:txBody>
      </p:sp>
      <p:sp>
        <p:nvSpPr>
          <p:cNvPr id="6" name="Rettangolo 5"/>
          <p:cNvSpPr/>
          <p:nvPr/>
        </p:nvSpPr>
        <p:spPr>
          <a:xfrm>
            <a:off x="4250332" y="2966685"/>
            <a:ext cx="4703168" cy="1154162"/>
          </a:xfrm>
          <a:prstGeom prst="rect">
            <a:avLst/>
          </a:prstGeom>
        </p:spPr>
        <p:txBody>
          <a:bodyPr wrap="square">
            <a:spAutoFit/>
          </a:bodyPr>
          <a:lstStyle/>
          <a:p>
            <a:r>
              <a:rPr lang="it-IT" sz="2250" dirty="0">
                <a:hlinkClick r:id="rId2"/>
              </a:rPr>
              <a:t>https://sea.unipr.it/it/didattica/lauree</a:t>
            </a:r>
            <a:endParaRPr lang="it-IT" sz="2250" dirty="0"/>
          </a:p>
          <a:p>
            <a:r>
              <a:rPr lang="it-IT" sz="2400" dirty="0">
                <a:solidFill>
                  <a:srgbClr val="0070C0"/>
                </a:solidFill>
                <a:hlinkClick r:id="rId3"/>
              </a:rPr>
              <a:t>FAQ sulla prova finale</a:t>
            </a:r>
            <a:endParaRPr lang="it-IT" sz="2400" dirty="0">
              <a:solidFill>
                <a:srgbClr val="0070C0"/>
              </a:solidFill>
            </a:endParaRPr>
          </a:p>
          <a:p>
            <a:endParaRPr lang="it-IT" sz="2250" dirty="0"/>
          </a:p>
        </p:txBody>
      </p:sp>
      <p:sp>
        <p:nvSpPr>
          <p:cNvPr id="7" name="Rettangolo 6"/>
          <p:cNvSpPr/>
          <p:nvPr/>
        </p:nvSpPr>
        <p:spPr>
          <a:xfrm>
            <a:off x="704326" y="3360532"/>
            <a:ext cx="3546006" cy="438582"/>
          </a:xfrm>
          <a:prstGeom prst="rect">
            <a:avLst/>
          </a:prstGeom>
        </p:spPr>
        <p:txBody>
          <a:bodyPr wrap="square">
            <a:spAutoFit/>
          </a:bodyPr>
          <a:lstStyle/>
          <a:p>
            <a:r>
              <a:rPr lang="it-IT"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https://corsi.unipr.it/it/cdl-em</a:t>
            </a:r>
            <a:r>
              <a:rPr lang="it-IT" sz="2250" dirty="0"/>
              <a:t> </a:t>
            </a:r>
          </a:p>
        </p:txBody>
      </p:sp>
      <p:sp>
        <p:nvSpPr>
          <p:cNvPr id="8" name="Rettangolo 7"/>
          <p:cNvSpPr/>
          <p:nvPr/>
        </p:nvSpPr>
        <p:spPr>
          <a:xfrm>
            <a:off x="327544" y="3769880"/>
            <a:ext cx="829101" cy="211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0" name="Rettangolo 9"/>
          <p:cNvSpPr/>
          <p:nvPr/>
        </p:nvSpPr>
        <p:spPr>
          <a:xfrm>
            <a:off x="3669416" y="3786413"/>
            <a:ext cx="486324" cy="211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1" name="Rettangolo 10"/>
          <p:cNvSpPr/>
          <p:nvPr/>
        </p:nvSpPr>
        <p:spPr>
          <a:xfrm rot="16200000">
            <a:off x="2342779" y="2473412"/>
            <a:ext cx="352599" cy="312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2" name="Rettangolo 11"/>
          <p:cNvSpPr/>
          <p:nvPr/>
        </p:nvSpPr>
        <p:spPr>
          <a:xfrm rot="16200000">
            <a:off x="2412147" y="4232867"/>
            <a:ext cx="213857" cy="312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4" name="Rettangolo 13">
            <a:extLst>
              <a:ext uri="{FF2B5EF4-FFF2-40B4-BE49-F238E27FC236}">
                <a16:creationId xmlns:a16="http://schemas.microsoft.com/office/drawing/2014/main" id="{386F7E44-3C88-46BB-92B6-15C33E7C87AA}"/>
              </a:ext>
            </a:extLst>
          </p:cNvPr>
          <p:cNvSpPr/>
          <p:nvPr/>
        </p:nvSpPr>
        <p:spPr>
          <a:xfrm>
            <a:off x="0" y="6150708"/>
            <a:ext cx="9144000" cy="765907"/>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a:extLst>
              <a:ext uri="{FF2B5EF4-FFF2-40B4-BE49-F238E27FC236}">
                <a16:creationId xmlns:a16="http://schemas.microsoft.com/office/drawing/2014/main" id="{CDB95FB7-0D9E-4140-9D50-BB32B523D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9323" y="6287216"/>
            <a:ext cx="1547446" cy="492890"/>
          </a:xfrm>
          <a:prstGeom prst="rect">
            <a:avLst/>
          </a:prstGeom>
        </p:spPr>
      </p:pic>
      <p:sp>
        <p:nvSpPr>
          <p:cNvPr id="16" name="CasellaDiTesto 15">
            <a:extLst>
              <a:ext uri="{FF2B5EF4-FFF2-40B4-BE49-F238E27FC236}">
                <a16:creationId xmlns:a16="http://schemas.microsoft.com/office/drawing/2014/main" id="{C21ED962-5BD4-4D0C-AC84-13635F7E11DC}"/>
              </a:ext>
            </a:extLst>
          </p:cNvPr>
          <p:cNvSpPr txBox="1"/>
          <p:nvPr/>
        </p:nvSpPr>
        <p:spPr>
          <a:xfrm>
            <a:off x="117227" y="6364384"/>
            <a:ext cx="4011427" cy="338554"/>
          </a:xfrm>
          <a:prstGeom prst="rect">
            <a:avLst/>
          </a:prstGeom>
          <a:noFill/>
        </p:spPr>
        <p:txBody>
          <a:bodyPr wrap="square" rtlCol="0">
            <a:spAutoFit/>
          </a:bodyPr>
          <a:lstStyle/>
          <a:p>
            <a:r>
              <a:rPr lang="it-IT" sz="1600" dirty="0">
                <a:solidFill>
                  <a:schemeClr val="bg1"/>
                </a:solidFill>
              </a:rPr>
              <a:t>Lauree Triennali</a:t>
            </a:r>
          </a:p>
        </p:txBody>
      </p:sp>
      <p:pic>
        <p:nvPicPr>
          <p:cNvPr id="3" name="Immagine 2">
            <a:extLst>
              <a:ext uri="{FF2B5EF4-FFF2-40B4-BE49-F238E27FC236}">
                <a16:creationId xmlns:a16="http://schemas.microsoft.com/office/drawing/2014/main" id="{00A36879-CBFA-EF78-6479-A16E3AE1AEA9}"/>
              </a:ext>
            </a:extLst>
          </p:cNvPr>
          <p:cNvPicPr>
            <a:picLocks noChangeAspect="1"/>
          </p:cNvPicPr>
          <p:nvPr/>
        </p:nvPicPr>
        <p:blipFill>
          <a:blip r:embed="rId6"/>
          <a:stretch>
            <a:fillRect/>
          </a:stretch>
        </p:blipFill>
        <p:spPr>
          <a:xfrm>
            <a:off x="637563" y="3862004"/>
            <a:ext cx="2937261" cy="2026151"/>
          </a:xfrm>
          <a:prstGeom prst="rect">
            <a:avLst/>
          </a:prstGeom>
        </p:spPr>
      </p:pic>
      <p:pic>
        <p:nvPicPr>
          <p:cNvPr id="13" name="Immagine 12">
            <a:extLst>
              <a:ext uri="{FF2B5EF4-FFF2-40B4-BE49-F238E27FC236}">
                <a16:creationId xmlns:a16="http://schemas.microsoft.com/office/drawing/2014/main" id="{67B37F58-840F-3B21-BA04-D93200D25B68}"/>
              </a:ext>
            </a:extLst>
          </p:cNvPr>
          <p:cNvPicPr>
            <a:picLocks noChangeAspect="1"/>
          </p:cNvPicPr>
          <p:nvPr/>
        </p:nvPicPr>
        <p:blipFill>
          <a:blip r:embed="rId7"/>
          <a:stretch>
            <a:fillRect/>
          </a:stretch>
        </p:blipFill>
        <p:spPr>
          <a:xfrm>
            <a:off x="5520519" y="3769881"/>
            <a:ext cx="2381535" cy="2303374"/>
          </a:xfrm>
          <a:prstGeom prst="rect">
            <a:avLst/>
          </a:prstGeom>
        </p:spPr>
      </p:pic>
    </p:spTree>
    <p:extLst>
      <p:ext uri="{BB962C8B-B14F-4D97-AF65-F5344CB8AC3E}">
        <p14:creationId xmlns:p14="http://schemas.microsoft.com/office/powerpoint/2010/main" val="187170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1662" y="242977"/>
            <a:ext cx="8660675" cy="5909310"/>
          </a:xfrm>
          <a:prstGeom prst="rect">
            <a:avLst/>
          </a:prstGeom>
        </p:spPr>
        <p:txBody>
          <a:bodyPr wrap="square">
            <a:spAutoFit/>
          </a:bodyPr>
          <a:lstStyle/>
          <a:p>
            <a:pPr algn="ctr"/>
            <a:r>
              <a:rPr lang="it-IT" sz="2800" b="1" dirty="0">
                <a:solidFill>
                  <a:srgbClr val="0070C0"/>
                </a:solidFill>
              </a:rPr>
              <a:t>PROVA FINALE PER IL CONSEGUIMENTO DELLA LAUREA (triennale) </a:t>
            </a:r>
          </a:p>
          <a:p>
            <a:pPr algn="ctr"/>
            <a:r>
              <a:rPr lang="it-IT" sz="2800" b="1" dirty="0">
                <a:solidFill>
                  <a:srgbClr val="0070C0"/>
                </a:solidFill>
              </a:rPr>
              <a:t> </a:t>
            </a:r>
          </a:p>
          <a:p>
            <a:pPr algn="just"/>
            <a:r>
              <a:rPr lang="it-IT" sz="2100" dirty="0"/>
              <a:t>La prova finale per il conseguimento della Laurea triennale consiste </a:t>
            </a:r>
            <a:r>
              <a:rPr lang="it-IT" sz="2100" b="1" u="sng" dirty="0"/>
              <a:t>in una prova scritta</a:t>
            </a:r>
            <a:r>
              <a:rPr lang="it-IT" sz="2100" dirty="0"/>
              <a:t> su un argomento scelto dal laureando in una rosa di temi proposti dai docenti del Dipartimento riuniti in differenti Commissioni Istruttorie. </a:t>
            </a:r>
          </a:p>
          <a:p>
            <a:pPr algn="just"/>
            <a:endParaRPr lang="it-IT" sz="2100" dirty="0"/>
          </a:p>
          <a:p>
            <a:pPr algn="just"/>
            <a:r>
              <a:rPr lang="it-IT" sz="2100" dirty="0"/>
              <a:t>Il superamento di tale esame comporta l’acquisizione di 4 CFU per gli studenti iscritti ai corsi di laurea triennali ex 270/04 (anno di immatricolazione 2009/2010 e anni successivi) e può essere valutato fino a 2 punti da aggiungere alla media degli esami e al punteggio per la velocità della carriera. </a:t>
            </a:r>
          </a:p>
          <a:p>
            <a:pPr algn="just"/>
            <a:endParaRPr lang="it-IT" sz="2100" dirty="0">
              <a:solidFill>
                <a:srgbClr val="FF0000"/>
              </a:solidFill>
            </a:endParaRPr>
          </a:p>
          <a:p>
            <a:pPr algn="just"/>
            <a:r>
              <a:rPr lang="it-IT" sz="2100" dirty="0">
                <a:solidFill>
                  <a:srgbClr val="FF0000"/>
                </a:solidFill>
              </a:rPr>
              <a:t>Possono accedere alla prova finale gli studenti che hanno superato, almeno quindici giorni prima dell’inizio della sessione di Laurea, l’accertamento relativo a tutte le attività previste nel piano formativo del Corso di Laurea, ad eccezione della prova finale. </a:t>
            </a:r>
          </a:p>
        </p:txBody>
      </p:sp>
      <p:sp>
        <p:nvSpPr>
          <p:cNvPr id="3" name="Rettangolo 2">
            <a:extLst>
              <a:ext uri="{FF2B5EF4-FFF2-40B4-BE49-F238E27FC236}">
                <a16:creationId xmlns:a16="http://schemas.microsoft.com/office/drawing/2014/main" id="{6D8289A1-E010-4447-92CA-6F3906B3B6E6}"/>
              </a:ext>
            </a:extLst>
          </p:cNvPr>
          <p:cNvSpPr/>
          <p:nvPr/>
        </p:nvSpPr>
        <p:spPr>
          <a:xfrm>
            <a:off x="0" y="6150708"/>
            <a:ext cx="9144000" cy="765907"/>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36CFE8D8-B2FD-4402-9647-BEA92E5198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9323" y="6287216"/>
            <a:ext cx="1547446" cy="492890"/>
          </a:xfrm>
          <a:prstGeom prst="rect">
            <a:avLst/>
          </a:prstGeom>
        </p:spPr>
      </p:pic>
      <p:sp>
        <p:nvSpPr>
          <p:cNvPr id="5" name="CasellaDiTesto 4">
            <a:extLst>
              <a:ext uri="{FF2B5EF4-FFF2-40B4-BE49-F238E27FC236}">
                <a16:creationId xmlns:a16="http://schemas.microsoft.com/office/drawing/2014/main" id="{71B44F11-C161-4ED7-BDA5-A189A8ABEF2E}"/>
              </a:ext>
            </a:extLst>
          </p:cNvPr>
          <p:cNvSpPr txBox="1"/>
          <p:nvPr/>
        </p:nvSpPr>
        <p:spPr>
          <a:xfrm>
            <a:off x="117227" y="6364384"/>
            <a:ext cx="4011427" cy="338554"/>
          </a:xfrm>
          <a:prstGeom prst="rect">
            <a:avLst/>
          </a:prstGeom>
          <a:noFill/>
        </p:spPr>
        <p:txBody>
          <a:bodyPr wrap="square" rtlCol="0">
            <a:spAutoFit/>
          </a:bodyPr>
          <a:lstStyle/>
          <a:p>
            <a:r>
              <a:rPr lang="it-IT" sz="1600" dirty="0">
                <a:solidFill>
                  <a:schemeClr val="bg1"/>
                </a:solidFill>
              </a:rPr>
              <a:t>Lauree Triennali</a:t>
            </a:r>
          </a:p>
        </p:txBody>
      </p:sp>
    </p:spTree>
    <p:extLst>
      <p:ext uri="{BB962C8B-B14F-4D97-AF65-F5344CB8AC3E}">
        <p14:creationId xmlns:p14="http://schemas.microsoft.com/office/powerpoint/2010/main" val="2075320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1662" y="348236"/>
            <a:ext cx="8660675" cy="5139869"/>
          </a:xfrm>
          <a:prstGeom prst="rect">
            <a:avLst/>
          </a:prstGeom>
        </p:spPr>
        <p:txBody>
          <a:bodyPr wrap="square">
            <a:spAutoFit/>
          </a:bodyPr>
          <a:lstStyle/>
          <a:p>
            <a:pPr algn="ctr"/>
            <a:r>
              <a:rPr lang="it-IT" sz="2800" b="1" dirty="0">
                <a:solidFill>
                  <a:srgbClr val="0070C0"/>
                </a:solidFill>
              </a:rPr>
              <a:t>PROVA FINALE PER IL CONSEGUIMENTO DELLA LAUREA (triennale)  </a:t>
            </a:r>
          </a:p>
          <a:p>
            <a:pPr algn="just"/>
            <a:endParaRPr lang="it-IT" sz="3200" dirty="0">
              <a:solidFill>
                <a:srgbClr val="0070C0"/>
              </a:solidFill>
            </a:endParaRPr>
          </a:p>
          <a:p>
            <a:pPr marL="342892" indent="-342892" algn="just">
              <a:buAutoNum type="arabicPeriod"/>
            </a:pPr>
            <a:r>
              <a:rPr lang="it-IT" sz="2000" dirty="0"/>
              <a:t>Le prove scritte si conformeranno, quanto a struttura e durata, agli attuali esami di profitto (della durata di 1 ora).</a:t>
            </a:r>
          </a:p>
          <a:p>
            <a:pPr marL="342892" indent="-342892" algn="just">
              <a:buAutoNum type="arabicPeriod"/>
            </a:pPr>
            <a:endParaRPr lang="it-IT" sz="2000" dirty="0"/>
          </a:p>
          <a:p>
            <a:pPr marL="342892" indent="-342892" algn="just">
              <a:buAutoNum type="arabicPeriod"/>
            </a:pPr>
            <a:r>
              <a:rPr lang="it-IT" sz="2000" dirty="0"/>
              <a:t>La prova si svolgerà con congruo anticipo rispetto alla data della Cerimonia finale (nelle date fissate di anno in anno dal calendario didattico) per consentire la correzione delle prove da parte dei docenti e </a:t>
            </a:r>
            <a:r>
              <a:rPr lang="it-IT" sz="2000" b="1" dirty="0"/>
              <a:t>permettere di comunicare (sul sito web) in anticipo l’eventuale superamento/non superamento della prova finale (questa comunicazione avviene all’incirca una settimana prima della data della cerimonia finale).</a:t>
            </a:r>
            <a:r>
              <a:rPr lang="it-IT" sz="2000" dirty="0"/>
              <a:t> </a:t>
            </a:r>
          </a:p>
          <a:p>
            <a:pPr marL="342892" indent="-342892" algn="just">
              <a:buAutoNum type="arabicPeriod"/>
            </a:pPr>
            <a:endParaRPr lang="it-IT" sz="2000" dirty="0"/>
          </a:p>
          <a:p>
            <a:pPr marL="342892" indent="-342892" algn="just">
              <a:buAutoNum type="arabicPeriod"/>
            </a:pPr>
            <a:r>
              <a:rPr lang="it-IT" sz="2000" dirty="0"/>
              <a:t>Trattandosi di una prova scritta, non è prevista la partecipazione di parenti </a:t>
            </a:r>
            <a:r>
              <a:rPr lang="it-IT" sz="2000"/>
              <a:t>e amici, </a:t>
            </a:r>
            <a:r>
              <a:rPr lang="it-IT" sz="2000" dirty="0"/>
              <a:t>presenti invece alla Cerimonia finale. </a:t>
            </a:r>
            <a:endParaRPr lang="it-IT" sz="2000" dirty="0">
              <a:solidFill>
                <a:srgbClr val="FF0000"/>
              </a:solidFill>
            </a:endParaRPr>
          </a:p>
        </p:txBody>
      </p:sp>
      <p:sp>
        <p:nvSpPr>
          <p:cNvPr id="3" name="Rettangolo 2">
            <a:extLst>
              <a:ext uri="{FF2B5EF4-FFF2-40B4-BE49-F238E27FC236}">
                <a16:creationId xmlns:a16="http://schemas.microsoft.com/office/drawing/2014/main" id="{3D51D121-8105-4832-9853-3DD70F7ED686}"/>
              </a:ext>
            </a:extLst>
          </p:cNvPr>
          <p:cNvSpPr/>
          <p:nvPr/>
        </p:nvSpPr>
        <p:spPr>
          <a:xfrm>
            <a:off x="0" y="6150708"/>
            <a:ext cx="9144000" cy="765907"/>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7839581B-DFB3-4691-8D54-9CFE7EF936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9323" y="6287216"/>
            <a:ext cx="1547446" cy="492890"/>
          </a:xfrm>
          <a:prstGeom prst="rect">
            <a:avLst/>
          </a:prstGeom>
        </p:spPr>
      </p:pic>
      <p:sp>
        <p:nvSpPr>
          <p:cNvPr id="5" name="CasellaDiTesto 4">
            <a:extLst>
              <a:ext uri="{FF2B5EF4-FFF2-40B4-BE49-F238E27FC236}">
                <a16:creationId xmlns:a16="http://schemas.microsoft.com/office/drawing/2014/main" id="{3E0D696F-82A7-469E-9371-E0426691FAB8}"/>
              </a:ext>
            </a:extLst>
          </p:cNvPr>
          <p:cNvSpPr txBox="1"/>
          <p:nvPr/>
        </p:nvSpPr>
        <p:spPr>
          <a:xfrm>
            <a:off x="117227" y="6364384"/>
            <a:ext cx="4011427" cy="338554"/>
          </a:xfrm>
          <a:prstGeom prst="rect">
            <a:avLst/>
          </a:prstGeom>
          <a:noFill/>
        </p:spPr>
        <p:txBody>
          <a:bodyPr wrap="square" rtlCol="0">
            <a:spAutoFit/>
          </a:bodyPr>
          <a:lstStyle/>
          <a:p>
            <a:r>
              <a:rPr lang="it-IT" sz="1600" dirty="0">
                <a:solidFill>
                  <a:schemeClr val="bg1"/>
                </a:solidFill>
              </a:rPr>
              <a:t>Lauree Triennali</a:t>
            </a:r>
          </a:p>
        </p:txBody>
      </p:sp>
    </p:spTree>
    <p:extLst>
      <p:ext uri="{BB962C8B-B14F-4D97-AF65-F5344CB8AC3E}">
        <p14:creationId xmlns:p14="http://schemas.microsoft.com/office/powerpoint/2010/main" val="106787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1662" y="66162"/>
            <a:ext cx="8660675" cy="4955203"/>
          </a:xfrm>
          <a:prstGeom prst="rect">
            <a:avLst/>
          </a:prstGeom>
        </p:spPr>
        <p:txBody>
          <a:bodyPr wrap="square">
            <a:spAutoFit/>
          </a:bodyPr>
          <a:lstStyle/>
          <a:p>
            <a:pPr algn="ctr"/>
            <a:r>
              <a:rPr lang="it-IT" sz="2800" b="1" dirty="0">
                <a:solidFill>
                  <a:srgbClr val="0070C0"/>
                </a:solidFill>
              </a:rPr>
              <a:t>PROVA FINALE PER IL CONSEGUIMENTO DELLA LAUREA (triennale)  </a:t>
            </a:r>
            <a:endParaRPr lang="it-IT" sz="2400" dirty="0"/>
          </a:p>
          <a:p>
            <a:pPr algn="just"/>
            <a:endParaRPr lang="it-IT" sz="2000" dirty="0"/>
          </a:p>
          <a:p>
            <a:pPr algn="just"/>
            <a:r>
              <a:rPr lang="it-IT" sz="2000" dirty="0"/>
              <a:t>Nella data indicata dal calendario didattico, saranno pubblicati sul sito del Dipartimento, nella sezione dedicata alle lauree, le valutazioni finali attribuite dalla Commissione di Laurea che si riunisce nella settimana stabilita per la sessione di laurea, anch’essa indicata dal calendario didattico. </a:t>
            </a:r>
          </a:p>
          <a:p>
            <a:pPr algn="just"/>
            <a:endParaRPr lang="it-IT" sz="2000" dirty="0"/>
          </a:p>
          <a:p>
            <a:pPr algn="just"/>
            <a:r>
              <a:rPr lang="it-IT" sz="2000" dirty="0"/>
              <a:t>La Cerimonia finale rappresenta un evento simbolico, ed è previsto venga svolta presso le strutture dell’Ateneo, in funzione della numerosità dei laureandi. </a:t>
            </a:r>
          </a:p>
          <a:p>
            <a:pPr algn="just"/>
            <a:endParaRPr lang="it-IT" sz="2000" dirty="0"/>
          </a:p>
          <a:p>
            <a:pPr algn="just"/>
            <a:r>
              <a:rPr lang="it-IT" sz="2000" dirty="0"/>
              <a:t>La cerimonia si svolgerà per blocchi in orari successivi durante la medesima giornata, e sarà tenuta da docenti del Dipartimento. Per motivi logistici e conseguentemente di sicurezza, viene fissato a 10 di regola il numero massimo di ospiti che ciascun laureato potrà invitare. </a:t>
            </a:r>
          </a:p>
        </p:txBody>
      </p:sp>
      <p:sp>
        <p:nvSpPr>
          <p:cNvPr id="3" name="Rettangolo 2">
            <a:extLst>
              <a:ext uri="{FF2B5EF4-FFF2-40B4-BE49-F238E27FC236}">
                <a16:creationId xmlns:a16="http://schemas.microsoft.com/office/drawing/2014/main" id="{45D58BBF-C0C8-46D6-AF5C-E8E0A968DB34}"/>
              </a:ext>
            </a:extLst>
          </p:cNvPr>
          <p:cNvSpPr/>
          <p:nvPr/>
        </p:nvSpPr>
        <p:spPr>
          <a:xfrm>
            <a:off x="0" y="6150708"/>
            <a:ext cx="9144000" cy="765907"/>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6C067593-B06D-4FEE-97CE-B71C64C90D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9323" y="6287216"/>
            <a:ext cx="1547446" cy="492890"/>
          </a:xfrm>
          <a:prstGeom prst="rect">
            <a:avLst/>
          </a:prstGeom>
        </p:spPr>
      </p:pic>
      <p:sp>
        <p:nvSpPr>
          <p:cNvPr id="5" name="CasellaDiTesto 4">
            <a:extLst>
              <a:ext uri="{FF2B5EF4-FFF2-40B4-BE49-F238E27FC236}">
                <a16:creationId xmlns:a16="http://schemas.microsoft.com/office/drawing/2014/main" id="{D502DD55-4153-4B31-96D4-868669EB607F}"/>
              </a:ext>
            </a:extLst>
          </p:cNvPr>
          <p:cNvSpPr txBox="1"/>
          <p:nvPr/>
        </p:nvSpPr>
        <p:spPr>
          <a:xfrm>
            <a:off x="117227" y="6364384"/>
            <a:ext cx="4011427" cy="338554"/>
          </a:xfrm>
          <a:prstGeom prst="rect">
            <a:avLst/>
          </a:prstGeom>
          <a:noFill/>
        </p:spPr>
        <p:txBody>
          <a:bodyPr wrap="square" rtlCol="0">
            <a:spAutoFit/>
          </a:bodyPr>
          <a:lstStyle/>
          <a:p>
            <a:r>
              <a:rPr lang="it-IT" sz="1600" dirty="0">
                <a:solidFill>
                  <a:schemeClr val="bg1"/>
                </a:solidFill>
              </a:rPr>
              <a:t>Lauree Triennali</a:t>
            </a:r>
          </a:p>
        </p:txBody>
      </p:sp>
    </p:spTree>
    <p:extLst>
      <p:ext uri="{BB962C8B-B14F-4D97-AF65-F5344CB8AC3E}">
        <p14:creationId xmlns:p14="http://schemas.microsoft.com/office/powerpoint/2010/main" val="223920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896648" y="1235718"/>
            <a:ext cx="5325304" cy="492443"/>
          </a:xfrm>
          <a:prstGeom prst="rect">
            <a:avLst/>
          </a:prstGeom>
        </p:spPr>
        <p:txBody>
          <a:bodyPr wrap="none">
            <a:spAutoFit/>
          </a:bodyPr>
          <a:lstStyle/>
          <a:p>
            <a:pPr algn="ctr"/>
            <a:r>
              <a:rPr lang="it-IT" sz="2600" dirty="0">
                <a:hlinkClick r:id="rId2"/>
              </a:rPr>
              <a:t>https://sea.unipr.it/it/didattica/lauree</a:t>
            </a:r>
            <a:endParaRPr lang="it-IT" sz="2600" dirty="0">
              <a:solidFill>
                <a:srgbClr val="0070C0"/>
              </a:solidFill>
            </a:endParaRPr>
          </a:p>
        </p:txBody>
      </p:sp>
      <p:sp>
        <p:nvSpPr>
          <p:cNvPr id="4" name="Rettangolo 3">
            <a:extLst>
              <a:ext uri="{FF2B5EF4-FFF2-40B4-BE49-F238E27FC236}">
                <a16:creationId xmlns:a16="http://schemas.microsoft.com/office/drawing/2014/main" id="{C3D28C01-A355-491F-BBB3-9E83139DAA72}"/>
              </a:ext>
            </a:extLst>
          </p:cNvPr>
          <p:cNvSpPr/>
          <p:nvPr/>
        </p:nvSpPr>
        <p:spPr>
          <a:xfrm>
            <a:off x="0" y="6150708"/>
            <a:ext cx="9144000" cy="765907"/>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BFCCB962-BD29-41D4-9E1D-771C7202A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323" y="6287216"/>
            <a:ext cx="1547446" cy="492890"/>
          </a:xfrm>
          <a:prstGeom prst="rect">
            <a:avLst/>
          </a:prstGeom>
        </p:spPr>
      </p:pic>
      <p:sp>
        <p:nvSpPr>
          <p:cNvPr id="6" name="CasellaDiTesto 5">
            <a:extLst>
              <a:ext uri="{FF2B5EF4-FFF2-40B4-BE49-F238E27FC236}">
                <a16:creationId xmlns:a16="http://schemas.microsoft.com/office/drawing/2014/main" id="{97E21C92-14D6-4575-A284-1A553F1172B6}"/>
              </a:ext>
            </a:extLst>
          </p:cNvPr>
          <p:cNvSpPr txBox="1"/>
          <p:nvPr/>
        </p:nvSpPr>
        <p:spPr>
          <a:xfrm>
            <a:off x="117227" y="6364384"/>
            <a:ext cx="4011427" cy="338554"/>
          </a:xfrm>
          <a:prstGeom prst="rect">
            <a:avLst/>
          </a:prstGeom>
          <a:noFill/>
        </p:spPr>
        <p:txBody>
          <a:bodyPr wrap="square" rtlCol="0">
            <a:spAutoFit/>
          </a:bodyPr>
          <a:lstStyle/>
          <a:p>
            <a:r>
              <a:rPr lang="it-IT" sz="1600" dirty="0">
                <a:solidFill>
                  <a:schemeClr val="bg1"/>
                </a:solidFill>
              </a:rPr>
              <a:t>Lauree Triennali</a:t>
            </a:r>
          </a:p>
        </p:txBody>
      </p:sp>
      <p:sp>
        <p:nvSpPr>
          <p:cNvPr id="8" name="Rettangolo 7">
            <a:extLst>
              <a:ext uri="{FF2B5EF4-FFF2-40B4-BE49-F238E27FC236}">
                <a16:creationId xmlns:a16="http://schemas.microsoft.com/office/drawing/2014/main" id="{D9BF1588-3A78-4B69-93E0-C279EC94548E}"/>
              </a:ext>
            </a:extLst>
          </p:cNvPr>
          <p:cNvSpPr/>
          <p:nvPr/>
        </p:nvSpPr>
        <p:spPr>
          <a:xfrm>
            <a:off x="63854" y="213338"/>
            <a:ext cx="9063211" cy="523220"/>
          </a:xfrm>
          <a:prstGeom prst="rect">
            <a:avLst/>
          </a:prstGeom>
        </p:spPr>
        <p:txBody>
          <a:bodyPr wrap="square">
            <a:spAutoFit/>
          </a:bodyPr>
          <a:lstStyle/>
          <a:p>
            <a:pPr algn="ctr"/>
            <a:r>
              <a:rPr lang="it-IT" sz="2800" b="1" dirty="0">
                <a:solidFill>
                  <a:srgbClr val="0070C0"/>
                </a:solidFill>
              </a:rPr>
              <a:t>RIFERIMENTI WEB</a:t>
            </a:r>
          </a:p>
        </p:txBody>
      </p:sp>
      <p:sp>
        <p:nvSpPr>
          <p:cNvPr id="2" name="Rettangolo 1">
            <a:extLst>
              <a:ext uri="{FF2B5EF4-FFF2-40B4-BE49-F238E27FC236}">
                <a16:creationId xmlns:a16="http://schemas.microsoft.com/office/drawing/2014/main" id="{5D1B1AF3-4F23-462F-B387-8D75155B34DE}"/>
              </a:ext>
            </a:extLst>
          </p:cNvPr>
          <p:cNvSpPr/>
          <p:nvPr/>
        </p:nvSpPr>
        <p:spPr>
          <a:xfrm>
            <a:off x="838200" y="1803400"/>
            <a:ext cx="7467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5B7FC0C8-F731-4F46-A850-5C7D99565CFA}"/>
              </a:ext>
            </a:extLst>
          </p:cNvPr>
          <p:cNvSpPr/>
          <p:nvPr/>
        </p:nvSpPr>
        <p:spPr>
          <a:xfrm>
            <a:off x="838200" y="5816600"/>
            <a:ext cx="7467600" cy="20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D7167488-7A6B-47CD-8624-6E77F0B0F2BC}"/>
              </a:ext>
            </a:extLst>
          </p:cNvPr>
          <p:cNvSpPr/>
          <p:nvPr/>
        </p:nvSpPr>
        <p:spPr>
          <a:xfrm>
            <a:off x="7048500" y="5092700"/>
            <a:ext cx="1193800" cy="67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0A32A0F4-823A-41D5-B187-FC164478DBD6}"/>
              </a:ext>
            </a:extLst>
          </p:cNvPr>
          <p:cNvSpPr/>
          <p:nvPr/>
        </p:nvSpPr>
        <p:spPr>
          <a:xfrm>
            <a:off x="723900" y="1612900"/>
            <a:ext cx="7658100" cy="33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499FCDEC-C9DB-43F5-936A-005C9A9114F8}"/>
              </a:ext>
            </a:extLst>
          </p:cNvPr>
          <p:cNvSpPr/>
          <p:nvPr/>
        </p:nvSpPr>
        <p:spPr>
          <a:xfrm>
            <a:off x="736600" y="5829300"/>
            <a:ext cx="76581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C73E7869-F48F-496B-B7B3-E9C055E494D7}"/>
              </a:ext>
            </a:extLst>
          </p:cNvPr>
          <p:cNvSpPr/>
          <p:nvPr/>
        </p:nvSpPr>
        <p:spPr>
          <a:xfrm>
            <a:off x="296817" y="1157149"/>
            <a:ext cx="2132874" cy="12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Immagine 22">
            <a:extLst>
              <a:ext uri="{FF2B5EF4-FFF2-40B4-BE49-F238E27FC236}">
                <a16:creationId xmlns:a16="http://schemas.microsoft.com/office/drawing/2014/main" id="{37424C2C-6998-0E2B-1B5E-72BB4DACF8FB}"/>
              </a:ext>
            </a:extLst>
          </p:cNvPr>
          <p:cNvPicPr>
            <a:picLocks noChangeAspect="1"/>
          </p:cNvPicPr>
          <p:nvPr/>
        </p:nvPicPr>
        <p:blipFill>
          <a:blip r:embed="rId4"/>
          <a:stretch>
            <a:fillRect/>
          </a:stretch>
        </p:blipFill>
        <p:spPr>
          <a:xfrm>
            <a:off x="196106" y="258734"/>
            <a:ext cx="2132874" cy="1079858"/>
          </a:xfrm>
          <a:prstGeom prst="rect">
            <a:avLst/>
          </a:prstGeom>
        </p:spPr>
      </p:pic>
      <p:sp>
        <p:nvSpPr>
          <p:cNvPr id="24" name="Ovale 23">
            <a:extLst>
              <a:ext uri="{FF2B5EF4-FFF2-40B4-BE49-F238E27FC236}">
                <a16:creationId xmlns:a16="http://schemas.microsoft.com/office/drawing/2014/main" id="{25420855-EE8F-5FB9-A47B-40F368365FBB}"/>
              </a:ext>
            </a:extLst>
          </p:cNvPr>
          <p:cNvSpPr/>
          <p:nvPr/>
        </p:nvSpPr>
        <p:spPr>
          <a:xfrm>
            <a:off x="1115736" y="425844"/>
            <a:ext cx="293614" cy="226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FF0000"/>
                </a:solidFill>
              </a:ln>
              <a:noFill/>
            </a:endParaRPr>
          </a:p>
        </p:txBody>
      </p:sp>
      <p:sp>
        <p:nvSpPr>
          <p:cNvPr id="19" name="Freccia a destra 18">
            <a:extLst>
              <a:ext uri="{FF2B5EF4-FFF2-40B4-BE49-F238E27FC236}">
                <a16:creationId xmlns:a16="http://schemas.microsoft.com/office/drawing/2014/main" id="{C445F98B-4CC9-4B96-B133-7863FDD0D2B6}"/>
              </a:ext>
            </a:extLst>
          </p:cNvPr>
          <p:cNvSpPr/>
          <p:nvPr/>
        </p:nvSpPr>
        <p:spPr>
          <a:xfrm rot="13382346">
            <a:off x="1341907" y="894483"/>
            <a:ext cx="72783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a:extLst>
              <a:ext uri="{FF2B5EF4-FFF2-40B4-BE49-F238E27FC236}">
                <a16:creationId xmlns:a16="http://schemas.microsoft.com/office/drawing/2014/main" id="{1C4A31EF-E194-A46B-7572-DC58662D950E}"/>
              </a:ext>
            </a:extLst>
          </p:cNvPr>
          <p:cNvSpPr txBox="1"/>
          <p:nvPr/>
        </p:nvSpPr>
        <p:spPr>
          <a:xfrm rot="185324">
            <a:off x="3047498" y="2387213"/>
            <a:ext cx="1988190" cy="369332"/>
          </a:xfrm>
          <a:prstGeom prst="rect">
            <a:avLst/>
          </a:prstGeom>
          <a:noFill/>
        </p:spPr>
        <p:txBody>
          <a:bodyPr wrap="square">
            <a:spAutoFit/>
          </a:bodyPr>
          <a:lstStyle/>
          <a:p>
            <a:endParaRPr lang="it-IT" sz="1800" dirty="0"/>
          </a:p>
        </p:txBody>
      </p:sp>
      <p:sp>
        <p:nvSpPr>
          <p:cNvPr id="32" name="Freccia a destra 31">
            <a:extLst>
              <a:ext uri="{FF2B5EF4-FFF2-40B4-BE49-F238E27FC236}">
                <a16:creationId xmlns:a16="http://schemas.microsoft.com/office/drawing/2014/main" id="{7C106CC8-65FB-2480-9571-E8A11A731124}"/>
              </a:ext>
            </a:extLst>
          </p:cNvPr>
          <p:cNvSpPr/>
          <p:nvPr/>
        </p:nvSpPr>
        <p:spPr>
          <a:xfrm>
            <a:off x="2720879" y="5418679"/>
            <a:ext cx="400594" cy="1299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a:extLst>
              <a:ext uri="{FF2B5EF4-FFF2-40B4-BE49-F238E27FC236}">
                <a16:creationId xmlns:a16="http://schemas.microsoft.com/office/drawing/2014/main" id="{5A7FD0EC-C526-00B3-91AE-5E8E3547E30D}"/>
              </a:ext>
            </a:extLst>
          </p:cNvPr>
          <p:cNvSpPr/>
          <p:nvPr/>
        </p:nvSpPr>
        <p:spPr>
          <a:xfrm rot="5400000" flipV="1">
            <a:off x="3378677" y="5211026"/>
            <a:ext cx="129995" cy="545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FF0000"/>
                </a:solidFill>
              </a:ln>
              <a:noFill/>
            </a:endParaRPr>
          </a:p>
        </p:txBody>
      </p:sp>
      <p:sp>
        <p:nvSpPr>
          <p:cNvPr id="42" name="CasellaDiTesto 41">
            <a:extLst>
              <a:ext uri="{FF2B5EF4-FFF2-40B4-BE49-F238E27FC236}">
                <a16:creationId xmlns:a16="http://schemas.microsoft.com/office/drawing/2014/main" id="{732F7C49-D828-36B8-795D-97EB6B909ADC}"/>
              </a:ext>
            </a:extLst>
          </p:cNvPr>
          <p:cNvSpPr txBox="1"/>
          <p:nvPr/>
        </p:nvSpPr>
        <p:spPr>
          <a:xfrm>
            <a:off x="1015804" y="5321308"/>
            <a:ext cx="1705075" cy="369332"/>
          </a:xfrm>
          <a:prstGeom prst="rect">
            <a:avLst/>
          </a:prstGeom>
          <a:noFill/>
        </p:spPr>
        <p:txBody>
          <a:bodyPr wrap="square">
            <a:spAutoFit/>
          </a:bodyPr>
          <a:lstStyle/>
          <a:p>
            <a:r>
              <a:rPr lang="it-IT" sz="1800" b="1" dirty="0">
                <a:solidFill>
                  <a:srgbClr val="FF0000"/>
                </a:solidFill>
              </a:rPr>
              <a:t>Lauree Triennali</a:t>
            </a:r>
            <a:endParaRPr lang="it-IT" sz="1800" dirty="0"/>
          </a:p>
        </p:txBody>
      </p:sp>
      <p:pic>
        <p:nvPicPr>
          <p:cNvPr id="18" name="Immagine 17">
            <a:extLst>
              <a:ext uri="{FF2B5EF4-FFF2-40B4-BE49-F238E27FC236}">
                <a16:creationId xmlns:a16="http://schemas.microsoft.com/office/drawing/2014/main" id="{6C6FCF6E-6204-5B17-550E-9182E8DC71EB}"/>
              </a:ext>
            </a:extLst>
          </p:cNvPr>
          <p:cNvPicPr>
            <a:picLocks noChangeAspect="1"/>
          </p:cNvPicPr>
          <p:nvPr/>
        </p:nvPicPr>
        <p:blipFill>
          <a:blip r:embed="rId5"/>
          <a:stretch>
            <a:fillRect/>
          </a:stretch>
        </p:blipFill>
        <p:spPr>
          <a:xfrm>
            <a:off x="2677836" y="1612900"/>
            <a:ext cx="3788328" cy="4203700"/>
          </a:xfrm>
          <a:prstGeom prst="rect">
            <a:avLst/>
          </a:prstGeom>
        </p:spPr>
      </p:pic>
      <p:sp>
        <p:nvSpPr>
          <p:cNvPr id="21" name="Freccia a destra 20">
            <a:extLst>
              <a:ext uri="{FF2B5EF4-FFF2-40B4-BE49-F238E27FC236}">
                <a16:creationId xmlns:a16="http://schemas.microsoft.com/office/drawing/2014/main" id="{FC24FE44-7B2F-CEA7-09FF-2CD4F98AA6E9}"/>
              </a:ext>
            </a:extLst>
          </p:cNvPr>
          <p:cNvSpPr/>
          <p:nvPr/>
        </p:nvSpPr>
        <p:spPr>
          <a:xfrm>
            <a:off x="2728574" y="5458005"/>
            <a:ext cx="545299" cy="1299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a:extLst>
              <a:ext uri="{FF2B5EF4-FFF2-40B4-BE49-F238E27FC236}">
                <a16:creationId xmlns:a16="http://schemas.microsoft.com/office/drawing/2014/main" id="{CB2A06FC-B095-8DEA-0D42-2D4A1F4A357A}"/>
              </a:ext>
            </a:extLst>
          </p:cNvPr>
          <p:cNvSpPr/>
          <p:nvPr/>
        </p:nvSpPr>
        <p:spPr>
          <a:xfrm rot="5400000" flipH="1" flipV="1">
            <a:off x="3531077" y="5233431"/>
            <a:ext cx="129995" cy="545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FF0000"/>
                </a:solidFill>
              </a:ln>
              <a:noFill/>
            </a:endParaRPr>
          </a:p>
        </p:txBody>
      </p:sp>
    </p:spTree>
    <p:extLst>
      <p:ext uri="{BB962C8B-B14F-4D97-AF65-F5344CB8AC3E}">
        <p14:creationId xmlns:p14="http://schemas.microsoft.com/office/powerpoint/2010/main" val="943295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44087" y="924399"/>
            <a:ext cx="4655826" cy="492443"/>
          </a:xfrm>
          <a:prstGeom prst="rect">
            <a:avLst/>
          </a:prstGeom>
        </p:spPr>
        <p:txBody>
          <a:bodyPr wrap="none">
            <a:spAutoFit/>
          </a:bodyPr>
          <a:lstStyle/>
          <a:p>
            <a:pPr algn="ctr"/>
            <a:r>
              <a:rPr lang="it-IT" sz="2600" dirty="0">
                <a:hlinkClick r:id="rId2"/>
              </a:rPr>
              <a:t>https://sea.unipr.it/it/node/5643</a:t>
            </a:r>
            <a:endParaRPr lang="it-IT" sz="2600" dirty="0">
              <a:solidFill>
                <a:srgbClr val="0070C0"/>
              </a:solidFill>
            </a:endParaRPr>
          </a:p>
        </p:txBody>
      </p:sp>
      <p:sp>
        <p:nvSpPr>
          <p:cNvPr id="4" name="Rettangolo 3">
            <a:extLst>
              <a:ext uri="{FF2B5EF4-FFF2-40B4-BE49-F238E27FC236}">
                <a16:creationId xmlns:a16="http://schemas.microsoft.com/office/drawing/2014/main" id="{C3D28C01-A355-491F-BBB3-9E83139DAA72}"/>
              </a:ext>
            </a:extLst>
          </p:cNvPr>
          <p:cNvSpPr/>
          <p:nvPr/>
        </p:nvSpPr>
        <p:spPr>
          <a:xfrm>
            <a:off x="0" y="6150708"/>
            <a:ext cx="9144000" cy="765907"/>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BFCCB962-BD29-41D4-9E1D-771C7202A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323" y="6287216"/>
            <a:ext cx="1547446" cy="492890"/>
          </a:xfrm>
          <a:prstGeom prst="rect">
            <a:avLst/>
          </a:prstGeom>
        </p:spPr>
      </p:pic>
      <p:sp>
        <p:nvSpPr>
          <p:cNvPr id="6" name="CasellaDiTesto 5">
            <a:extLst>
              <a:ext uri="{FF2B5EF4-FFF2-40B4-BE49-F238E27FC236}">
                <a16:creationId xmlns:a16="http://schemas.microsoft.com/office/drawing/2014/main" id="{97E21C92-14D6-4575-A284-1A553F1172B6}"/>
              </a:ext>
            </a:extLst>
          </p:cNvPr>
          <p:cNvSpPr txBox="1"/>
          <p:nvPr/>
        </p:nvSpPr>
        <p:spPr>
          <a:xfrm>
            <a:off x="117227" y="6364384"/>
            <a:ext cx="4011427" cy="338554"/>
          </a:xfrm>
          <a:prstGeom prst="rect">
            <a:avLst/>
          </a:prstGeom>
          <a:noFill/>
        </p:spPr>
        <p:txBody>
          <a:bodyPr wrap="square" rtlCol="0">
            <a:spAutoFit/>
          </a:bodyPr>
          <a:lstStyle/>
          <a:p>
            <a:r>
              <a:rPr lang="it-IT" sz="1600" dirty="0">
                <a:solidFill>
                  <a:schemeClr val="bg1"/>
                </a:solidFill>
              </a:rPr>
              <a:t>Lauree Triennali</a:t>
            </a:r>
          </a:p>
        </p:txBody>
      </p:sp>
      <p:sp>
        <p:nvSpPr>
          <p:cNvPr id="7" name="Rettangolo 6">
            <a:extLst>
              <a:ext uri="{FF2B5EF4-FFF2-40B4-BE49-F238E27FC236}">
                <a16:creationId xmlns:a16="http://schemas.microsoft.com/office/drawing/2014/main" id="{17D994B7-4043-4399-8CAE-F4816F9A7A43}"/>
              </a:ext>
            </a:extLst>
          </p:cNvPr>
          <p:cNvSpPr/>
          <p:nvPr/>
        </p:nvSpPr>
        <p:spPr>
          <a:xfrm>
            <a:off x="63854" y="213338"/>
            <a:ext cx="9063211" cy="523220"/>
          </a:xfrm>
          <a:prstGeom prst="rect">
            <a:avLst/>
          </a:prstGeom>
        </p:spPr>
        <p:txBody>
          <a:bodyPr wrap="square">
            <a:spAutoFit/>
          </a:bodyPr>
          <a:lstStyle/>
          <a:p>
            <a:pPr algn="ctr"/>
            <a:r>
              <a:rPr lang="it-IT" sz="2800" b="1" dirty="0">
                <a:solidFill>
                  <a:srgbClr val="0070C0"/>
                </a:solidFill>
              </a:rPr>
              <a:t>RIFERIMENTI WEB</a:t>
            </a:r>
          </a:p>
        </p:txBody>
      </p:sp>
      <p:sp>
        <p:nvSpPr>
          <p:cNvPr id="9" name="Rettangolo 8">
            <a:extLst>
              <a:ext uri="{FF2B5EF4-FFF2-40B4-BE49-F238E27FC236}">
                <a16:creationId xmlns:a16="http://schemas.microsoft.com/office/drawing/2014/main" id="{67C988FF-2602-40AC-A7E1-8AA0D29FFE7B}"/>
              </a:ext>
            </a:extLst>
          </p:cNvPr>
          <p:cNvSpPr/>
          <p:nvPr/>
        </p:nvSpPr>
        <p:spPr>
          <a:xfrm>
            <a:off x="355600" y="5638800"/>
            <a:ext cx="8039100" cy="393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4D1C6CD3-24DF-4CCD-85CB-1FF1CBAC3ED2}"/>
              </a:ext>
            </a:extLst>
          </p:cNvPr>
          <p:cNvSpPr/>
          <p:nvPr/>
        </p:nvSpPr>
        <p:spPr>
          <a:xfrm>
            <a:off x="368300" y="1587500"/>
            <a:ext cx="7912100" cy="393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9CC9AE1C-0893-48B3-8A63-5E95529FD530}"/>
              </a:ext>
            </a:extLst>
          </p:cNvPr>
          <p:cNvSpPr/>
          <p:nvPr/>
        </p:nvSpPr>
        <p:spPr>
          <a:xfrm rot="10800000" flipH="1" flipV="1">
            <a:off x="1173707" y="3996693"/>
            <a:ext cx="1296538" cy="400110"/>
          </a:xfrm>
          <a:prstGeom prst="rect">
            <a:avLst/>
          </a:prstGeom>
        </p:spPr>
        <p:txBody>
          <a:bodyPr wrap="square">
            <a:spAutoFit/>
          </a:bodyPr>
          <a:lstStyle/>
          <a:p>
            <a:r>
              <a:rPr lang="it-IT" sz="2000" b="1" dirty="0">
                <a:solidFill>
                  <a:srgbClr val="FF0000"/>
                </a:solidFill>
              </a:rPr>
              <a:t>CLEM</a:t>
            </a:r>
            <a:endParaRPr lang="it-IT" sz="2000" dirty="0"/>
          </a:p>
        </p:txBody>
      </p:sp>
      <p:sp>
        <p:nvSpPr>
          <p:cNvPr id="16" name="Freccia a destra 15">
            <a:extLst>
              <a:ext uri="{FF2B5EF4-FFF2-40B4-BE49-F238E27FC236}">
                <a16:creationId xmlns:a16="http://schemas.microsoft.com/office/drawing/2014/main" id="{18EE8EFE-F3BD-B7AB-E4C4-C65818F6D796}"/>
              </a:ext>
            </a:extLst>
          </p:cNvPr>
          <p:cNvSpPr/>
          <p:nvPr/>
        </p:nvSpPr>
        <p:spPr>
          <a:xfrm>
            <a:off x="2043790" y="4096599"/>
            <a:ext cx="400594" cy="2002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B8C68C97-CC2A-615B-ED0E-54E8CDE0568E}"/>
              </a:ext>
            </a:extLst>
          </p:cNvPr>
          <p:cNvPicPr>
            <a:picLocks noChangeAspect="1"/>
          </p:cNvPicPr>
          <p:nvPr/>
        </p:nvPicPr>
        <p:blipFill>
          <a:blip r:embed="rId4"/>
          <a:stretch>
            <a:fillRect/>
          </a:stretch>
        </p:blipFill>
        <p:spPr>
          <a:xfrm>
            <a:off x="2562498" y="1383956"/>
            <a:ext cx="4065921" cy="4451694"/>
          </a:xfrm>
          <a:prstGeom prst="rect">
            <a:avLst/>
          </a:prstGeom>
        </p:spPr>
      </p:pic>
      <p:sp>
        <p:nvSpPr>
          <p:cNvPr id="12" name="Ovale 11">
            <a:extLst>
              <a:ext uri="{FF2B5EF4-FFF2-40B4-BE49-F238E27FC236}">
                <a16:creationId xmlns:a16="http://schemas.microsoft.com/office/drawing/2014/main" id="{3B2DD649-FBFD-CECE-19A4-98B5F94B2C83}"/>
              </a:ext>
            </a:extLst>
          </p:cNvPr>
          <p:cNvSpPr/>
          <p:nvPr/>
        </p:nvSpPr>
        <p:spPr>
          <a:xfrm flipV="1">
            <a:off x="3071872" y="1815040"/>
            <a:ext cx="1303278" cy="2543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0000"/>
                </a:solidFill>
              </a:ln>
              <a:noFill/>
            </a:endParaRPr>
          </a:p>
        </p:txBody>
      </p:sp>
    </p:spTree>
    <p:extLst>
      <p:ext uri="{BB962C8B-B14F-4D97-AF65-F5344CB8AC3E}">
        <p14:creationId xmlns:p14="http://schemas.microsoft.com/office/powerpoint/2010/main" val="304585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582464" y="340199"/>
            <a:ext cx="5979073" cy="492443"/>
          </a:xfrm>
          <a:prstGeom prst="rect">
            <a:avLst/>
          </a:prstGeom>
        </p:spPr>
        <p:txBody>
          <a:bodyPr wrap="none">
            <a:spAutoFit/>
          </a:bodyPr>
          <a:lstStyle/>
          <a:p>
            <a:pPr algn="ctr"/>
            <a:r>
              <a:rPr lang="it-IT" sz="2600" dirty="0">
                <a:solidFill>
                  <a:srgbClr val="0070C0"/>
                </a:solidFill>
                <a:hlinkClick r:id="rId2">
                  <a:extLst>
                    <a:ext uri="{A12FA001-AC4F-418D-AE19-62706E023703}">
                      <ahyp:hlinkClr xmlns:ahyp="http://schemas.microsoft.com/office/drawing/2018/hyperlinkcolor" val="tx"/>
                    </a:ext>
                  </a:extLst>
                </a:hlinkClick>
              </a:rPr>
              <a:t>http://www.sea.unipr.it/it/Lauree-triennali</a:t>
            </a:r>
            <a:endParaRPr lang="it-IT" sz="2600" dirty="0">
              <a:solidFill>
                <a:srgbClr val="0070C0"/>
              </a:solidFill>
            </a:endParaRPr>
          </a:p>
        </p:txBody>
      </p:sp>
      <p:sp>
        <p:nvSpPr>
          <p:cNvPr id="4" name="Rettangolo 3">
            <a:extLst>
              <a:ext uri="{FF2B5EF4-FFF2-40B4-BE49-F238E27FC236}">
                <a16:creationId xmlns:a16="http://schemas.microsoft.com/office/drawing/2014/main" id="{C3D28C01-A355-491F-BBB3-9E83139DAA72}"/>
              </a:ext>
            </a:extLst>
          </p:cNvPr>
          <p:cNvSpPr/>
          <p:nvPr/>
        </p:nvSpPr>
        <p:spPr>
          <a:xfrm>
            <a:off x="0" y="6150708"/>
            <a:ext cx="9144000" cy="765907"/>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BFCCB962-BD29-41D4-9E1D-771C7202A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323" y="6287216"/>
            <a:ext cx="1547446" cy="492890"/>
          </a:xfrm>
          <a:prstGeom prst="rect">
            <a:avLst/>
          </a:prstGeom>
        </p:spPr>
      </p:pic>
      <p:sp>
        <p:nvSpPr>
          <p:cNvPr id="6" name="CasellaDiTesto 5">
            <a:extLst>
              <a:ext uri="{FF2B5EF4-FFF2-40B4-BE49-F238E27FC236}">
                <a16:creationId xmlns:a16="http://schemas.microsoft.com/office/drawing/2014/main" id="{97E21C92-14D6-4575-A284-1A553F1172B6}"/>
              </a:ext>
            </a:extLst>
          </p:cNvPr>
          <p:cNvSpPr txBox="1"/>
          <p:nvPr/>
        </p:nvSpPr>
        <p:spPr>
          <a:xfrm>
            <a:off x="117227" y="6364384"/>
            <a:ext cx="4011427" cy="338554"/>
          </a:xfrm>
          <a:prstGeom prst="rect">
            <a:avLst/>
          </a:prstGeom>
          <a:noFill/>
        </p:spPr>
        <p:txBody>
          <a:bodyPr wrap="square" rtlCol="0">
            <a:spAutoFit/>
          </a:bodyPr>
          <a:lstStyle/>
          <a:p>
            <a:r>
              <a:rPr lang="it-IT" sz="1600" dirty="0">
                <a:solidFill>
                  <a:schemeClr val="bg1"/>
                </a:solidFill>
              </a:rPr>
              <a:t>Lauree Triennali</a:t>
            </a:r>
          </a:p>
        </p:txBody>
      </p:sp>
      <p:pic>
        <p:nvPicPr>
          <p:cNvPr id="8" name="Immagine 7">
            <a:extLst>
              <a:ext uri="{FF2B5EF4-FFF2-40B4-BE49-F238E27FC236}">
                <a16:creationId xmlns:a16="http://schemas.microsoft.com/office/drawing/2014/main" id="{584E1B10-DB6A-4350-4D48-AB6C212BEB9D}"/>
              </a:ext>
            </a:extLst>
          </p:cNvPr>
          <p:cNvPicPr>
            <a:picLocks noChangeAspect="1"/>
          </p:cNvPicPr>
          <p:nvPr/>
        </p:nvPicPr>
        <p:blipFill>
          <a:blip r:embed="rId4"/>
          <a:stretch>
            <a:fillRect/>
          </a:stretch>
        </p:blipFill>
        <p:spPr>
          <a:xfrm>
            <a:off x="2634018" y="907576"/>
            <a:ext cx="4012442" cy="5165963"/>
          </a:xfrm>
          <a:prstGeom prst="rect">
            <a:avLst/>
          </a:prstGeom>
        </p:spPr>
      </p:pic>
    </p:spTree>
    <p:extLst>
      <p:ext uri="{BB962C8B-B14F-4D97-AF65-F5344CB8AC3E}">
        <p14:creationId xmlns:p14="http://schemas.microsoft.com/office/powerpoint/2010/main" val="87015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1276" y="155062"/>
            <a:ext cx="8301447" cy="6370975"/>
          </a:xfrm>
          <a:prstGeom prst="rect">
            <a:avLst/>
          </a:prstGeom>
        </p:spPr>
        <p:txBody>
          <a:bodyPr wrap="square">
            <a:spAutoFit/>
          </a:bodyPr>
          <a:lstStyle/>
          <a:p>
            <a:r>
              <a:rPr lang="it-IT" sz="2400" b="1" dirty="0">
                <a:solidFill>
                  <a:srgbClr val="0070C0"/>
                </a:solidFill>
              </a:rPr>
              <a:t>1° PASSO</a:t>
            </a:r>
          </a:p>
          <a:p>
            <a:r>
              <a:rPr lang="it-IT" sz="2400" b="1" dirty="0">
                <a:solidFill>
                  <a:srgbClr val="FF0000"/>
                </a:solidFill>
              </a:rPr>
              <a:t>Iscrizione ad una Commissione istruttoria</a:t>
            </a:r>
          </a:p>
          <a:p>
            <a:pPr algn="ctr"/>
            <a:r>
              <a:rPr lang="it-IT" sz="2400" dirty="0"/>
              <a:t> </a:t>
            </a:r>
            <a:r>
              <a:rPr lang="it-IT" sz="2400" dirty="0">
                <a:hlinkClick r:id="rId2"/>
              </a:rPr>
              <a:t>http://www.sea.unipr.it/it/Commissioni-istruttorie-lt</a:t>
            </a:r>
            <a:endParaRPr lang="it-IT" sz="2400" dirty="0"/>
          </a:p>
          <a:p>
            <a:pPr algn="ctr"/>
            <a:endParaRPr lang="it-IT" sz="2400" dirty="0"/>
          </a:p>
          <a:p>
            <a:pPr algn="just"/>
            <a:r>
              <a:rPr lang="it-IT" sz="2400" dirty="0"/>
              <a:t>Al momento dell’iscrizione (possibile nelle settimane previste dal “Calendario delle iscrizioni all’esame finale”), lo studente sceglie il docente della Commissione Istruttoria con cui desidera sostenere la prova finale ed il tema, tra quelli proposti dal docente prescelto, sul quale sosterrà la prova. Una volta effettuata, la scelta non può essere modificata. </a:t>
            </a:r>
          </a:p>
          <a:p>
            <a:endParaRPr lang="it-IT" sz="2400" dirty="0">
              <a:solidFill>
                <a:srgbClr val="FF0000"/>
              </a:solidFill>
            </a:endParaRPr>
          </a:p>
          <a:p>
            <a:r>
              <a:rPr lang="it-IT" sz="2400" dirty="0">
                <a:solidFill>
                  <a:srgbClr val="FF0000"/>
                </a:solidFill>
              </a:rPr>
              <a:t>N.B. Ogni Docente accetterà fino ad un massimo di </a:t>
            </a:r>
            <a:r>
              <a:rPr lang="it-IT" sz="2400" b="1" u="sng" dirty="0">
                <a:solidFill>
                  <a:srgbClr val="FF0000"/>
                </a:solidFill>
              </a:rPr>
              <a:t>10 studenti</a:t>
            </a:r>
            <a:r>
              <a:rPr lang="it-IT" sz="2400" dirty="0">
                <a:solidFill>
                  <a:srgbClr val="FF0000"/>
                </a:solidFill>
              </a:rPr>
              <a:t> per sessione indipendentemente dalla distribuzione per temi. Le iscrizioni sono accettate in ordine cronologico. </a:t>
            </a:r>
          </a:p>
          <a:p>
            <a:endParaRPr lang="it-IT" sz="2400" dirty="0">
              <a:solidFill>
                <a:srgbClr val="FF0000"/>
              </a:solidFill>
            </a:endParaRPr>
          </a:p>
          <a:p>
            <a:r>
              <a:rPr lang="it-IT" sz="2400" dirty="0">
                <a:solidFill>
                  <a:srgbClr val="333333"/>
                </a:solidFill>
                <a:hlinkClick r:id="rId3"/>
              </a:rPr>
              <a:t>Guida pratica per l’iscrizione alla prova finale</a:t>
            </a:r>
            <a:r>
              <a:rPr lang="it-IT" sz="2400" dirty="0">
                <a:solidFill>
                  <a:srgbClr val="333333"/>
                </a:solidFill>
              </a:rPr>
              <a:t> </a:t>
            </a:r>
          </a:p>
          <a:p>
            <a:endParaRPr lang="it-IT" sz="2400" dirty="0">
              <a:solidFill>
                <a:srgbClr val="FF0000"/>
              </a:solidFill>
            </a:endParaRPr>
          </a:p>
        </p:txBody>
      </p:sp>
      <p:sp>
        <p:nvSpPr>
          <p:cNvPr id="3" name="Rettangolo 2">
            <a:extLst>
              <a:ext uri="{FF2B5EF4-FFF2-40B4-BE49-F238E27FC236}">
                <a16:creationId xmlns:a16="http://schemas.microsoft.com/office/drawing/2014/main" id="{5357D5C5-0BC4-404C-ADB0-05FE0E8CAE90}"/>
              </a:ext>
            </a:extLst>
          </p:cNvPr>
          <p:cNvSpPr/>
          <p:nvPr/>
        </p:nvSpPr>
        <p:spPr>
          <a:xfrm>
            <a:off x="0" y="6150708"/>
            <a:ext cx="9144000" cy="765907"/>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F48D12E9-2E7C-457D-92CA-C965C1A36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9323" y="6287216"/>
            <a:ext cx="1547446" cy="492890"/>
          </a:xfrm>
          <a:prstGeom prst="rect">
            <a:avLst/>
          </a:prstGeom>
        </p:spPr>
      </p:pic>
      <p:sp>
        <p:nvSpPr>
          <p:cNvPr id="5" name="CasellaDiTesto 4">
            <a:extLst>
              <a:ext uri="{FF2B5EF4-FFF2-40B4-BE49-F238E27FC236}">
                <a16:creationId xmlns:a16="http://schemas.microsoft.com/office/drawing/2014/main" id="{1AADDC78-7DAA-48D7-B20E-8B6E0251EE41}"/>
              </a:ext>
            </a:extLst>
          </p:cNvPr>
          <p:cNvSpPr txBox="1"/>
          <p:nvPr/>
        </p:nvSpPr>
        <p:spPr>
          <a:xfrm>
            <a:off x="117227" y="6364384"/>
            <a:ext cx="4011427" cy="338554"/>
          </a:xfrm>
          <a:prstGeom prst="rect">
            <a:avLst/>
          </a:prstGeom>
          <a:noFill/>
        </p:spPr>
        <p:txBody>
          <a:bodyPr wrap="square" rtlCol="0">
            <a:spAutoFit/>
          </a:bodyPr>
          <a:lstStyle/>
          <a:p>
            <a:r>
              <a:rPr lang="it-IT" sz="1600" dirty="0">
                <a:solidFill>
                  <a:schemeClr val="bg1"/>
                </a:solidFill>
              </a:rPr>
              <a:t>Lauree Triennali</a:t>
            </a:r>
          </a:p>
        </p:txBody>
      </p:sp>
    </p:spTree>
    <p:extLst>
      <p:ext uri="{BB962C8B-B14F-4D97-AF65-F5344CB8AC3E}">
        <p14:creationId xmlns:p14="http://schemas.microsoft.com/office/powerpoint/2010/main" val="33498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6794" y="156248"/>
            <a:ext cx="8190412" cy="6124754"/>
          </a:xfrm>
          <a:prstGeom prst="rect">
            <a:avLst/>
          </a:prstGeom>
          <a:noFill/>
        </p:spPr>
        <p:txBody>
          <a:bodyPr wrap="square">
            <a:spAutoFit/>
          </a:bodyPr>
          <a:lstStyle/>
          <a:p>
            <a:r>
              <a:rPr lang="it-IT" sz="2400" b="1" dirty="0">
                <a:solidFill>
                  <a:srgbClr val="0070C0"/>
                </a:solidFill>
              </a:rPr>
              <a:t>2° PASSO</a:t>
            </a:r>
          </a:p>
          <a:p>
            <a:endParaRPr lang="it-IT" sz="2000" b="1" dirty="0">
              <a:solidFill>
                <a:srgbClr val="0070C0"/>
              </a:solidFill>
            </a:endParaRPr>
          </a:p>
          <a:p>
            <a:r>
              <a:rPr lang="it-IT" sz="2400" b="1" dirty="0">
                <a:solidFill>
                  <a:srgbClr val="FF0000"/>
                </a:solidFill>
              </a:rPr>
              <a:t>Compilazione della domanda di laurea on line</a:t>
            </a:r>
            <a:r>
              <a:rPr lang="it-IT" sz="2400" dirty="0"/>
              <a:t> </a:t>
            </a:r>
            <a:r>
              <a:rPr lang="it-IT" sz="2400" b="1" dirty="0">
                <a:solidFill>
                  <a:srgbClr val="FF0000"/>
                </a:solidFill>
              </a:rPr>
              <a:t>un mese prima della data di inizio della sessione di laurea</a:t>
            </a:r>
            <a:endParaRPr lang="it-IT" sz="2400" dirty="0"/>
          </a:p>
          <a:p>
            <a:pPr algn="just"/>
            <a:r>
              <a:rPr lang="it-IT" sz="2000" dirty="0"/>
              <a:t>IMPORTANTE: nella domanda di laurea, alla voce “titolo della tesi”, dovrà essere riportato l’argomento scelto, alla voce “relatore” dovrà essere riportato il nominativo del docente scelto, mentre alla voce “tipo tesi”, dovrà essere riportato ALTRA TIPOLOGIA. Il titolo della tesi deve coincidere con l’argomento scelto al momento dell’iscrizione alla Commissione Istruttoria ed il relatore deve coincidere con il docente scelto. </a:t>
            </a:r>
          </a:p>
          <a:p>
            <a:pPr algn="just"/>
            <a:r>
              <a:rPr lang="it-IT" sz="2000" b="1" dirty="0"/>
              <a:t>IMPORTANTE</a:t>
            </a:r>
            <a:r>
              <a:rPr lang="it-IT" sz="2000" dirty="0"/>
              <a:t> A seguito della compilazione della domanda di laurea, il sistema genera sulla pagina personale del laureando, </a:t>
            </a:r>
            <a:r>
              <a:rPr lang="it-IT" sz="2000" dirty="0">
                <a:solidFill>
                  <a:srgbClr val="FF0000"/>
                </a:solidFill>
              </a:rPr>
              <a:t>la data di inizio della sessione di laurea che non coincide con le date effettivamente stabilite dal Dipartimento. </a:t>
            </a:r>
            <a:r>
              <a:rPr lang="it-IT" sz="2000" dirty="0"/>
              <a:t>Occorre pertanto far riferimento esclusivamente alle date indicate sugli elenchi dei laureandi che vengono pubblicati sul sito del Dipartimento nella sezione dedicata alle lauree. </a:t>
            </a:r>
          </a:p>
          <a:p>
            <a:pPr algn="just"/>
            <a:r>
              <a:rPr lang="it-IT" sz="2000" b="1" dirty="0"/>
              <a:t>N.B.</a:t>
            </a:r>
            <a:r>
              <a:rPr lang="it-IT" sz="2000" dirty="0"/>
              <a:t> A coloro che presenteranno la domanda di laurea, ma che non risulteranno iscritti ad una commissione istruttoria, NON SARA’ CONSENTITO LAUREARSI nella sessione prescelta.  </a:t>
            </a:r>
          </a:p>
        </p:txBody>
      </p:sp>
      <p:sp>
        <p:nvSpPr>
          <p:cNvPr id="3" name="Rettangolo 2">
            <a:extLst>
              <a:ext uri="{FF2B5EF4-FFF2-40B4-BE49-F238E27FC236}">
                <a16:creationId xmlns:a16="http://schemas.microsoft.com/office/drawing/2014/main" id="{B393D0DE-68C0-4A18-8620-B497C9717893}"/>
              </a:ext>
            </a:extLst>
          </p:cNvPr>
          <p:cNvSpPr/>
          <p:nvPr/>
        </p:nvSpPr>
        <p:spPr>
          <a:xfrm>
            <a:off x="0" y="6150708"/>
            <a:ext cx="9144000" cy="765907"/>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4F31DB4D-4EE6-46D8-8108-AE5C81441F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9323" y="6287216"/>
            <a:ext cx="1547446" cy="492890"/>
          </a:xfrm>
          <a:prstGeom prst="rect">
            <a:avLst/>
          </a:prstGeom>
        </p:spPr>
      </p:pic>
      <p:sp>
        <p:nvSpPr>
          <p:cNvPr id="6" name="CasellaDiTesto 5">
            <a:extLst>
              <a:ext uri="{FF2B5EF4-FFF2-40B4-BE49-F238E27FC236}">
                <a16:creationId xmlns:a16="http://schemas.microsoft.com/office/drawing/2014/main" id="{84C1C84F-3756-4873-97FB-AD552125059A}"/>
              </a:ext>
            </a:extLst>
          </p:cNvPr>
          <p:cNvSpPr txBox="1"/>
          <p:nvPr/>
        </p:nvSpPr>
        <p:spPr>
          <a:xfrm>
            <a:off x="117227" y="6364384"/>
            <a:ext cx="4011427" cy="338554"/>
          </a:xfrm>
          <a:prstGeom prst="rect">
            <a:avLst/>
          </a:prstGeom>
          <a:noFill/>
        </p:spPr>
        <p:txBody>
          <a:bodyPr wrap="square" rtlCol="0">
            <a:spAutoFit/>
          </a:bodyPr>
          <a:lstStyle/>
          <a:p>
            <a:r>
              <a:rPr lang="it-IT" sz="1600" dirty="0">
                <a:solidFill>
                  <a:schemeClr val="bg1"/>
                </a:solidFill>
              </a:rPr>
              <a:t>Lauree Triennali</a:t>
            </a:r>
          </a:p>
        </p:txBody>
      </p:sp>
    </p:spTree>
    <p:extLst>
      <p:ext uri="{BB962C8B-B14F-4D97-AF65-F5344CB8AC3E}">
        <p14:creationId xmlns:p14="http://schemas.microsoft.com/office/powerpoint/2010/main" val="269486821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9181</TotalTime>
  <Words>1225</Words>
  <Application>Microsoft Office PowerPoint</Application>
  <PresentationFormat>Presentazione su schermo (4:3)</PresentationFormat>
  <Paragraphs>99</Paragraphs>
  <Slides>13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Arial</vt:lpstr>
      <vt:lpstr>Calibri</vt:lpstr>
      <vt:lpstr>Calibri Light</vt:lpstr>
      <vt:lpstr>Tema di Office</vt:lpstr>
      <vt:lpstr>PROCEDURA ISCRIZIONE, SCADENZE E MODULI  LAUREE TRIENNALI   A. A. 2023/2024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dc:creator>
  <cp:lastModifiedBy>Giuseppina TROIANO</cp:lastModifiedBy>
  <cp:revision>56</cp:revision>
  <dcterms:created xsi:type="dcterms:W3CDTF">2018-05-06T16:36:58Z</dcterms:created>
  <dcterms:modified xsi:type="dcterms:W3CDTF">2024-05-17T10:04:41Z</dcterms:modified>
</cp:coreProperties>
</file>