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9" r:id="rId2"/>
  </p:sldMasterIdLst>
  <p:notesMasterIdLst>
    <p:notesMasterId r:id="rId33"/>
  </p:notesMasterIdLst>
  <p:sldIdLst>
    <p:sldId id="257" r:id="rId3"/>
    <p:sldId id="1509" r:id="rId4"/>
    <p:sldId id="1485" r:id="rId5"/>
    <p:sldId id="1486" r:id="rId6"/>
    <p:sldId id="1521" r:id="rId7"/>
    <p:sldId id="1523" r:id="rId8"/>
    <p:sldId id="1524" r:id="rId9"/>
    <p:sldId id="1525" r:id="rId10"/>
    <p:sldId id="1490" r:id="rId11"/>
    <p:sldId id="1491" r:id="rId12"/>
    <p:sldId id="1493" r:id="rId13"/>
    <p:sldId id="1495" r:id="rId14"/>
    <p:sldId id="1522" r:id="rId15"/>
    <p:sldId id="1496" r:id="rId16"/>
    <p:sldId id="258" r:id="rId17"/>
    <p:sldId id="1511" r:id="rId18"/>
    <p:sldId id="260" r:id="rId19"/>
    <p:sldId id="1519" r:id="rId20"/>
    <p:sldId id="1520" r:id="rId21"/>
    <p:sldId id="266" r:id="rId22"/>
    <p:sldId id="267" r:id="rId23"/>
    <p:sldId id="1515" r:id="rId24"/>
    <p:sldId id="1516" r:id="rId25"/>
    <p:sldId id="1517" r:id="rId26"/>
    <p:sldId id="1518" r:id="rId27"/>
    <p:sldId id="1512" r:id="rId28"/>
    <p:sldId id="1513" r:id="rId29"/>
    <p:sldId id="1494" r:id="rId30"/>
    <p:sldId id="1514" r:id="rId31"/>
    <p:sldId id="1510" r:id="rId3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1EA401-9312-445B-BB18-E03493F51C07}" v="2" dt="2023-11-25T05:03:22.4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31" autoAdjust="0"/>
    <p:restoredTop sz="94660"/>
  </p:normalViewPr>
  <p:slideViewPr>
    <p:cSldViewPr snapToGrid="0">
      <p:cViewPr varScale="1">
        <p:scale>
          <a:sx n="59" d="100"/>
          <a:sy n="59" d="100"/>
        </p:scale>
        <p:origin x="13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5/10/relationships/revisionInfo" Target="revisionInfo.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ia peduto" userId="1ca7542e3a2cd658" providerId="LiveId" clId="{D11EA401-9312-445B-BB18-E03493F51C07}"/>
    <pc:docChg chg="undo custSel addSld modSld">
      <pc:chgData name="stefania peduto" userId="1ca7542e3a2cd658" providerId="LiveId" clId="{D11EA401-9312-445B-BB18-E03493F51C07}" dt="2023-11-25T05:03:33.213" v="34" actId="20577"/>
      <pc:docMkLst>
        <pc:docMk/>
      </pc:docMkLst>
      <pc:sldChg chg="modSp mod">
        <pc:chgData name="stefania peduto" userId="1ca7542e3a2cd658" providerId="LiveId" clId="{D11EA401-9312-445B-BB18-E03493F51C07}" dt="2023-11-23T13:24:02.144" v="0" actId="20577"/>
        <pc:sldMkLst>
          <pc:docMk/>
          <pc:sldMk cId="2682588255" sldId="1494"/>
        </pc:sldMkLst>
        <pc:spChg chg="mod">
          <ac:chgData name="stefania peduto" userId="1ca7542e3a2cd658" providerId="LiveId" clId="{D11EA401-9312-445B-BB18-E03493F51C07}" dt="2023-11-23T13:24:02.144" v="0" actId="20577"/>
          <ac:spMkLst>
            <pc:docMk/>
            <pc:sldMk cId="2682588255" sldId="1494"/>
            <ac:spMk id="3" creationId="{00000000-0000-0000-0000-000000000000}"/>
          </ac:spMkLst>
        </pc:spChg>
      </pc:sldChg>
      <pc:sldChg chg="modSp mod">
        <pc:chgData name="stefania peduto" userId="1ca7542e3a2cd658" providerId="LiveId" clId="{D11EA401-9312-445B-BB18-E03493F51C07}" dt="2023-11-25T05:03:33.213" v="34" actId="20577"/>
        <pc:sldMkLst>
          <pc:docMk/>
          <pc:sldMk cId="1630257241" sldId="1516"/>
        </pc:sldMkLst>
        <pc:spChg chg="mod">
          <ac:chgData name="stefania peduto" userId="1ca7542e3a2cd658" providerId="LiveId" clId="{D11EA401-9312-445B-BB18-E03493F51C07}" dt="2023-11-25T05:03:33.213" v="34" actId="20577"/>
          <ac:spMkLst>
            <pc:docMk/>
            <pc:sldMk cId="1630257241" sldId="1516"/>
            <ac:spMk id="3" creationId="{A070A8D7-6715-59BC-6EEF-BBC01099AE39}"/>
          </ac:spMkLst>
        </pc:spChg>
      </pc:sldChg>
      <pc:sldChg chg="modSp mod">
        <pc:chgData name="stefania peduto" userId="1ca7542e3a2cd658" providerId="LiveId" clId="{D11EA401-9312-445B-BB18-E03493F51C07}" dt="2023-11-24T15:29:15.751" v="2" actId="27636"/>
        <pc:sldMkLst>
          <pc:docMk/>
          <pc:sldMk cId="689148002" sldId="1524"/>
        </pc:sldMkLst>
        <pc:spChg chg="mod">
          <ac:chgData name="stefania peduto" userId="1ca7542e3a2cd658" providerId="LiveId" clId="{D11EA401-9312-445B-BB18-E03493F51C07}" dt="2023-11-24T15:29:15.751" v="2" actId="27636"/>
          <ac:spMkLst>
            <pc:docMk/>
            <pc:sldMk cId="689148002" sldId="1524"/>
            <ac:spMk id="3" creationId="{751BB819-EF9F-B64C-9243-8637B1A8CC52}"/>
          </ac:spMkLst>
        </pc:spChg>
      </pc:sldChg>
      <pc:sldChg chg="modSp add mod">
        <pc:chgData name="stefania peduto" userId="1ca7542e3a2cd658" providerId="LiveId" clId="{D11EA401-9312-445B-BB18-E03493F51C07}" dt="2023-11-24T15:30:13.842" v="12" actId="27636"/>
        <pc:sldMkLst>
          <pc:docMk/>
          <pc:sldMk cId="2189367415" sldId="1525"/>
        </pc:sldMkLst>
        <pc:spChg chg="mod">
          <ac:chgData name="stefania peduto" userId="1ca7542e3a2cd658" providerId="LiveId" clId="{D11EA401-9312-445B-BB18-E03493F51C07}" dt="2023-11-24T15:30:13.842" v="12" actId="27636"/>
          <ac:spMkLst>
            <pc:docMk/>
            <pc:sldMk cId="2189367415" sldId="1525"/>
            <ac:spMk id="3" creationId="{751BB819-EF9F-B64C-9243-8637B1A8CC5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4D3F3C-C1B6-4E6E-9F79-A01B5C600BF9}" type="datetimeFigureOut">
              <a:rPr lang="it-IT" smtClean="0"/>
              <a:t>25/11/2023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1EDC9C-8C75-43A9-BF89-3C78B6616BB8}" type="slidenum">
              <a:rPr lang="it-IT" smtClean="0"/>
              <a:t>‹N›</a:t>
            </a:fld>
            <a:endParaRPr lang="it-IT"/>
          </a:p>
        </p:txBody>
      </p:sp>
    </p:spTree>
    <p:extLst>
      <p:ext uri="{BB962C8B-B14F-4D97-AF65-F5344CB8AC3E}">
        <p14:creationId xmlns:p14="http://schemas.microsoft.com/office/powerpoint/2010/main" val="3991873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09A7F0-6D8E-B34C-8D35-E84AE3A68D04}"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solidFill>
                <a:effectLst/>
                <a:uLnTx/>
                <a:uFillTx/>
                <a:latin typeface="Calibri"/>
                <a:ea typeface="+mn-ea"/>
                <a:cs typeface="+mn-cs"/>
              </a:rPr>
              <a:t>Evelina Ceccato, La ricerca bibliografica per la tesi di laurea</a:t>
            </a:r>
          </a:p>
        </p:txBody>
      </p:sp>
    </p:spTree>
    <p:extLst>
      <p:ext uri="{BB962C8B-B14F-4D97-AF65-F5344CB8AC3E}">
        <p14:creationId xmlns:p14="http://schemas.microsoft.com/office/powerpoint/2010/main" val="18746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800" b="0" i="0" u="none" strike="noStrike" baseline="0" dirty="0">
              <a:latin typeface="Calibri" panose="020F0502020204030204" pitchFamily="34" charset="0"/>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15</a:t>
            </a:fld>
            <a:endParaRPr lang="it-IT"/>
          </a:p>
        </p:txBody>
      </p:sp>
    </p:spTree>
    <p:extLst>
      <p:ext uri="{BB962C8B-B14F-4D97-AF65-F5344CB8AC3E}">
        <p14:creationId xmlns:p14="http://schemas.microsoft.com/office/powerpoint/2010/main" val="3277277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800" b="0" i="0" u="none" strike="noStrike" baseline="0" dirty="0">
              <a:latin typeface="Calibri" panose="020F0502020204030204" pitchFamily="34" charset="0"/>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16</a:t>
            </a:fld>
            <a:endParaRPr lang="it-IT"/>
          </a:p>
        </p:txBody>
      </p:sp>
    </p:spTree>
    <p:extLst>
      <p:ext uri="{BB962C8B-B14F-4D97-AF65-F5344CB8AC3E}">
        <p14:creationId xmlns:p14="http://schemas.microsoft.com/office/powerpoint/2010/main" val="2565900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l"/>
            <a:endParaRPr lang="it-IT" sz="1200" b="0" i="0" u="none" strike="noStrike" baseline="0" dirty="0">
              <a:latin typeface="TimesNewRomanPSMT"/>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17</a:t>
            </a:fld>
            <a:endParaRPr lang="it-IT"/>
          </a:p>
        </p:txBody>
      </p:sp>
    </p:spTree>
    <p:extLst>
      <p:ext uri="{BB962C8B-B14F-4D97-AF65-F5344CB8AC3E}">
        <p14:creationId xmlns:p14="http://schemas.microsoft.com/office/powerpoint/2010/main" val="3047800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l"/>
            <a:endParaRPr lang="it-IT" sz="1200" b="0" i="0" u="none" strike="noStrike" baseline="0" dirty="0">
              <a:latin typeface="TimesNewRomanPSMT"/>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18</a:t>
            </a:fld>
            <a:endParaRPr lang="it-IT"/>
          </a:p>
        </p:txBody>
      </p:sp>
    </p:spTree>
    <p:extLst>
      <p:ext uri="{BB962C8B-B14F-4D97-AF65-F5344CB8AC3E}">
        <p14:creationId xmlns:p14="http://schemas.microsoft.com/office/powerpoint/2010/main" val="809579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l"/>
            <a:endParaRPr lang="it-IT" sz="1200" b="0" i="0" u="none" strike="noStrike" baseline="0" dirty="0">
              <a:latin typeface="TimesNewRomanPSMT"/>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19</a:t>
            </a:fld>
            <a:endParaRPr lang="it-IT"/>
          </a:p>
        </p:txBody>
      </p:sp>
    </p:spTree>
    <p:extLst>
      <p:ext uri="{BB962C8B-B14F-4D97-AF65-F5344CB8AC3E}">
        <p14:creationId xmlns:p14="http://schemas.microsoft.com/office/powerpoint/2010/main" val="3955238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1333500" rtl="0" eaLnBrk="1" fontAlgn="auto" latinLnBrk="0" hangingPunct="1">
              <a:lnSpc>
                <a:spcPct val="90000"/>
              </a:lnSpc>
              <a:spcBef>
                <a:spcPct val="0"/>
              </a:spcBef>
              <a:spcAft>
                <a:spcPct val="35000"/>
              </a:spcAft>
              <a:buClrTx/>
              <a:buSzTx/>
              <a:buFontTx/>
              <a:buNone/>
              <a:tabLst/>
              <a:defRPr/>
            </a:pPr>
            <a:endParaRPr lang="it-IT" sz="1200" kern="1200" dirty="0">
              <a:solidFill>
                <a:schemeClr val="accent1">
                  <a:lumMod val="50000"/>
                </a:schemeClr>
              </a:solidFill>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20</a:t>
            </a:fld>
            <a:endParaRPr lang="it-IT"/>
          </a:p>
        </p:txBody>
      </p:sp>
    </p:spTree>
    <p:extLst>
      <p:ext uri="{BB962C8B-B14F-4D97-AF65-F5344CB8AC3E}">
        <p14:creationId xmlns:p14="http://schemas.microsoft.com/office/powerpoint/2010/main" val="137169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1333500" rtl="0" eaLnBrk="1" fontAlgn="auto" latinLnBrk="0" hangingPunct="1">
              <a:lnSpc>
                <a:spcPct val="90000"/>
              </a:lnSpc>
              <a:spcBef>
                <a:spcPct val="0"/>
              </a:spcBef>
              <a:spcAft>
                <a:spcPct val="35000"/>
              </a:spcAft>
              <a:buClrTx/>
              <a:buSzTx/>
              <a:buFontTx/>
              <a:buNone/>
              <a:tabLst/>
              <a:defRPr/>
            </a:pPr>
            <a:endParaRPr lang="it-IT" sz="1200" kern="1200" dirty="0">
              <a:solidFill>
                <a:schemeClr val="accent1">
                  <a:lumMod val="50000"/>
                </a:schemeClr>
              </a:solidFill>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21</a:t>
            </a:fld>
            <a:endParaRPr lang="it-IT"/>
          </a:p>
        </p:txBody>
      </p:sp>
    </p:spTree>
    <p:extLst>
      <p:ext uri="{BB962C8B-B14F-4D97-AF65-F5344CB8AC3E}">
        <p14:creationId xmlns:p14="http://schemas.microsoft.com/office/powerpoint/2010/main" val="868409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1333500" rtl="0" eaLnBrk="1" fontAlgn="auto" latinLnBrk="0" hangingPunct="1">
              <a:lnSpc>
                <a:spcPct val="90000"/>
              </a:lnSpc>
              <a:spcBef>
                <a:spcPct val="0"/>
              </a:spcBef>
              <a:spcAft>
                <a:spcPct val="35000"/>
              </a:spcAft>
              <a:buClrTx/>
              <a:buSzTx/>
              <a:buFontTx/>
              <a:buNone/>
              <a:tabLst/>
              <a:defRPr/>
            </a:pPr>
            <a:endParaRPr lang="it-IT" sz="1200" kern="1200" dirty="0">
              <a:solidFill>
                <a:schemeClr val="accent1">
                  <a:lumMod val="50000"/>
                </a:schemeClr>
              </a:solidFill>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22</a:t>
            </a:fld>
            <a:endParaRPr lang="it-IT"/>
          </a:p>
        </p:txBody>
      </p:sp>
    </p:spTree>
    <p:extLst>
      <p:ext uri="{BB962C8B-B14F-4D97-AF65-F5344CB8AC3E}">
        <p14:creationId xmlns:p14="http://schemas.microsoft.com/office/powerpoint/2010/main" val="3217079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1333500" rtl="0" eaLnBrk="1" fontAlgn="auto" latinLnBrk="0" hangingPunct="1">
              <a:lnSpc>
                <a:spcPct val="90000"/>
              </a:lnSpc>
              <a:spcBef>
                <a:spcPct val="0"/>
              </a:spcBef>
              <a:spcAft>
                <a:spcPct val="35000"/>
              </a:spcAft>
              <a:buClrTx/>
              <a:buSzTx/>
              <a:buFontTx/>
              <a:buNone/>
              <a:tabLst/>
              <a:defRPr/>
            </a:pPr>
            <a:endParaRPr lang="it-IT" sz="1200" kern="1200" dirty="0">
              <a:solidFill>
                <a:schemeClr val="accent1">
                  <a:lumMod val="50000"/>
                </a:schemeClr>
              </a:solidFill>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23</a:t>
            </a:fld>
            <a:endParaRPr lang="it-IT"/>
          </a:p>
        </p:txBody>
      </p:sp>
    </p:spTree>
    <p:extLst>
      <p:ext uri="{BB962C8B-B14F-4D97-AF65-F5344CB8AC3E}">
        <p14:creationId xmlns:p14="http://schemas.microsoft.com/office/powerpoint/2010/main" val="15726045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1333500" rtl="0" eaLnBrk="1" fontAlgn="auto" latinLnBrk="0" hangingPunct="1">
              <a:lnSpc>
                <a:spcPct val="90000"/>
              </a:lnSpc>
              <a:spcBef>
                <a:spcPct val="0"/>
              </a:spcBef>
              <a:spcAft>
                <a:spcPct val="35000"/>
              </a:spcAft>
              <a:buClrTx/>
              <a:buSzTx/>
              <a:buFontTx/>
              <a:buNone/>
              <a:tabLst/>
              <a:defRPr/>
            </a:pPr>
            <a:endParaRPr lang="it-IT" sz="1200" kern="1200" dirty="0">
              <a:solidFill>
                <a:schemeClr val="accent1">
                  <a:lumMod val="50000"/>
                </a:schemeClr>
              </a:solidFill>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24</a:t>
            </a:fld>
            <a:endParaRPr lang="it-IT"/>
          </a:p>
        </p:txBody>
      </p:sp>
    </p:spTree>
    <p:extLst>
      <p:ext uri="{BB962C8B-B14F-4D97-AF65-F5344CB8AC3E}">
        <p14:creationId xmlns:p14="http://schemas.microsoft.com/office/powerpoint/2010/main" val="103485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09A7F0-6D8E-B34C-8D35-E84AE3A68D04}"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solidFill>
                <a:effectLst/>
                <a:uLnTx/>
                <a:uFillTx/>
                <a:latin typeface="Calibri"/>
                <a:ea typeface="+mn-ea"/>
                <a:cs typeface="+mn-cs"/>
              </a:rPr>
              <a:t>Evelina Ceccato, La ricerca bibliografica per la tesi di laurea</a:t>
            </a:r>
          </a:p>
        </p:txBody>
      </p:sp>
    </p:spTree>
    <p:extLst>
      <p:ext uri="{BB962C8B-B14F-4D97-AF65-F5344CB8AC3E}">
        <p14:creationId xmlns:p14="http://schemas.microsoft.com/office/powerpoint/2010/main" val="187462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1333500" rtl="0" eaLnBrk="1" fontAlgn="auto" latinLnBrk="0" hangingPunct="1">
              <a:lnSpc>
                <a:spcPct val="90000"/>
              </a:lnSpc>
              <a:spcBef>
                <a:spcPct val="0"/>
              </a:spcBef>
              <a:spcAft>
                <a:spcPct val="35000"/>
              </a:spcAft>
              <a:buClrTx/>
              <a:buSzTx/>
              <a:buFontTx/>
              <a:buNone/>
              <a:tabLst/>
              <a:defRPr/>
            </a:pPr>
            <a:endParaRPr lang="it-IT" sz="1200" kern="1200" dirty="0">
              <a:solidFill>
                <a:schemeClr val="accent1">
                  <a:lumMod val="50000"/>
                </a:schemeClr>
              </a:solidFill>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25</a:t>
            </a:fld>
            <a:endParaRPr lang="it-IT"/>
          </a:p>
        </p:txBody>
      </p:sp>
    </p:spTree>
    <p:extLst>
      <p:ext uri="{BB962C8B-B14F-4D97-AF65-F5344CB8AC3E}">
        <p14:creationId xmlns:p14="http://schemas.microsoft.com/office/powerpoint/2010/main" val="3867573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l"/>
            <a:endParaRPr lang="it-IT" sz="1000" i="0" dirty="0">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26</a:t>
            </a:fld>
            <a:endParaRPr lang="it-IT"/>
          </a:p>
        </p:txBody>
      </p:sp>
    </p:spTree>
    <p:extLst>
      <p:ext uri="{BB962C8B-B14F-4D97-AF65-F5344CB8AC3E}">
        <p14:creationId xmlns:p14="http://schemas.microsoft.com/office/powerpoint/2010/main" val="41140745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l"/>
            <a:endParaRPr lang="it-IT" sz="1000" i="0" dirty="0">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27</a:t>
            </a:fld>
            <a:endParaRPr lang="it-IT"/>
          </a:p>
        </p:txBody>
      </p:sp>
    </p:spTree>
    <p:extLst>
      <p:ext uri="{BB962C8B-B14F-4D97-AF65-F5344CB8AC3E}">
        <p14:creationId xmlns:p14="http://schemas.microsoft.com/office/powerpoint/2010/main" val="4258083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09A7F0-6D8E-B34C-8D35-E84AE3A68D04}"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solidFill>
                <a:effectLst/>
                <a:uLnTx/>
                <a:uFillTx/>
                <a:latin typeface="Calibri"/>
                <a:ea typeface="+mn-ea"/>
                <a:cs typeface="+mn-cs"/>
              </a:rPr>
              <a:t>Evelina Ceccato, La ricerca bibliografica per la tesi di laurea</a:t>
            </a:r>
          </a:p>
        </p:txBody>
      </p:sp>
    </p:spTree>
    <p:extLst>
      <p:ext uri="{BB962C8B-B14F-4D97-AF65-F5344CB8AC3E}">
        <p14:creationId xmlns:p14="http://schemas.microsoft.com/office/powerpoint/2010/main" val="187462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09A7F0-6D8E-B34C-8D35-E84AE3A68D04}"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solidFill>
                <a:effectLst/>
                <a:uLnTx/>
                <a:uFillTx/>
                <a:latin typeface="Calibri"/>
                <a:ea typeface="+mn-ea"/>
                <a:cs typeface="+mn-cs"/>
              </a:rPr>
              <a:t>Evelina Ceccato, La ricerca bibliografica per la tesi di laurea</a:t>
            </a:r>
          </a:p>
        </p:txBody>
      </p:sp>
    </p:spTree>
    <p:extLst>
      <p:ext uri="{BB962C8B-B14F-4D97-AF65-F5344CB8AC3E}">
        <p14:creationId xmlns:p14="http://schemas.microsoft.com/office/powerpoint/2010/main" val="9965011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indent="0">
              <a:buFont typeface="+mj-lt"/>
              <a:buNone/>
            </a:pPr>
            <a:endParaRPr lang="it-IT" altLang="it-IT" sz="1000" dirty="0">
              <a:solidFill>
                <a:schemeClr val="accent1">
                  <a:lumMod val="50000"/>
                </a:schemeClr>
              </a:solidFill>
            </a:endParaRPr>
          </a:p>
        </p:txBody>
      </p:sp>
      <p:sp>
        <p:nvSpPr>
          <p:cNvPr id="4" name="Segnaposto numero diapositiva 3"/>
          <p:cNvSpPr>
            <a:spLocks noGrp="1"/>
          </p:cNvSpPr>
          <p:nvPr>
            <p:ph type="sldNum" sz="quarter" idx="5"/>
          </p:nvPr>
        </p:nvSpPr>
        <p:spPr/>
        <p:txBody>
          <a:bodyPr/>
          <a:lstStyle/>
          <a:p>
            <a:fld id="{A71EDC9C-8C75-43A9-BF89-3C78B6616BB8}" type="slidenum">
              <a:rPr lang="it-IT" smtClean="0"/>
              <a:t>30</a:t>
            </a:fld>
            <a:endParaRPr lang="it-IT"/>
          </a:p>
        </p:txBody>
      </p:sp>
    </p:spTree>
    <p:extLst>
      <p:ext uri="{BB962C8B-B14F-4D97-AF65-F5344CB8AC3E}">
        <p14:creationId xmlns:p14="http://schemas.microsoft.com/office/powerpoint/2010/main" val="893450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09A7F0-6D8E-B34C-8D35-E84AE3A68D04}"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solidFill>
                <a:effectLst/>
                <a:uLnTx/>
                <a:uFillTx/>
                <a:latin typeface="Calibri"/>
                <a:ea typeface="+mn-ea"/>
                <a:cs typeface="+mn-cs"/>
              </a:rPr>
              <a:t>Evelina Ceccato, La ricerca bibliografica per la tesi di laurea</a:t>
            </a:r>
          </a:p>
        </p:txBody>
      </p:sp>
    </p:spTree>
    <p:extLst>
      <p:ext uri="{BB962C8B-B14F-4D97-AF65-F5344CB8AC3E}">
        <p14:creationId xmlns:p14="http://schemas.microsoft.com/office/powerpoint/2010/main" val="18746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09A7F0-6D8E-B34C-8D35-E84AE3A68D04}"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solidFill>
                <a:effectLst/>
                <a:uLnTx/>
                <a:uFillTx/>
                <a:latin typeface="Calibri"/>
                <a:ea typeface="+mn-ea"/>
                <a:cs typeface="+mn-cs"/>
              </a:rPr>
              <a:t>Evelina Ceccato, La ricerca bibliografica per la tesi di laurea</a:t>
            </a:r>
          </a:p>
        </p:txBody>
      </p:sp>
    </p:spTree>
    <p:extLst>
      <p:ext uri="{BB962C8B-B14F-4D97-AF65-F5344CB8AC3E}">
        <p14:creationId xmlns:p14="http://schemas.microsoft.com/office/powerpoint/2010/main" val="18746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09A7F0-6D8E-B34C-8D35-E84AE3A68D04}"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solidFill>
                <a:effectLst/>
                <a:uLnTx/>
                <a:uFillTx/>
                <a:latin typeface="Calibri"/>
                <a:ea typeface="+mn-ea"/>
                <a:cs typeface="+mn-cs"/>
              </a:rPr>
              <a:t>Evelina Ceccato, La ricerca bibliografica per la tesi di laurea</a:t>
            </a:r>
          </a:p>
        </p:txBody>
      </p:sp>
    </p:spTree>
    <p:extLst>
      <p:ext uri="{BB962C8B-B14F-4D97-AF65-F5344CB8AC3E}">
        <p14:creationId xmlns:p14="http://schemas.microsoft.com/office/powerpoint/2010/main" val="18746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09A7F0-6D8E-B34C-8D35-E84AE3A68D04}"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solidFill>
                <a:effectLst/>
                <a:uLnTx/>
                <a:uFillTx/>
                <a:latin typeface="Calibri"/>
                <a:ea typeface="+mn-ea"/>
                <a:cs typeface="+mn-cs"/>
              </a:rPr>
              <a:t>Evelina Ceccato, La ricerca bibliografica per la tesi di laurea</a:t>
            </a:r>
          </a:p>
        </p:txBody>
      </p:sp>
    </p:spTree>
    <p:extLst>
      <p:ext uri="{BB962C8B-B14F-4D97-AF65-F5344CB8AC3E}">
        <p14:creationId xmlns:p14="http://schemas.microsoft.com/office/powerpoint/2010/main" val="18746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09A7F0-6D8E-B34C-8D35-E84AE3A68D04}"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solidFill>
                <a:effectLst/>
                <a:uLnTx/>
                <a:uFillTx/>
                <a:latin typeface="Calibri"/>
                <a:ea typeface="+mn-ea"/>
                <a:cs typeface="+mn-cs"/>
              </a:rPr>
              <a:t>Evelina Ceccato, La ricerca bibliografica per la tesi di laurea</a:t>
            </a:r>
          </a:p>
        </p:txBody>
      </p:sp>
    </p:spTree>
    <p:extLst>
      <p:ext uri="{BB962C8B-B14F-4D97-AF65-F5344CB8AC3E}">
        <p14:creationId xmlns:p14="http://schemas.microsoft.com/office/powerpoint/2010/main" val="18746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09A7F0-6D8E-B34C-8D35-E84AE3A68D04}"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solidFill>
                <a:effectLst/>
                <a:uLnTx/>
                <a:uFillTx/>
                <a:latin typeface="Calibri"/>
                <a:ea typeface="+mn-ea"/>
                <a:cs typeface="+mn-cs"/>
              </a:rPr>
              <a:t>Evelina Ceccato, La ricerca bibliografica per la tesi di laurea</a:t>
            </a:r>
          </a:p>
        </p:txBody>
      </p:sp>
    </p:spTree>
    <p:extLst>
      <p:ext uri="{BB962C8B-B14F-4D97-AF65-F5344CB8AC3E}">
        <p14:creationId xmlns:p14="http://schemas.microsoft.com/office/powerpoint/2010/main" val="18746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09A7F0-6D8E-B34C-8D35-E84AE3A68D04}"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solidFill>
                <a:effectLst/>
                <a:uLnTx/>
                <a:uFillTx/>
                <a:latin typeface="Calibri"/>
                <a:ea typeface="+mn-ea"/>
                <a:cs typeface="+mn-cs"/>
              </a:rPr>
              <a:t>Evelina Ceccato, La ricerca bibliografica per la tesi di laurea</a:t>
            </a:r>
          </a:p>
        </p:txBody>
      </p:sp>
    </p:spTree>
    <p:extLst>
      <p:ext uri="{BB962C8B-B14F-4D97-AF65-F5344CB8AC3E}">
        <p14:creationId xmlns:p14="http://schemas.microsoft.com/office/powerpoint/2010/main" val="18746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7"/>
            <a:ext cx="6858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BB84170C-7DB9-4A9E-A337-1279F10C53EA}" type="datetimeFigureOut">
              <a:rPr lang="it-IT" smtClean="0"/>
              <a:pPr>
                <a:defRPr/>
              </a:pPr>
              <a:t>25/11/2023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5535D31F-FE13-4261-A3F1-FE05E855A5F7}" type="slidenum">
              <a:rPr lang="it-IT" smtClean="0"/>
              <a:pPr>
                <a:defRPr/>
              </a:pPr>
              <a:t>‹N›</a:t>
            </a:fld>
            <a:endParaRPr lang="it-IT"/>
          </a:p>
        </p:txBody>
      </p:sp>
    </p:spTree>
    <p:extLst>
      <p:ext uri="{BB962C8B-B14F-4D97-AF65-F5344CB8AC3E}">
        <p14:creationId xmlns:p14="http://schemas.microsoft.com/office/powerpoint/2010/main" val="2492414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6AE0F33C-A825-4566-9316-59D3B4479ED9}" type="datetimeFigureOut">
              <a:rPr lang="it-IT" smtClean="0"/>
              <a:pPr>
                <a:defRPr/>
              </a:pPr>
              <a:t>25/11/2023</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5FC5BE81-1A31-4194-AE4C-8BEC317E0B85}" type="slidenum">
              <a:rPr lang="it-IT" smtClean="0"/>
              <a:pPr>
                <a:defRPr/>
              </a:pPr>
              <a:t>‹N›</a:t>
            </a:fld>
            <a:endParaRPr lang="it-IT"/>
          </a:p>
        </p:txBody>
      </p:sp>
    </p:spTree>
    <p:extLst>
      <p:ext uri="{BB962C8B-B14F-4D97-AF65-F5344CB8AC3E}">
        <p14:creationId xmlns:p14="http://schemas.microsoft.com/office/powerpoint/2010/main" val="283303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541E7102-F890-4071-927D-A965466892B4}" type="datetimeFigureOut">
              <a:rPr lang="it-IT" smtClean="0"/>
              <a:pPr>
                <a:defRPr/>
              </a:pPr>
              <a:t>25/11/2023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953C51B6-22E8-43F9-B421-65F0C4A21A18}" type="slidenum">
              <a:rPr lang="it-IT" smtClean="0"/>
              <a:pPr>
                <a:defRPr/>
              </a:pPr>
              <a:t>‹N›</a:t>
            </a:fld>
            <a:endParaRPr lang="it-IT"/>
          </a:p>
        </p:txBody>
      </p:sp>
    </p:spTree>
    <p:extLst>
      <p:ext uri="{BB962C8B-B14F-4D97-AF65-F5344CB8AC3E}">
        <p14:creationId xmlns:p14="http://schemas.microsoft.com/office/powerpoint/2010/main" val="207556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9"/>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2" y="365126"/>
            <a:ext cx="5800725" cy="5811839"/>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12529156-4C40-497D-A54C-1BBAF57976B0}" type="datetimeFigureOut">
              <a:rPr lang="it-IT" smtClean="0"/>
              <a:pPr>
                <a:defRPr/>
              </a:pPr>
              <a:t>25/11/2023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133F5341-95F9-4FD3-BD39-36F53CFC8628}" type="slidenum">
              <a:rPr lang="it-IT" smtClean="0"/>
              <a:pPr>
                <a:defRPr/>
              </a:pPr>
              <a:t>‹N›</a:t>
            </a:fld>
            <a:endParaRPr lang="it-IT"/>
          </a:p>
        </p:txBody>
      </p:sp>
    </p:spTree>
    <p:extLst>
      <p:ext uri="{BB962C8B-B14F-4D97-AF65-F5344CB8AC3E}">
        <p14:creationId xmlns:p14="http://schemas.microsoft.com/office/powerpoint/2010/main" val="415420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3137D6D-FEDD-4D21-91D0-6BA12EE79806}" type="datetimeFigureOut">
              <a:rPr lang="it-IT" smtClean="0"/>
              <a:t>25/11/2023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61A0DE-F230-4E14-9859-774041417A1B}" type="slidenum">
              <a:rPr lang="it-IT" smtClean="0"/>
              <a:t>‹N›</a:t>
            </a:fld>
            <a:endParaRPr lang="it-IT"/>
          </a:p>
        </p:txBody>
      </p:sp>
    </p:spTree>
    <p:extLst>
      <p:ext uri="{BB962C8B-B14F-4D97-AF65-F5344CB8AC3E}">
        <p14:creationId xmlns:p14="http://schemas.microsoft.com/office/powerpoint/2010/main" val="2496437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3137D6D-FEDD-4D21-91D0-6BA12EE79806}" type="datetimeFigureOut">
              <a:rPr lang="it-IT" smtClean="0"/>
              <a:t>25/11/2023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61A0DE-F230-4E14-9859-774041417A1B}" type="slidenum">
              <a:rPr lang="it-IT" smtClean="0"/>
              <a:t>‹N›</a:t>
            </a:fld>
            <a:endParaRPr lang="it-IT"/>
          </a:p>
        </p:txBody>
      </p:sp>
    </p:spTree>
    <p:extLst>
      <p:ext uri="{BB962C8B-B14F-4D97-AF65-F5344CB8AC3E}">
        <p14:creationId xmlns:p14="http://schemas.microsoft.com/office/powerpoint/2010/main" val="3090636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3137D6D-FEDD-4D21-91D0-6BA12EE79806}" type="datetimeFigureOut">
              <a:rPr lang="it-IT" smtClean="0"/>
              <a:t>25/11/2023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61A0DE-F230-4E14-9859-774041417A1B}" type="slidenum">
              <a:rPr lang="it-IT" smtClean="0"/>
              <a:t>‹N›</a:t>
            </a:fld>
            <a:endParaRPr lang="it-IT"/>
          </a:p>
        </p:txBody>
      </p:sp>
    </p:spTree>
    <p:extLst>
      <p:ext uri="{BB962C8B-B14F-4D97-AF65-F5344CB8AC3E}">
        <p14:creationId xmlns:p14="http://schemas.microsoft.com/office/powerpoint/2010/main" val="1102636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3137D6D-FEDD-4D21-91D0-6BA12EE79806}" type="datetimeFigureOut">
              <a:rPr lang="it-IT" smtClean="0"/>
              <a:t>25/11/2023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161A0DE-F230-4E14-9859-774041417A1B}" type="slidenum">
              <a:rPr lang="it-IT" smtClean="0"/>
              <a:t>‹N›</a:t>
            </a:fld>
            <a:endParaRPr lang="it-IT"/>
          </a:p>
        </p:txBody>
      </p:sp>
    </p:spTree>
    <p:extLst>
      <p:ext uri="{BB962C8B-B14F-4D97-AF65-F5344CB8AC3E}">
        <p14:creationId xmlns:p14="http://schemas.microsoft.com/office/powerpoint/2010/main" val="139692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3137D6D-FEDD-4D21-91D0-6BA12EE79806}" type="datetimeFigureOut">
              <a:rPr lang="it-IT" smtClean="0"/>
              <a:t>25/11/2023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161A0DE-F230-4E14-9859-774041417A1B}" type="slidenum">
              <a:rPr lang="it-IT" smtClean="0"/>
              <a:t>‹N›</a:t>
            </a:fld>
            <a:endParaRPr lang="it-IT"/>
          </a:p>
        </p:txBody>
      </p:sp>
    </p:spTree>
    <p:extLst>
      <p:ext uri="{BB962C8B-B14F-4D97-AF65-F5344CB8AC3E}">
        <p14:creationId xmlns:p14="http://schemas.microsoft.com/office/powerpoint/2010/main" val="381484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3137D6D-FEDD-4D21-91D0-6BA12EE79806}" type="datetimeFigureOut">
              <a:rPr lang="it-IT" smtClean="0"/>
              <a:t>25/11/2023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161A0DE-F230-4E14-9859-774041417A1B}" type="slidenum">
              <a:rPr lang="it-IT" smtClean="0"/>
              <a:t>‹N›</a:t>
            </a:fld>
            <a:endParaRPr lang="it-IT"/>
          </a:p>
        </p:txBody>
      </p:sp>
    </p:spTree>
    <p:extLst>
      <p:ext uri="{BB962C8B-B14F-4D97-AF65-F5344CB8AC3E}">
        <p14:creationId xmlns:p14="http://schemas.microsoft.com/office/powerpoint/2010/main" val="36957266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137D6D-FEDD-4D21-91D0-6BA12EE79806}" type="datetimeFigureOut">
              <a:rPr lang="it-IT" smtClean="0"/>
              <a:t>25/11/2023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161A0DE-F230-4E14-9859-774041417A1B}" type="slidenum">
              <a:rPr lang="it-IT" smtClean="0"/>
              <a:t>‹N›</a:t>
            </a:fld>
            <a:endParaRPr lang="it-IT"/>
          </a:p>
        </p:txBody>
      </p:sp>
    </p:spTree>
    <p:extLst>
      <p:ext uri="{BB962C8B-B14F-4D97-AF65-F5344CB8AC3E}">
        <p14:creationId xmlns:p14="http://schemas.microsoft.com/office/powerpoint/2010/main" val="3459911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91EA30B2-336D-4FBD-8C0C-29FF12A53A86}" type="datetimeFigureOut">
              <a:rPr lang="it-IT" smtClean="0"/>
              <a:pPr>
                <a:defRPr/>
              </a:pPr>
              <a:t>25/11/2023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6D7CB4DD-3B37-4DD9-B87A-2396E966C3C0}" type="slidenum">
              <a:rPr lang="it-IT" smtClean="0"/>
              <a:pPr>
                <a:defRPr/>
              </a:pPr>
              <a:t>‹N›</a:t>
            </a:fld>
            <a:endParaRPr lang="it-IT"/>
          </a:p>
        </p:txBody>
      </p:sp>
    </p:spTree>
    <p:extLst>
      <p:ext uri="{BB962C8B-B14F-4D97-AF65-F5344CB8AC3E}">
        <p14:creationId xmlns:p14="http://schemas.microsoft.com/office/powerpoint/2010/main" val="30047757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3137D6D-FEDD-4D21-91D0-6BA12EE79806}" type="datetimeFigureOut">
              <a:rPr lang="it-IT" smtClean="0"/>
              <a:t>25/11/2023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161A0DE-F230-4E14-9859-774041417A1B}" type="slidenum">
              <a:rPr lang="it-IT" smtClean="0"/>
              <a:t>‹N›</a:t>
            </a:fld>
            <a:endParaRPr lang="it-IT"/>
          </a:p>
        </p:txBody>
      </p:sp>
    </p:spTree>
    <p:extLst>
      <p:ext uri="{BB962C8B-B14F-4D97-AF65-F5344CB8AC3E}">
        <p14:creationId xmlns:p14="http://schemas.microsoft.com/office/powerpoint/2010/main" val="12672089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3137D6D-FEDD-4D21-91D0-6BA12EE79806}" type="datetimeFigureOut">
              <a:rPr lang="it-IT" smtClean="0"/>
              <a:t>25/11/2023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161A0DE-F230-4E14-9859-774041417A1B}" type="slidenum">
              <a:rPr lang="it-IT" smtClean="0"/>
              <a:t>‹N›</a:t>
            </a:fld>
            <a:endParaRPr lang="it-IT"/>
          </a:p>
        </p:txBody>
      </p:sp>
    </p:spTree>
    <p:extLst>
      <p:ext uri="{BB962C8B-B14F-4D97-AF65-F5344CB8AC3E}">
        <p14:creationId xmlns:p14="http://schemas.microsoft.com/office/powerpoint/2010/main" val="2665480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3137D6D-FEDD-4D21-91D0-6BA12EE79806}" type="datetimeFigureOut">
              <a:rPr lang="it-IT" smtClean="0"/>
              <a:t>25/11/2023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61A0DE-F230-4E14-9859-774041417A1B}" type="slidenum">
              <a:rPr lang="it-IT" smtClean="0"/>
              <a:t>‹N›</a:t>
            </a:fld>
            <a:endParaRPr lang="it-IT"/>
          </a:p>
        </p:txBody>
      </p:sp>
    </p:spTree>
    <p:extLst>
      <p:ext uri="{BB962C8B-B14F-4D97-AF65-F5344CB8AC3E}">
        <p14:creationId xmlns:p14="http://schemas.microsoft.com/office/powerpoint/2010/main" val="591371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3137D6D-FEDD-4D21-91D0-6BA12EE79806}" type="datetimeFigureOut">
              <a:rPr lang="it-IT" smtClean="0"/>
              <a:t>25/11/2023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61A0DE-F230-4E14-9859-774041417A1B}" type="slidenum">
              <a:rPr lang="it-IT" smtClean="0"/>
              <a:t>‹N›</a:t>
            </a:fld>
            <a:endParaRPr lang="it-IT"/>
          </a:p>
        </p:txBody>
      </p:sp>
    </p:spTree>
    <p:extLst>
      <p:ext uri="{BB962C8B-B14F-4D97-AF65-F5344CB8AC3E}">
        <p14:creationId xmlns:p14="http://schemas.microsoft.com/office/powerpoint/2010/main" val="1488052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lgn="ctr">
              <a:defRPr/>
            </a:lvl1pPr>
          </a:lstStyle>
          <a:p>
            <a:r>
              <a:rPr lang="it-IT" sz="4400">
                <a:solidFill>
                  <a:srgbClr val="005EB8"/>
                </a:solidFill>
              </a:rPr>
              <a:t>ARGOMENTI</a:t>
            </a:r>
            <a:endParaRPr lang="it-IT" sz="4400" dirty="0">
              <a:solidFill>
                <a:srgbClr val="005EB8"/>
              </a:solidFill>
            </a:endParaRPr>
          </a:p>
        </p:txBody>
      </p:sp>
      <p:sp>
        <p:nvSpPr>
          <p:cNvPr id="3" name="Segnaposto data 2"/>
          <p:cNvSpPr>
            <a:spLocks noGrp="1"/>
          </p:cNvSpPr>
          <p:nvPr>
            <p:ph type="dt" sz="half" idx="10"/>
          </p:nvPr>
        </p:nvSpPr>
        <p:spPr/>
        <p:txBody>
          <a:bodyPr/>
          <a:lstStyle/>
          <a:p>
            <a:pPr>
              <a:defRPr/>
            </a:pPr>
            <a:fld id="{12529156-4C40-497D-A54C-1BBAF57976B0}" type="datetimeFigureOut">
              <a:rPr lang="it-IT" smtClean="0"/>
              <a:pPr>
                <a:defRPr/>
              </a:pPr>
              <a:t>25/11/2023</a:t>
            </a:fld>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133F5341-95F9-4FD3-BD39-36F53CFC8628}" type="slidenum">
              <a:rPr lang="it-IT" smtClean="0"/>
              <a:pPr>
                <a:defRPr/>
              </a:pPr>
              <a:t>‹N›</a:t>
            </a:fld>
            <a:endParaRPr lang="it-IT"/>
          </a:p>
        </p:txBody>
      </p:sp>
      <p:grpSp>
        <p:nvGrpSpPr>
          <p:cNvPr id="6" name="Gruppo 5"/>
          <p:cNvGrpSpPr/>
          <p:nvPr userDrawn="1"/>
        </p:nvGrpSpPr>
        <p:grpSpPr>
          <a:xfrm>
            <a:off x="0" y="5963849"/>
            <a:ext cx="9144000" cy="871683"/>
            <a:chOff x="0" y="6150708"/>
            <a:chExt cx="9144000" cy="765907"/>
          </a:xfrm>
        </p:grpSpPr>
        <p:sp>
          <p:nvSpPr>
            <p:cNvPr id="7" name="Rettangolo 6"/>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0"/>
            </a:p>
          </p:txBody>
        </p:sp>
        <p:pic>
          <p:nvPicPr>
            <p:cNvPr id="8" name="Immagin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10" name="Text Placeholder 2"/>
          <p:cNvSpPr>
            <a:spLocks noGrp="1"/>
          </p:cNvSpPr>
          <p:nvPr>
            <p:ph type="body" idx="1"/>
          </p:nvPr>
        </p:nvSpPr>
        <p:spPr>
          <a:xfrm>
            <a:off x="628650" y="1916832"/>
            <a:ext cx="7886700" cy="3888432"/>
          </a:xfrm>
        </p:spPr>
        <p:txBody>
          <a:bodyPr/>
          <a:lstStyle>
            <a:lvl1pPr marL="0" indent="0">
              <a:buNone/>
              <a:defRPr sz="2400">
                <a:solidFill>
                  <a:srgbClr val="002060"/>
                </a:solidFill>
                <a:latin typeface="+mn-lt"/>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Tree>
    <p:extLst>
      <p:ext uri="{BB962C8B-B14F-4D97-AF65-F5344CB8AC3E}">
        <p14:creationId xmlns:p14="http://schemas.microsoft.com/office/powerpoint/2010/main" val="172058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pPr>
              <a:defRPr/>
            </a:pPr>
            <a:fld id="{BB04E69F-A505-4337-876E-4B53DE528E73}" type="datetimeFigureOut">
              <a:rPr lang="it-IT" smtClean="0"/>
              <a:pPr>
                <a:defRPr/>
              </a:pPr>
              <a:t>25/11/2023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8CBE1FA6-A8EA-44DA-88BF-790834720E3A}" type="slidenum">
              <a:rPr lang="it-IT" smtClean="0"/>
              <a:pPr>
                <a:defRPr/>
              </a:pPr>
              <a:t>‹N›</a:t>
            </a:fld>
            <a:endParaRPr lang="it-IT"/>
          </a:p>
        </p:txBody>
      </p:sp>
    </p:spTree>
    <p:extLst>
      <p:ext uri="{BB962C8B-B14F-4D97-AF65-F5344CB8AC3E}">
        <p14:creationId xmlns:p14="http://schemas.microsoft.com/office/powerpoint/2010/main" val="515401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9"/>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9"/>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a:defRPr/>
            </a:pPr>
            <a:fld id="{FF1F29EB-6110-4FBF-9EA8-0397735A2D5F}" type="datetimeFigureOut">
              <a:rPr lang="it-IT" smtClean="0"/>
              <a:pPr>
                <a:defRPr/>
              </a:pPr>
              <a:t>25/11/2023</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E5596F99-1846-4D09-9379-41B4F974ED78}" type="slidenum">
              <a:rPr lang="it-IT" smtClean="0"/>
              <a:pPr>
                <a:defRPr/>
              </a:pPr>
              <a:t>‹N›</a:t>
            </a:fld>
            <a:endParaRPr lang="it-IT"/>
          </a:p>
        </p:txBody>
      </p:sp>
    </p:spTree>
    <p:extLst>
      <p:ext uri="{BB962C8B-B14F-4D97-AF65-F5344CB8AC3E}">
        <p14:creationId xmlns:p14="http://schemas.microsoft.com/office/powerpoint/2010/main" val="4127966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29152"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a:defRPr/>
            </a:pPr>
            <a:fld id="{B0E47584-D236-4B18-B94A-40C27B4E4FB7}" type="datetimeFigureOut">
              <a:rPr lang="it-IT" smtClean="0"/>
              <a:pPr>
                <a:defRPr/>
              </a:pPr>
              <a:t>25/11/2023</a:t>
            </a:fld>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E5673C8D-3A95-4B29-9E56-F2AA9268C26F}" type="slidenum">
              <a:rPr lang="it-IT" smtClean="0"/>
              <a:pPr>
                <a:defRPr/>
              </a:pPr>
              <a:t>‹N›</a:t>
            </a:fld>
            <a:endParaRPr lang="it-IT"/>
          </a:p>
        </p:txBody>
      </p:sp>
    </p:spTree>
    <p:extLst>
      <p:ext uri="{BB962C8B-B14F-4D97-AF65-F5344CB8AC3E}">
        <p14:creationId xmlns:p14="http://schemas.microsoft.com/office/powerpoint/2010/main" val="242951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pPr>
              <a:defRPr/>
            </a:pPr>
            <a:fld id="{FA9DAA39-A8BA-4E24-ACF7-927D58A4D3FA}" type="datetimeFigureOut">
              <a:rPr lang="it-IT" smtClean="0"/>
              <a:pPr>
                <a:defRPr/>
              </a:pPr>
              <a:t>25/11/2023</a:t>
            </a:fld>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58ECDDBD-598E-4E38-8A0B-DCC56692340C}" type="slidenum">
              <a:rPr lang="it-IT" smtClean="0"/>
              <a:pPr>
                <a:defRPr/>
              </a:pPr>
              <a:t>‹N›</a:t>
            </a:fld>
            <a:endParaRPr lang="it-IT"/>
          </a:p>
        </p:txBody>
      </p:sp>
    </p:spTree>
    <p:extLst>
      <p:ext uri="{BB962C8B-B14F-4D97-AF65-F5344CB8AC3E}">
        <p14:creationId xmlns:p14="http://schemas.microsoft.com/office/powerpoint/2010/main" val="1551454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CD75F67-E0B2-48EE-8D74-E4622EED6882}" type="datetimeFigureOut">
              <a:rPr lang="it-IT" smtClean="0"/>
              <a:pPr>
                <a:defRPr/>
              </a:pPr>
              <a:t>25/11/2023</a:t>
            </a:fld>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0D4AC237-E9CE-4678-8747-6D2E164220BF}" type="slidenum">
              <a:rPr lang="it-IT" smtClean="0"/>
              <a:pPr>
                <a:defRPr/>
              </a:pPr>
              <a:t>‹N›</a:t>
            </a:fld>
            <a:endParaRPr lang="it-IT"/>
          </a:p>
        </p:txBody>
      </p:sp>
    </p:spTree>
    <p:extLst>
      <p:ext uri="{BB962C8B-B14F-4D97-AF65-F5344CB8AC3E}">
        <p14:creationId xmlns:p14="http://schemas.microsoft.com/office/powerpoint/2010/main" val="118937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E2166BE7-E1F2-41C2-8F80-98F9E88ADE6C}" type="datetimeFigureOut">
              <a:rPr lang="it-IT" smtClean="0"/>
              <a:pPr>
                <a:defRPr/>
              </a:pPr>
              <a:t>25/11/2023</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EB2B1102-2609-4F67-A3AA-6E180D20079D}" type="slidenum">
              <a:rPr lang="it-IT" smtClean="0"/>
              <a:pPr>
                <a:defRPr/>
              </a:pPr>
              <a:t>‹N›</a:t>
            </a:fld>
            <a:endParaRPr lang="it-IT"/>
          </a:p>
        </p:txBody>
      </p:sp>
    </p:spTree>
    <p:extLst>
      <p:ext uri="{BB962C8B-B14F-4D97-AF65-F5344CB8AC3E}">
        <p14:creationId xmlns:p14="http://schemas.microsoft.com/office/powerpoint/2010/main" val="250065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it-IT"/>
              <a:t>Fare clic per modificare stile</a:t>
            </a:r>
            <a:endParaRPr lang="en-US" dirty="0"/>
          </a:p>
        </p:txBody>
      </p:sp>
      <p:sp>
        <p:nvSpPr>
          <p:cNvPr id="3" name="Text Placeholder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2529156-4C40-497D-A54C-1BBAF57976B0}" type="datetimeFigureOut">
              <a:rPr lang="it-IT" smtClean="0"/>
              <a:pPr>
                <a:defRPr/>
              </a:pPr>
              <a:t>25/11/2023</a:t>
            </a:fld>
            <a:endParaRPr lang="it-IT"/>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33F5341-95F9-4FD3-BD39-36F53CFC8628}" type="slidenum">
              <a:rPr lang="it-IT" smtClean="0"/>
              <a:pPr>
                <a:defRPr/>
              </a:pPr>
              <a:t>‹N›</a:t>
            </a:fld>
            <a:endParaRPr lang="it-IT"/>
          </a:p>
        </p:txBody>
      </p:sp>
    </p:spTree>
    <p:extLst>
      <p:ext uri="{BB962C8B-B14F-4D97-AF65-F5344CB8AC3E}">
        <p14:creationId xmlns:p14="http://schemas.microsoft.com/office/powerpoint/2010/main" val="396992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2529156-4C40-497D-A54C-1BBAF57976B0}" type="datetimeFigureOut">
              <a:rPr lang="it-IT" smtClean="0"/>
              <a:pPr>
                <a:defRPr/>
              </a:pPr>
              <a:t>25/11/2023</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33F5341-95F9-4FD3-BD39-36F53CFC8628}" type="slidenum">
              <a:rPr lang="it-IT" smtClean="0"/>
              <a:pPr>
                <a:defRPr/>
              </a:pPr>
              <a:t>‹N›</a:t>
            </a:fld>
            <a:endParaRPr lang="it-IT"/>
          </a:p>
        </p:txBody>
      </p:sp>
    </p:spTree>
    <p:extLst>
      <p:ext uri="{BB962C8B-B14F-4D97-AF65-F5344CB8AC3E}">
        <p14:creationId xmlns:p14="http://schemas.microsoft.com/office/powerpoint/2010/main" val="420197047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treccani.it/enciclopedia/partecipazione-dir-amm_%28Diritto-on-line%29/"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hyperlink" Target="http://sfx-39upr.hosted.exlibrisgroup.com/39upr/journalsearch" TargetMode="External"/><Relationship Id="rId5" Type="http://schemas.openxmlformats.org/officeDocument/2006/relationships/hyperlink" Target="https://www.biblioteche.unipr.it/it/node/2584" TargetMode="External"/><Relationship Id="rId4" Type="http://schemas.openxmlformats.org/officeDocument/2006/relationships/hyperlink" Target="https://www.biblioteche.unipr.it/it/risorse/sistema-bibliotecario-parmense-e-catalogo-onlin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www.giustizia-amministrativa.it/"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hyperlink" Target="https://lexitalia.it/a/" TargetMode="External"/><Relationship Id="rId5" Type="http://schemas.openxmlformats.org/officeDocument/2006/relationships/hyperlink" Target="https://www.federalismi.it/" TargetMode="External"/><Relationship Id="rId4" Type="http://schemas.openxmlformats.org/officeDocument/2006/relationships/hyperlink" Target="http://www.astrid-online.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4.xml"/><Relationship Id="rId4" Type="http://schemas.openxmlformats.org/officeDocument/2006/relationships/hyperlink" Target="http://www.amministrazioneincammino.luiss.it/"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8" Type="http://schemas.openxmlformats.org/officeDocument/2006/relationships/hyperlink" Target="https://www.unipr.it/node/10175" TargetMode="External"/><Relationship Id="rId3" Type="http://schemas.openxmlformats.org/officeDocument/2006/relationships/hyperlink" Target="https://unipr.esse3.cineca.it/" TargetMode="External"/><Relationship Id="rId7" Type="http://schemas.openxmlformats.org/officeDocument/2006/relationships/hyperlink" Target="https://www.almalaurea.it/lau/laureandi/login_laureandi"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hyperlink" Target="https://corsi.unipr.it/it/cdl-spri/norme-di-comportamento-nelle-sedute-di-laurea" TargetMode="External"/><Relationship Id="rId5" Type="http://schemas.openxmlformats.org/officeDocument/2006/relationships/hyperlink" Target="https://www.unipr.it/node/9726" TargetMode="External"/><Relationship Id="rId4" Type="http://schemas.openxmlformats.org/officeDocument/2006/relationships/hyperlink" Target="https://www.unipr.it/didattica/info-amministrative/domanda-di-laurea" TargetMode="External"/><Relationship Id="rId9" Type="http://schemas.openxmlformats.org/officeDocument/2006/relationships/hyperlink" Target="https://corsi.unipr.it/it/node/8322"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4.xml"/><Relationship Id="rId5" Type="http://schemas.openxmlformats.org/officeDocument/2006/relationships/hyperlink" Target="mailto:stefania.peduto@unipr.it" TargetMode="External"/><Relationship Id="rId4" Type="http://schemas.openxmlformats.org/officeDocument/2006/relationships/hyperlink" Target="mailto:riccardo.cioni@unipr.i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EB8"/>
        </a:solidFill>
        <a:effectLst/>
      </p:bgPr>
    </p:bg>
    <p:spTree>
      <p:nvGrpSpPr>
        <p:cNvPr id="1" name=""/>
        <p:cNvGrpSpPr/>
        <p:nvPr/>
      </p:nvGrpSpPr>
      <p:grpSpPr>
        <a:xfrm>
          <a:off x="0" y="0"/>
          <a:ext cx="0" cy="0"/>
          <a:chOff x="0" y="0"/>
          <a:chExt cx="0" cy="0"/>
        </a:xfrm>
      </p:grpSpPr>
      <p:pic>
        <p:nvPicPr>
          <p:cNvPr id="22531" name="Immagin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68638" y="758825"/>
            <a:ext cx="3006725"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CasellaDiTesto 6"/>
          <p:cNvSpPr txBox="1">
            <a:spLocks noChangeArrowheads="1"/>
          </p:cNvSpPr>
          <p:nvPr/>
        </p:nvSpPr>
        <p:spPr bwMode="auto">
          <a:xfrm>
            <a:off x="1443038" y="2658256"/>
            <a:ext cx="62579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r>
              <a:rPr lang="it-IT" altLang="it-IT" sz="2400" b="1" dirty="0">
                <a:solidFill>
                  <a:srgbClr val="FFFFFF"/>
                </a:solidFill>
                <a:latin typeface="Garamond" panose="02020404030301010803" pitchFamily="18" charset="0"/>
              </a:rPr>
              <a:t>CORSO DI PREPARAZIONE ALLA</a:t>
            </a:r>
          </a:p>
          <a:p>
            <a:pPr algn="ctr" hangingPunct="1">
              <a:lnSpc>
                <a:spcPct val="100000"/>
              </a:lnSpc>
              <a:spcBef>
                <a:spcPct val="0"/>
              </a:spcBef>
              <a:buFontTx/>
              <a:buNone/>
            </a:pPr>
            <a:r>
              <a:rPr lang="it-IT" altLang="it-IT" sz="2400" b="1" dirty="0">
                <a:solidFill>
                  <a:srgbClr val="FFFFFF"/>
                </a:solidFill>
                <a:latin typeface="Garamond" panose="02020404030301010803" pitchFamily="18" charset="0"/>
              </a:rPr>
              <a:t>STESURA DELLA TESI DI LAUREA</a:t>
            </a:r>
          </a:p>
          <a:p>
            <a:pPr algn="ctr" hangingPunct="1">
              <a:lnSpc>
                <a:spcPct val="100000"/>
              </a:lnSpc>
              <a:spcBef>
                <a:spcPct val="0"/>
              </a:spcBef>
              <a:buFontTx/>
              <a:buNone/>
            </a:pPr>
            <a:r>
              <a:rPr lang="it-IT" altLang="it-IT" sz="2400" b="1" dirty="0">
                <a:solidFill>
                  <a:srgbClr val="FFFFFF"/>
                </a:solidFill>
                <a:latin typeface="Garamond" panose="02020404030301010803" pitchFamily="18" charset="0"/>
              </a:rPr>
              <a:t>IN AMBITO AMMINISTRATIVISTICO</a:t>
            </a:r>
          </a:p>
        </p:txBody>
      </p:sp>
      <p:sp>
        <p:nvSpPr>
          <p:cNvPr id="22533" name="CasellaDiTesto 5"/>
          <p:cNvSpPr txBox="1">
            <a:spLocks noChangeArrowheads="1"/>
          </p:cNvSpPr>
          <p:nvPr/>
        </p:nvSpPr>
        <p:spPr bwMode="auto">
          <a:xfrm>
            <a:off x="2164697" y="4356519"/>
            <a:ext cx="48146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r>
              <a:rPr lang="it-IT" altLang="it-IT" sz="2400" b="1" dirty="0">
                <a:solidFill>
                  <a:srgbClr val="FFFFFF"/>
                </a:solidFill>
                <a:latin typeface="Garamond" panose="02020404030301010803" pitchFamily="18" charset="0"/>
              </a:rPr>
              <a:t>DOTT. CIONI RICCARDO</a:t>
            </a:r>
          </a:p>
          <a:p>
            <a:pPr algn="ctr" hangingPunct="1">
              <a:lnSpc>
                <a:spcPct val="100000"/>
              </a:lnSpc>
              <a:spcBef>
                <a:spcPct val="0"/>
              </a:spcBef>
              <a:buFontTx/>
              <a:buNone/>
            </a:pPr>
            <a:r>
              <a:rPr lang="it-IT" altLang="it-IT" sz="2400" b="1" dirty="0">
                <a:solidFill>
                  <a:srgbClr val="FFFFFF"/>
                </a:solidFill>
                <a:latin typeface="Garamond" panose="02020404030301010803" pitchFamily="18" charset="0"/>
              </a:rPr>
              <a:t>DOTT.SSA PEDUTO STEFANIA</a:t>
            </a:r>
          </a:p>
        </p:txBody>
      </p:sp>
    </p:spTree>
    <p:extLst>
      <p:ext uri="{BB962C8B-B14F-4D97-AF65-F5344CB8AC3E}">
        <p14:creationId xmlns:p14="http://schemas.microsoft.com/office/powerpoint/2010/main" val="3145104165"/>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1560" y="1484784"/>
            <a:ext cx="7992888" cy="2000548"/>
          </a:xfrm>
          <a:prstGeom prst="rect">
            <a:avLst/>
          </a:prstGeom>
          <a:noFill/>
        </p:spPr>
        <p:txBody>
          <a:bodyPr wrap="square" rtlCol="0">
            <a:spAutoFit/>
          </a:bodyPr>
          <a:lstStyle/>
          <a:p>
            <a:pPr fontAlgn="base">
              <a:spcBef>
                <a:spcPct val="0"/>
              </a:spcBef>
              <a:spcAft>
                <a:spcPct val="0"/>
              </a:spcAft>
            </a:pPr>
            <a:endParaRPr lang="it-IT" sz="2400" dirty="0">
              <a:solidFill>
                <a:srgbClr val="002774"/>
              </a:solidFill>
              <a:latin typeface="Calibri"/>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marL="457200" indent="-457200" fontAlgn="base">
              <a:spcBef>
                <a:spcPct val="0"/>
              </a:spcBef>
              <a:spcAft>
                <a:spcPct val="0"/>
              </a:spcAft>
              <a:buFont typeface="Arial" charset="0"/>
              <a:buChar char="•"/>
            </a:pPr>
            <a:endParaRPr lang="it-IT" sz="2800" dirty="0">
              <a:solidFill>
                <a:srgbClr val="E7E6E6">
                  <a:lumMod val="75000"/>
                </a:srgbClr>
              </a:solidFill>
              <a:latin typeface="Arial" charset="0"/>
              <a:cs typeface="Arial" charset="0"/>
            </a:endParaRPr>
          </a:p>
        </p:txBody>
      </p:sp>
      <p:sp>
        <p:nvSpPr>
          <p:cNvPr id="4" name="Rettangolo 3"/>
          <p:cNvSpPr/>
          <p:nvPr/>
        </p:nvSpPr>
        <p:spPr>
          <a:xfrm>
            <a:off x="539552" y="724475"/>
            <a:ext cx="7632848" cy="4955203"/>
          </a:xfrm>
          <a:prstGeom prst="rect">
            <a:avLst/>
          </a:prstGeom>
        </p:spPr>
        <p:txBody>
          <a:bodyPr wrap="square">
            <a:spAutoFit/>
          </a:bodyPr>
          <a:lstStyle/>
          <a:p>
            <a:pPr algn="ctr" fontAlgn="base">
              <a:spcBef>
                <a:spcPct val="0"/>
              </a:spcBef>
              <a:spcAft>
                <a:spcPct val="0"/>
              </a:spcAft>
            </a:pPr>
            <a:r>
              <a:rPr lang="it-IT" sz="3200" b="1" dirty="0">
                <a:solidFill>
                  <a:prstClr val="black"/>
                </a:solidFill>
                <a:latin typeface="Garamond" panose="02020404030301010803" pitchFamily="18" charset="0"/>
                <a:cs typeface="Arial" charset="0"/>
              </a:rPr>
              <a:t>Principali elementi di distinzione:</a:t>
            </a:r>
          </a:p>
          <a:p>
            <a:pPr marL="0" lvl="1" algn="just" fontAlgn="base">
              <a:spcBef>
                <a:spcPct val="0"/>
              </a:spcBef>
              <a:spcAft>
                <a:spcPct val="0"/>
              </a:spcAft>
              <a:buFont typeface="Arial" pitchFamily="34" charset="0"/>
              <a:buChar char="•"/>
            </a:pPr>
            <a:endParaRPr lang="it-IT" sz="2400" dirty="0">
              <a:solidFill>
                <a:prstClr val="black"/>
              </a:solidFill>
              <a:latin typeface="Garamond" panose="02020404030301010803" pitchFamily="18" charset="0"/>
              <a:cs typeface="Arial" charset="0"/>
            </a:endParaRPr>
          </a:p>
          <a:p>
            <a:pPr marL="269875" lvl="1" indent="-269875" algn="just"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Diverso grado di analiticità in base alla tipologia di tesi che andrà ad influire sul tempo relativo alla stesura dell’elaborato (le tempistiche non sono prestabilite, variano in base alle differenti situazioni).</a:t>
            </a:r>
          </a:p>
          <a:p>
            <a:pPr marL="269875" lvl="1" indent="-269875" algn="just"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Punteggio massimo:</a:t>
            </a:r>
          </a:p>
          <a:p>
            <a:pPr marL="0" lvl="1" algn="just" fontAlgn="base">
              <a:spcBef>
                <a:spcPct val="0"/>
              </a:spcBef>
              <a:spcAft>
                <a:spcPct val="0"/>
              </a:spcAft>
            </a:pPr>
            <a:r>
              <a:rPr lang="it-IT" sz="2400" dirty="0">
                <a:solidFill>
                  <a:prstClr val="black"/>
                </a:solidFill>
                <a:latin typeface="Garamond" panose="02020404030301010803" pitchFamily="18" charset="0"/>
                <a:cs typeface="Arial" charset="0"/>
              </a:rPr>
              <a:t>a) Tesi curricolare: max. 3 punti + media degli esami sostenuti;</a:t>
            </a:r>
          </a:p>
          <a:p>
            <a:pPr marL="0" lvl="1" algn="just" fontAlgn="base">
              <a:spcBef>
                <a:spcPct val="0"/>
              </a:spcBef>
              <a:spcAft>
                <a:spcPct val="0"/>
              </a:spcAft>
            </a:pPr>
            <a:r>
              <a:rPr lang="it-IT" sz="2400" dirty="0">
                <a:solidFill>
                  <a:prstClr val="black"/>
                </a:solidFill>
                <a:latin typeface="Garamond" panose="02020404030301010803" pitchFamily="18" charset="0"/>
                <a:cs typeface="Arial" charset="0"/>
              </a:rPr>
              <a:t>b) Tesi di ricerca: max. 7 punti (</a:t>
            </a:r>
            <a:r>
              <a:rPr lang="it-IT" sz="2400" dirty="0" err="1">
                <a:solidFill>
                  <a:prstClr val="black"/>
                </a:solidFill>
                <a:latin typeface="Garamond" panose="02020404030301010803" pitchFamily="18" charset="0"/>
                <a:cs typeface="Arial" charset="0"/>
              </a:rPr>
              <a:t>a.a.</a:t>
            </a:r>
            <a:r>
              <a:rPr lang="it-IT" sz="2400" dirty="0">
                <a:solidFill>
                  <a:prstClr val="black"/>
                </a:solidFill>
                <a:latin typeface="Garamond" panose="02020404030301010803" pitchFamily="18" charset="0"/>
                <a:cs typeface="Arial" charset="0"/>
              </a:rPr>
              <a:t> di immatricolazione fino al 2017/2018) o 8 punti (</a:t>
            </a:r>
            <a:r>
              <a:rPr lang="it-IT" sz="2400" dirty="0" err="1">
                <a:solidFill>
                  <a:prstClr val="black"/>
                </a:solidFill>
                <a:latin typeface="Garamond" panose="02020404030301010803" pitchFamily="18" charset="0"/>
                <a:cs typeface="Arial" charset="0"/>
              </a:rPr>
              <a:t>a.a.</a:t>
            </a:r>
            <a:r>
              <a:rPr lang="it-IT" sz="2400" dirty="0">
                <a:solidFill>
                  <a:prstClr val="black"/>
                </a:solidFill>
                <a:latin typeface="Garamond" panose="02020404030301010803" pitchFamily="18" charset="0"/>
                <a:cs typeface="Arial" charset="0"/>
              </a:rPr>
              <a:t> di immatricolazione dal 2017/2018 in avanti) + media degli esami sostenuti.</a:t>
            </a:r>
          </a:p>
          <a:p>
            <a:pPr marL="269875" lvl="1" indent="-269875" algn="just"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Completezza della trattazione/Lunghezza dell’elaborato.</a:t>
            </a:r>
          </a:p>
          <a:p>
            <a:pPr marL="0" lvl="1" fontAlgn="base">
              <a:spcBef>
                <a:spcPct val="0"/>
              </a:spcBef>
              <a:spcAft>
                <a:spcPct val="0"/>
              </a:spcAft>
              <a:buFont typeface="Arial" pitchFamily="34" charset="0"/>
              <a:buChar char="•"/>
            </a:pPr>
            <a:endParaRPr lang="it-IT" sz="2000" dirty="0">
              <a:solidFill>
                <a:prstClr val="black"/>
              </a:solidFill>
              <a:latin typeface="Arial" charset="0"/>
              <a:cs typeface="Arial" charset="0"/>
            </a:endParaRPr>
          </a:p>
        </p:txBody>
      </p:sp>
    </p:spTree>
    <p:extLst>
      <p:ext uri="{BB962C8B-B14F-4D97-AF65-F5344CB8AC3E}">
        <p14:creationId xmlns:p14="http://schemas.microsoft.com/office/powerpoint/2010/main" val="1493649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1560" y="1484784"/>
            <a:ext cx="7992888" cy="2000548"/>
          </a:xfrm>
          <a:prstGeom prst="rect">
            <a:avLst/>
          </a:prstGeom>
          <a:noFill/>
        </p:spPr>
        <p:txBody>
          <a:bodyPr wrap="square" rtlCol="0">
            <a:spAutoFit/>
          </a:bodyPr>
          <a:lstStyle/>
          <a:p>
            <a:pPr fontAlgn="base">
              <a:spcBef>
                <a:spcPct val="0"/>
              </a:spcBef>
              <a:spcAft>
                <a:spcPct val="0"/>
              </a:spcAft>
            </a:pPr>
            <a:endParaRPr lang="it-IT" sz="2400" dirty="0">
              <a:solidFill>
                <a:srgbClr val="002774"/>
              </a:solidFill>
              <a:latin typeface="Calibri"/>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marL="457200" indent="-457200" fontAlgn="base">
              <a:spcBef>
                <a:spcPct val="0"/>
              </a:spcBef>
              <a:spcAft>
                <a:spcPct val="0"/>
              </a:spcAft>
              <a:buFont typeface="Arial" charset="0"/>
              <a:buChar char="•"/>
            </a:pPr>
            <a:endParaRPr lang="it-IT" sz="2800" dirty="0">
              <a:solidFill>
                <a:srgbClr val="E7E6E6">
                  <a:lumMod val="75000"/>
                </a:srgbClr>
              </a:solidFill>
              <a:latin typeface="Arial" charset="0"/>
              <a:cs typeface="Arial" charset="0"/>
            </a:endParaRPr>
          </a:p>
        </p:txBody>
      </p:sp>
      <p:sp>
        <p:nvSpPr>
          <p:cNvPr id="4" name="Rettangolo 3"/>
          <p:cNvSpPr/>
          <p:nvPr/>
        </p:nvSpPr>
        <p:spPr>
          <a:xfrm>
            <a:off x="431540" y="299933"/>
            <a:ext cx="8352928" cy="6063198"/>
          </a:xfrm>
          <a:prstGeom prst="rect">
            <a:avLst/>
          </a:prstGeom>
        </p:spPr>
        <p:txBody>
          <a:bodyPr wrap="square">
            <a:spAutoFit/>
          </a:bodyPr>
          <a:lstStyle/>
          <a:p>
            <a:pPr algn="ctr" fontAlgn="base">
              <a:spcBef>
                <a:spcPct val="0"/>
              </a:spcBef>
              <a:spcAft>
                <a:spcPct val="0"/>
              </a:spcAft>
            </a:pPr>
            <a:r>
              <a:rPr lang="it-IT" sz="3200" b="1" dirty="0">
                <a:solidFill>
                  <a:prstClr val="black"/>
                </a:solidFill>
                <a:latin typeface="Garamond" panose="02020404030301010803" pitchFamily="18" charset="0"/>
                <a:cs typeface="Arial" charset="0"/>
              </a:rPr>
              <a:t>Procedimento relativo alla stesura dell’elaborato:</a:t>
            </a:r>
          </a:p>
          <a:p>
            <a:pPr fontAlgn="base">
              <a:spcBef>
                <a:spcPct val="0"/>
              </a:spcBef>
              <a:spcAft>
                <a:spcPct val="0"/>
              </a:spcAft>
            </a:pPr>
            <a:endParaRPr lang="it-IT" sz="2000" dirty="0">
              <a:solidFill>
                <a:prstClr val="black"/>
              </a:solidFill>
              <a:latin typeface="Garamond" panose="02020404030301010803" pitchFamily="18" charset="0"/>
              <a:cs typeface="Arial" charset="0"/>
            </a:endParaRPr>
          </a:p>
          <a:p>
            <a:pPr marL="269875" lvl="1" indent="-269875"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Assegnazione del titolo della tesi (inizialmente anche in bozza);</a:t>
            </a:r>
          </a:p>
          <a:p>
            <a:pPr marL="269875" lvl="1" indent="-269875" algn="just"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Raccolta di un’ampia bibliografia sul tema. Indicazione di fonti base da parte del docente (ad esempio si consiglia la lettura dei «classici» quali Giannini, </a:t>
            </a:r>
            <a:r>
              <a:rPr lang="it-IT" sz="2400" dirty="0" err="1">
                <a:solidFill>
                  <a:prstClr val="black"/>
                </a:solidFill>
                <a:latin typeface="Garamond" panose="02020404030301010803" pitchFamily="18" charset="0"/>
                <a:cs typeface="Arial" charset="0"/>
              </a:rPr>
              <a:t>Scoca</a:t>
            </a:r>
            <a:r>
              <a:rPr lang="it-IT" sz="2400" dirty="0">
                <a:solidFill>
                  <a:prstClr val="black"/>
                </a:solidFill>
                <a:latin typeface="Garamond" panose="02020404030301010803" pitchFamily="18" charset="0"/>
                <a:cs typeface="Arial" charset="0"/>
              </a:rPr>
              <a:t>, </a:t>
            </a:r>
            <a:r>
              <a:rPr lang="it-IT" sz="2400" dirty="0" err="1">
                <a:solidFill>
                  <a:prstClr val="black"/>
                </a:solidFill>
                <a:latin typeface="Garamond" panose="02020404030301010803" pitchFamily="18" charset="0"/>
                <a:cs typeface="Arial" charset="0"/>
              </a:rPr>
              <a:t>Cassese</a:t>
            </a:r>
            <a:r>
              <a:rPr lang="it-IT" sz="2400" dirty="0">
                <a:solidFill>
                  <a:prstClr val="black"/>
                </a:solidFill>
                <a:latin typeface="Garamond" panose="02020404030301010803" pitchFamily="18" charset="0"/>
                <a:cs typeface="Arial" charset="0"/>
              </a:rPr>
              <a:t>…);</a:t>
            </a:r>
          </a:p>
          <a:p>
            <a:pPr marL="269875" lvl="1" indent="-269875" algn="just"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Predisposizione di un indice, modificabile in corso d’opera, da sottoporre al Docente;</a:t>
            </a:r>
          </a:p>
          <a:p>
            <a:pPr marL="269875" lvl="1" indent="-269875" algn="just"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Lettura della opere raccolte nella bibliografia;</a:t>
            </a:r>
          </a:p>
          <a:p>
            <a:pPr marL="269875" lvl="1" indent="-269875" algn="just"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Parallelamente alla stesura dell’elaborato (consegna periodica al docente);</a:t>
            </a:r>
          </a:p>
          <a:p>
            <a:pPr marL="269875" lvl="1" indent="-269875" algn="just"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A stesura completata, richiesta al docente dell’assenso alla presentazione della domanda di Laurea.</a:t>
            </a:r>
          </a:p>
          <a:p>
            <a:pPr marL="0" lvl="1" fontAlgn="base">
              <a:spcBef>
                <a:spcPct val="0"/>
              </a:spcBef>
              <a:spcAft>
                <a:spcPct val="0"/>
              </a:spcAft>
            </a:pPr>
            <a:endParaRPr lang="it-IT" sz="2000" dirty="0">
              <a:solidFill>
                <a:prstClr val="black"/>
              </a:solidFill>
              <a:latin typeface="Arial" charset="0"/>
              <a:cs typeface="Arial" charset="0"/>
            </a:endParaRPr>
          </a:p>
          <a:p>
            <a:pPr marL="0" lvl="1" fontAlgn="base">
              <a:spcBef>
                <a:spcPct val="0"/>
              </a:spcBef>
              <a:spcAft>
                <a:spcPct val="0"/>
              </a:spcAft>
              <a:buFont typeface="Arial" pitchFamily="34" charset="0"/>
              <a:buChar char="•"/>
            </a:pPr>
            <a:endParaRPr lang="it-IT" sz="2000" dirty="0">
              <a:solidFill>
                <a:prstClr val="black"/>
              </a:solidFill>
              <a:latin typeface="Arial" charset="0"/>
              <a:cs typeface="Arial" charset="0"/>
            </a:endParaRPr>
          </a:p>
        </p:txBody>
      </p:sp>
    </p:spTree>
    <p:extLst>
      <p:ext uri="{BB962C8B-B14F-4D97-AF65-F5344CB8AC3E}">
        <p14:creationId xmlns:p14="http://schemas.microsoft.com/office/powerpoint/2010/main" val="2512284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1560" y="1484784"/>
            <a:ext cx="7992888" cy="2000548"/>
          </a:xfrm>
          <a:prstGeom prst="rect">
            <a:avLst/>
          </a:prstGeom>
          <a:noFill/>
        </p:spPr>
        <p:txBody>
          <a:bodyPr wrap="square" rtlCol="0">
            <a:spAutoFit/>
          </a:bodyPr>
          <a:lstStyle/>
          <a:p>
            <a:pPr fontAlgn="base">
              <a:spcBef>
                <a:spcPct val="0"/>
              </a:spcBef>
              <a:spcAft>
                <a:spcPct val="0"/>
              </a:spcAft>
            </a:pPr>
            <a:endParaRPr lang="it-IT" sz="2400" dirty="0">
              <a:solidFill>
                <a:srgbClr val="002774"/>
              </a:solidFill>
              <a:latin typeface="Calibri"/>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marL="457200" indent="-457200" fontAlgn="base">
              <a:spcBef>
                <a:spcPct val="0"/>
              </a:spcBef>
              <a:spcAft>
                <a:spcPct val="0"/>
              </a:spcAft>
              <a:buFont typeface="Arial" charset="0"/>
              <a:buChar char="•"/>
            </a:pPr>
            <a:endParaRPr lang="it-IT" sz="2800" dirty="0">
              <a:solidFill>
                <a:srgbClr val="E7E6E6">
                  <a:lumMod val="75000"/>
                </a:srgbClr>
              </a:solidFill>
              <a:latin typeface="Arial" charset="0"/>
              <a:cs typeface="Arial" charset="0"/>
            </a:endParaRPr>
          </a:p>
        </p:txBody>
      </p:sp>
      <p:sp>
        <p:nvSpPr>
          <p:cNvPr id="4" name="Rettangolo 3"/>
          <p:cNvSpPr/>
          <p:nvPr/>
        </p:nvSpPr>
        <p:spPr>
          <a:xfrm>
            <a:off x="755576" y="700203"/>
            <a:ext cx="7632848" cy="4955203"/>
          </a:xfrm>
          <a:prstGeom prst="rect">
            <a:avLst/>
          </a:prstGeom>
        </p:spPr>
        <p:txBody>
          <a:bodyPr wrap="square">
            <a:spAutoFit/>
          </a:bodyPr>
          <a:lstStyle/>
          <a:p>
            <a:pPr algn="ctr" fontAlgn="base">
              <a:spcBef>
                <a:spcPct val="0"/>
              </a:spcBef>
              <a:spcAft>
                <a:spcPts val="1200"/>
              </a:spcAft>
            </a:pPr>
            <a:r>
              <a:rPr lang="it-IT" sz="3200" b="1" dirty="0">
                <a:solidFill>
                  <a:prstClr val="black"/>
                </a:solidFill>
                <a:latin typeface="Garamond" panose="02020404030301010803" pitchFamily="18" charset="0"/>
                <a:cs typeface="Arial" charset="0"/>
              </a:rPr>
              <a:t>Struttura della tesi e linguaggio:</a:t>
            </a:r>
          </a:p>
          <a:p>
            <a:pPr marL="269875" lvl="1" indent="-269875" fontAlgn="base">
              <a:spcBef>
                <a:spcPct val="0"/>
              </a:spcBef>
              <a:spcAft>
                <a:spcPts val="1200"/>
              </a:spcAft>
              <a:buFont typeface="Arial" pitchFamily="34" charset="0"/>
              <a:buChar char="•"/>
            </a:pPr>
            <a:r>
              <a:rPr lang="it-IT" sz="2400" dirty="0">
                <a:solidFill>
                  <a:prstClr val="black"/>
                </a:solidFill>
                <a:latin typeface="Garamond" panose="02020404030301010803" pitchFamily="18" charset="0"/>
                <a:cs typeface="Arial" charset="0"/>
              </a:rPr>
              <a:t>La tesi si compone dei seguenti elementi:</a:t>
            </a:r>
          </a:p>
          <a:p>
            <a:pPr marL="0" lvl="1" fontAlgn="base">
              <a:spcBef>
                <a:spcPct val="0"/>
              </a:spcBef>
              <a:spcAft>
                <a:spcPct val="0"/>
              </a:spcAft>
            </a:pPr>
            <a:r>
              <a:rPr lang="it-IT" sz="2400" dirty="0">
                <a:solidFill>
                  <a:prstClr val="black"/>
                </a:solidFill>
                <a:latin typeface="Garamond" panose="02020404030301010803" pitchFamily="18" charset="0"/>
                <a:cs typeface="Arial" charset="0"/>
              </a:rPr>
              <a:t>a) </a:t>
            </a:r>
            <a:r>
              <a:rPr lang="it-IT" sz="2400" dirty="0" err="1">
                <a:solidFill>
                  <a:prstClr val="black"/>
                </a:solidFill>
                <a:latin typeface="Garamond" panose="02020404030301010803" pitchFamily="18" charset="0"/>
                <a:cs typeface="Arial" charset="0"/>
              </a:rPr>
              <a:t>Abstract</a:t>
            </a:r>
            <a:r>
              <a:rPr lang="it-IT" sz="2400" dirty="0">
                <a:solidFill>
                  <a:prstClr val="black"/>
                </a:solidFill>
                <a:latin typeface="Garamond" panose="02020404030301010803" pitchFamily="18" charset="0"/>
                <a:cs typeface="Arial" charset="0"/>
              </a:rPr>
              <a:t>;</a:t>
            </a:r>
          </a:p>
          <a:p>
            <a:pPr marL="0" lvl="1" fontAlgn="base">
              <a:spcBef>
                <a:spcPct val="0"/>
              </a:spcBef>
              <a:spcAft>
                <a:spcPct val="0"/>
              </a:spcAft>
            </a:pPr>
            <a:r>
              <a:rPr lang="it-IT" sz="2400" dirty="0">
                <a:solidFill>
                  <a:prstClr val="black"/>
                </a:solidFill>
                <a:latin typeface="Garamond" panose="02020404030301010803" pitchFamily="18" charset="0"/>
                <a:cs typeface="Arial" charset="0"/>
              </a:rPr>
              <a:t>b) Indice;</a:t>
            </a:r>
          </a:p>
          <a:p>
            <a:pPr marL="0" lvl="1" fontAlgn="base">
              <a:spcBef>
                <a:spcPct val="0"/>
              </a:spcBef>
              <a:spcAft>
                <a:spcPct val="0"/>
              </a:spcAft>
            </a:pPr>
            <a:r>
              <a:rPr lang="it-IT" sz="2400" dirty="0">
                <a:solidFill>
                  <a:prstClr val="black"/>
                </a:solidFill>
                <a:latin typeface="Garamond" panose="02020404030301010803" pitchFamily="18" charset="0"/>
                <a:cs typeface="Arial" charset="0"/>
              </a:rPr>
              <a:t>c) Introduzione (presentazione oggetto dello studio);</a:t>
            </a:r>
          </a:p>
          <a:p>
            <a:pPr marL="0" lvl="1" fontAlgn="base">
              <a:spcBef>
                <a:spcPct val="0"/>
              </a:spcBef>
              <a:spcAft>
                <a:spcPct val="0"/>
              </a:spcAft>
            </a:pPr>
            <a:r>
              <a:rPr lang="it-IT" sz="2400" dirty="0">
                <a:solidFill>
                  <a:prstClr val="black"/>
                </a:solidFill>
                <a:latin typeface="Garamond" panose="02020404030301010803" pitchFamily="18" charset="0"/>
                <a:cs typeface="Arial" charset="0"/>
              </a:rPr>
              <a:t>d) 3/4 capitoli (suddivisi in paragrafi e </a:t>
            </a:r>
            <a:r>
              <a:rPr lang="it-IT" sz="2400" dirty="0" err="1">
                <a:solidFill>
                  <a:prstClr val="black"/>
                </a:solidFill>
                <a:latin typeface="Garamond" panose="02020404030301010803" pitchFamily="18" charset="0"/>
                <a:cs typeface="Arial" charset="0"/>
              </a:rPr>
              <a:t>sottoparagrafi</a:t>
            </a:r>
            <a:r>
              <a:rPr lang="it-IT" sz="2400" dirty="0">
                <a:solidFill>
                  <a:prstClr val="black"/>
                </a:solidFill>
                <a:latin typeface="Garamond" panose="02020404030301010803" pitchFamily="18" charset="0"/>
                <a:cs typeface="Arial" charset="0"/>
              </a:rPr>
              <a:t>);</a:t>
            </a:r>
          </a:p>
          <a:p>
            <a:pPr marL="0" lvl="1" fontAlgn="base">
              <a:spcBef>
                <a:spcPct val="0"/>
              </a:spcBef>
              <a:spcAft>
                <a:spcPct val="0"/>
              </a:spcAft>
            </a:pPr>
            <a:r>
              <a:rPr lang="it-IT" sz="2400" dirty="0">
                <a:solidFill>
                  <a:prstClr val="black"/>
                </a:solidFill>
                <a:latin typeface="Garamond" panose="02020404030301010803" pitchFamily="18" charset="0"/>
                <a:cs typeface="Arial" charset="0"/>
              </a:rPr>
              <a:t>e) Conclusioni (riflessione critica sui risultati dello studio);</a:t>
            </a:r>
          </a:p>
          <a:p>
            <a:pPr marL="0" lvl="1" fontAlgn="base">
              <a:spcBef>
                <a:spcPct val="0"/>
              </a:spcBef>
              <a:spcAft>
                <a:spcPct val="0"/>
              </a:spcAft>
            </a:pPr>
            <a:r>
              <a:rPr lang="it-IT" sz="2400" dirty="0" err="1">
                <a:solidFill>
                  <a:prstClr val="black"/>
                </a:solidFill>
                <a:latin typeface="Garamond" panose="02020404030301010803" pitchFamily="18" charset="0"/>
                <a:cs typeface="Arial" charset="0"/>
              </a:rPr>
              <a:t>f</a:t>
            </a:r>
            <a:r>
              <a:rPr lang="it-IT" sz="2400" dirty="0">
                <a:solidFill>
                  <a:prstClr val="black"/>
                </a:solidFill>
                <a:latin typeface="Garamond" panose="02020404030301010803" pitchFamily="18" charset="0"/>
                <a:cs typeface="Arial" charset="0"/>
              </a:rPr>
              <a:t>) Bibliografia;</a:t>
            </a:r>
          </a:p>
          <a:p>
            <a:pPr marL="0" lvl="1" fontAlgn="base">
              <a:spcBef>
                <a:spcPct val="0"/>
              </a:spcBef>
              <a:spcAft>
                <a:spcPct val="0"/>
              </a:spcAft>
            </a:pPr>
            <a:r>
              <a:rPr lang="it-IT" sz="2400" dirty="0">
                <a:solidFill>
                  <a:prstClr val="black"/>
                </a:solidFill>
                <a:latin typeface="Garamond" panose="02020404030301010803" pitchFamily="18" charset="0"/>
                <a:cs typeface="Arial" charset="0"/>
              </a:rPr>
              <a:t>g) Ringraziamenti (facoltativi).</a:t>
            </a:r>
          </a:p>
          <a:p>
            <a:pPr marL="269875" lvl="1" indent="-269875"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Il linguaggio deve essere impersonale e corretto dal punto di vista tecnico-giuridico; si consiglia l’utilizzo di frasi complete ma concise e attenzione agli errori di ortografia.</a:t>
            </a:r>
          </a:p>
        </p:txBody>
      </p:sp>
    </p:spTree>
    <p:extLst>
      <p:ext uri="{BB962C8B-B14F-4D97-AF65-F5344CB8AC3E}">
        <p14:creationId xmlns:p14="http://schemas.microsoft.com/office/powerpoint/2010/main" val="942616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4E3424B5-98EA-6943-A1D8-47534F3E3886}"/>
              </a:ext>
            </a:extLst>
          </p:cNvPr>
          <p:cNvSpPr>
            <a:spLocks noGrp="1"/>
          </p:cNvSpPr>
          <p:nvPr>
            <p:ph type="body" idx="1"/>
          </p:nvPr>
        </p:nvSpPr>
        <p:spPr>
          <a:xfrm>
            <a:off x="261257" y="1052735"/>
            <a:ext cx="8447313" cy="4640493"/>
          </a:xfrm>
        </p:spPr>
        <p:txBody>
          <a:bodyPr>
            <a:normAutofit/>
          </a:bodyPr>
          <a:lstStyle/>
          <a:p>
            <a:pPr algn="ctr"/>
            <a:r>
              <a:rPr lang="it-IT" sz="3200" b="1" dirty="0" err="1">
                <a:solidFill>
                  <a:schemeClr val="tx1"/>
                </a:solidFill>
                <a:latin typeface="Garamond" panose="02020404030301010803" pitchFamily="18" charset="0"/>
              </a:rPr>
              <a:t>Abstract</a:t>
            </a:r>
            <a:r>
              <a:rPr lang="it-IT" sz="3200" b="1" dirty="0">
                <a:solidFill>
                  <a:schemeClr val="tx1"/>
                </a:solidFill>
                <a:latin typeface="Garamond" panose="02020404030301010803" pitchFamily="18" charset="0"/>
              </a:rPr>
              <a:t>:</a:t>
            </a:r>
          </a:p>
          <a:p>
            <a:pPr algn="just"/>
            <a:r>
              <a:rPr lang="it-IT" dirty="0">
                <a:solidFill>
                  <a:schemeClr val="tx1"/>
                </a:solidFill>
                <a:latin typeface="Garamond" panose="02020404030301010803" pitchFamily="18" charset="0"/>
              </a:rPr>
              <a:t>Esistono diversi tipi di </a:t>
            </a:r>
            <a:r>
              <a:rPr lang="it-IT" dirty="0" err="1">
                <a:solidFill>
                  <a:schemeClr val="tx1"/>
                </a:solidFill>
                <a:latin typeface="Garamond" panose="02020404030301010803" pitchFamily="18" charset="0"/>
              </a:rPr>
              <a:t>abstract</a:t>
            </a:r>
            <a:r>
              <a:rPr lang="it-IT" dirty="0">
                <a:solidFill>
                  <a:schemeClr val="tx1"/>
                </a:solidFill>
                <a:latin typeface="Garamond" panose="02020404030301010803" pitchFamily="18" charset="0"/>
              </a:rPr>
              <a:t> (ad es. </a:t>
            </a:r>
            <a:r>
              <a:rPr lang="it-IT" dirty="0" err="1">
                <a:solidFill>
                  <a:schemeClr val="tx1"/>
                </a:solidFill>
                <a:latin typeface="Garamond" panose="02020404030301010803" pitchFamily="18" charset="0"/>
              </a:rPr>
              <a:t>descriptive</a:t>
            </a:r>
            <a:r>
              <a:rPr lang="it-IT" dirty="0">
                <a:solidFill>
                  <a:schemeClr val="tx1"/>
                </a:solidFill>
                <a:latin typeface="Garamond" panose="02020404030301010803" pitchFamily="18" charset="0"/>
              </a:rPr>
              <a:t> </a:t>
            </a:r>
            <a:r>
              <a:rPr lang="it-IT" dirty="0" err="1">
                <a:solidFill>
                  <a:schemeClr val="tx1"/>
                </a:solidFill>
                <a:latin typeface="Garamond" panose="02020404030301010803" pitchFamily="18" charset="0"/>
              </a:rPr>
              <a:t>abstract</a:t>
            </a:r>
            <a:r>
              <a:rPr lang="it-IT" dirty="0">
                <a:solidFill>
                  <a:schemeClr val="tx1"/>
                </a:solidFill>
                <a:latin typeface="Garamond" panose="02020404030301010803" pitchFamily="18" charset="0"/>
              </a:rPr>
              <a:t>, </a:t>
            </a:r>
            <a:r>
              <a:rPr lang="it-IT" dirty="0" err="1">
                <a:solidFill>
                  <a:schemeClr val="tx1"/>
                </a:solidFill>
                <a:latin typeface="Garamond" panose="02020404030301010803" pitchFamily="18" charset="0"/>
              </a:rPr>
              <a:t>critical</a:t>
            </a:r>
            <a:r>
              <a:rPr lang="it-IT" dirty="0">
                <a:solidFill>
                  <a:schemeClr val="tx1"/>
                </a:solidFill>
                <a:latin typeface="Garamond" panose="02020404030301010803" pitchFamily="18" charset="0"/>
              </a:rPr>
              <a:t> </a:t>
            </a:r>
            <a:r>
              <a:rPr lang="it-IT" dirty="0" err="1">
                <a:solidFill>
                  <a:schemeClr val="tx1"/>
                </a:solidFill>
                <a:latin typeface="Garamond" panose="02020404030301010803" pitchFamily="18" charset="0"/>
              </a:rPr>
              <a:t>abstract</a:t>
            </a:r>
            <a:r>
              <a:rPr lang="it-IT" dirty="0">
                <a:solidFill>
                  <a:schemeClr val="tx1"/>
                </a:solidFill>
                <a:latin typeface="Garamond" panose="02020404030301010803" pitchFamily="18" charset="0"/>
              </a:rPr>
              <a:t>, informative </a:t>
            </a:r>
            <a:r>
              <a:rPr lang="it-IT" dirty="0" err="1">
                <a:solidFill>
                  <a:schemeClr val="tx1"/>
                </a:solidFill>
                <a:latin typeface="Garamond" panose="02020404030301010803" pitchFamily="18" charset="0"/>
              </a:rPr>
              <a:t>abstract</a:t>
            </a:r>
            <a:r>
              <a:rPr lang="it-IT" dirty="0">
                <a:solidFill>
                  <a:schemeClr val="tx1"/>
                </a:solidFill>
                <a:latin typeface="Garamond" panose="02020404030301010803" pitchFamily="18" charset="0"/>
              </a:rPr>
              <a:t>, </a:t>
            </a:r>
            <a:r>
              <a:rPr lang="it-IT" dirty="0" err="1">
                <a:solidFill>
                  <a:schemeClr val="tx1"/>
                </a:solidFill>
                <a:latin typeface="Garamond" panose="02020404030301010803" pitchFamily="18" charset="0"/>
              </a:rPr>
              <a:t>highlights</a:t>
            </a:r>
            <a:r>
              <a:rPr lang="it-IT" dirty="0">
                <a:solidFill>
                  <a:schemeClr val="tx1"/>
                </a:solidFill>
                <a:latin typeface="Garamond" panose="02020404030301010803" pitchFamily="18" charset="0"/>
              </a:rPr>
              <a:t> </a:t>
            </a:r>
            <a:r>
              <a:rPr lang="it-IT" dirty="0" err="1">
                <a:solidFill>
                  <a:schemeClr val="tx1"/>
                </a:solidFill>
                <a:latin typeface="Garamond" panose="02020404030301010803" pitchFamily="18" charset="0"/>
              </a:rPr>
              <a:t>abstract</a:t>
            </a:r>
            <a:r>
              <a:rPr lang="it-IT" dirty="0">
                <a:solidFill>
                  <a:schemeClr val="tx1"/>
                </a:solidFill>
                <a:latin typeface="Garamond" panose="02020404030301010803" pitchFamily="18" charset="0"/>
              </a:rPr>
              <a:t>. Il più comune è l’</a:t>
            </a:r>
            <a:r>
              <a:rPr lang="it-IT" dirty="0" err="1">
                <a:solidFill>
                  <a:schemeClr val="tx1"/>
                </a:solidFill>
                <a:latin typeface="Garamond" panose="02020404030301010803" pitchFamily="18" charset="0"/>
              </a:rPr>
              <a:t>abstract</a:t>
            </a:r>
            <a:r>
              <a:rPr lang="it-IT" dirty="0">
                <a:solidFill>
                  <a:schemeClr val="tx1"/>
                </a:solidFill>
                <a:latin typeface="Garamond" panose="02020404030301010803" pitchFamily="18" charset="0"/>
              </a:rPr>
              <a:t> informativo che ha una lunghezza media tra </a:t>
            </a:r>
            <a:r>
              <a:rPr lang="it-IT" b="1" dirty="0">
                <a:solidFill>
                  <a:schemeClr val="tx1"/>
                </a:solidFill>
                <a:latin typeface="Garamond" panose="02020404030301010803" pitchFamily="18" charset="0"/>
              </a:rPr>
              <a:t>150 e 250 parole al massimo).</a:t>
            </a:r>
            <a:r>
              <a:rPr lang="it-IT" dirty="0">
                <a:solidFill>
                  <a:schemeClr val="tx1"/>
                </a:solidFill>
                <a:latin typeface="Garamond" panose="02020404030301010803" pitchFamily="18" charset="0"/>
              </a:rPr>
              <a:t> L’</a:t>
            </a:r>
            <a:r>
              <a:rPr lang="it-IT" dirty="0" err="1">
                <a:solidFill>
                  <a:schemeClr val="tx1"/>
                </a:solidFill>
                <a:latin typeface="Garamond" panose="02020404030301010803" pitchFamily="18" charset="0"/>
              </a:rPr>
              <a:t>abstract</a:t>
            </a:r>
            <a:r>
              <a:rPr lang="it-IT" dirty="0">
                <a:solidFill>
                  <a:schemeClr val="tx1"/>
                </a:solidFill>
                <a:latin typeface="Garamond" panose="02020404030301010803" pitchFamily="18" charset="0"/>
              </a:rPr>
              <a:t> deve attrarre l’attenzione del lettore e dare una buona prima impressione. Obiettivi dell’</a:t>
            </a:r>
            <a:r>
              <a:rPr lang="it-IT" dirty="0" err="1">
                <a:solidFill>
                  <a:schemeClr val="tx1"/>
                </a:solidFill>
                <a:latin typeface="Garamond" panose="02020404030301010803" pitchFamily="18" charset="0"/>
              </a:rPr>
              <a:t>abstract</a:t>
            </a:r>
            <a:r>
              <a:rPr lang="it-IT" dirty="0">
                <a:solidFill>
                  <a:schemeClr val="tx1"/>
                </a:solidFill>
                <a:latin typeface="Garamond" panose="02020404030301010803" pitchFamily="18" charset="0"/>
              </a:rPr>
              <a:t> sono: riassumere il contenuto del lavoro, fornire una panoramica dell’argomento trattato, suscitare l’interesse del lettore, dare il massimo di informazioni con il minimo di parole e </a:t>
            </a:r>
            <a:r>
              <a:rPr lang="it-IT" b="1" dirty="0">
                <a:solidFill>
                  <a:schemeClr val="tx1"/>
                </a:solidFill>
                <a:latin typeface="Garamond" panose="02020404030301010803" pitchFamily="18" charset="0"/>
              </a:rPr>
              <a:t>sviluppare un rapporto di fiducia fra il lettore e l’autore</a:t>
            </a:r>
            <a:r>
              <a:rPr lang="it-IT" dirty="0">
                <a:solidFill>
                  <a:schemeClr val="tx1"/>
                </a:solidFill>
                <a:latin typeface="Garamond" panose="02020404030301010803" pitchFamily="18" charset="0"/>
              </a:rPr>
              <a:t>. Si può scrivere o all’inizio della stesura dell’elaborato oppure alla fine.</a:t>
            </a:r>
          </a:p>
          <a:p>
            <a:endParaRPr lang="it-IT" dirty="0"/>
          </a:p>
        </p:txBody>
      </p:sp>
    </p:spTree>
    <p:extLst>
      <p:ext uri="{BB962C8B-B14F-4D97-AF65-F5344CB8AC3E}">
        <p14:creationId xmlns:p14="http://schemas.microsoft.com/office/powerpoint/2010/main" val="2799903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1560" y="1484784"/>
            <a:ext cx="7992888" cy="2000548"/>
          </a:xfrm>
          <a:prstGeom prst="rect">
            <a:avLst/>
          </a:prstGeom>
          <a:noFill/>
        </p:spPr>
        <p:txBody>
          <a:bodyPr wrap="square" rtlCol="0">
            <a:spAutoFit/>
          </a:bodyPr>
          <a:lstStyle/>
          <a:p>
            <a:pPr fontAlgn="base">
              <a:spcBef>
                <a:spcPct val="0"/>
              </a:spcBef>
              <a:spcAft>
                <a:spcPct val="0"/>
              </a:spcAft>
            </a:pPr>
            <a:endParaRPr lang="it-IT" sz="2400" dirty="0">
              <a:solidFill>
                <a:srgbClr val="002774"/>
              </a:solidFill>
              <a:latin typeface="Calibri"/>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marL="457200" indent="-457200" fontAlgn="base">
              <a:spcBef>
                <a:spcPct val="0"/>
              </a:spcBef>
              <a:spcAft>
                <a:spcPct val="0"/>
              </a:spcAft>
              <a:buFont typeface="Arial" charset="0"/>
              <a:buChar char="•"/>
            </a:pPr>
            <a:endParaRPr lang="it-IT" sz="2800" dirty="0">
              <a:solidFill>
                <a:srgbClr val="E7E6E6">
                  <a:lumMod val="75000"/>
                </a:srgbClr>
              </a:solidFill>
              <a:latin typeface="Arial" charset="0"/>
              <a:cs typeface="Arial" charset="0"/>
            </a:endParaRPr>
          </a:p>
        </p:txBody>
      </p:sp>
      <p:sp>
        <p:nvSpPr>
          <p:cNvPr id="4" name="Rettangolo 3"/>
          <p:cNvSpPr/>
          <p:nvPr/>
        </p:nvSpPr>
        <p:spPr>
          <a:xfrm>
            <a:off x="539552" y="613115"/>
            <a:ext cx="7632848" cy="4955203"/>
          </a:xfrm>
          <a:prstGeom prst="rect">
            <a:avLst/>
          </a:prstGeom>
        </p:spPr>
        <p:txBody>
          <a:bodyPr wrap="square">
            <a:spAutoFit/>
          </a:bodyPr>
          <a:lstStyle/>
          <a:p>
            <a:pPr algn="ctr" fontAlgn="base">
              <a:spcBef>
                <a:spcPct val="0"/>
              </a:spcBef>
              <a:spcAft>
                <a:spcPct val="0"/>
              </a:spcAft>
            </a:pPr>
            <a:r>
              <a:rPr lang="it-IT" sz="3200" b="1" dirty="0">
                <a:solidFill>
                  <a:prstClr val="black"/>
                </a:solidFill>
                <a:latin typeface="Garamond" panose="02020404030301010803" pitchFamily="18" charset="0"/>
                <a:cs typeface="Arial" charset="0"/>
              </a:rPr>
              <a:t>Indice e capitoli:</a:t>
            </a:r>
          </a:p>
          <a:p>
            <a:pPr marL="269875" lvl="1" indent="-269875" fontAlgn="base">
              <a:spcBef>
                <a:spcPct val="0"/>
              </a:spcBef>
              <a:spcAft>
                <a:spcPct val="0"/>
              </a:spcAft>
              <a:buFont typeface="Arial" pitchFamily="34" charset="0"/>
              <a:buChar char="•"/>
            </a:pPr>
            <a:endParaRPr lang="it-IT" sz="2000" dirty="0">
              <a:solidFill>
                <a:prstClr val="black"/>
              </a:solidFill>
              <a:latin typeface="Garamond" panose="02020404030301010803" pitchFamily="18" charset="0"/>
              <a:cs typeface="Arial" charset="0"/>
            </a:endParaRPr>
          </a:p>
          <a:p>
            <a:pPr marL="269875" lvl="1" indent="-269875"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Realizzazione di una prima bozza dopo la lettura dei testi di riferimento indicati dal Relatore.</a:t>
            </a:r>
          </a:p>
          <a:p>
            <a:pPr marL="269875" lvl="1" indent="-269875"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Può essere modificato in corso d’opera.</a:t>
            </a:r>
          </a:p>
          <a:p>
            <a:pPr marL="269875" lvl="1" indent="-269875"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Suddivisione in capitoli e paragrafi secondo il seguente modello:</a:t>
            </a:r>
          </a:p>
          <a:p>
            <a:pPr marL="727075" lvl="2" indent="-269875" fontAlgn="base">
              <a:spcBef>
                <a:spcPct val="0"/>
              </a:spcBef>
              <a:spcAft>
                <a:spcPct val="0"/>
              </a:spcAft>
            </a:pPr>
            <a:r>
              <a:rPr lang="it-IT" sz="2400" dirty="0">
                <a:solidFill>
                  <a:prstClr val="black"/>
                </a:solidFill>
                <a:latin typeface="Garamond" panose="02020404030301010803" pitchFamily="18" charset="0"/>
                <a:cs typeface="Arial" charset="0"/>
              </a:rPr>
              <a:t>Capitolo I - TITOLO</a:t>
            </a:r>
          </a:p>
          <a:p>
            <a:pPr marL="727075" lvl="2" indent="-269875" fontAlgn="base">
              <a:spcBef>
                <a:spcPct val="0"/>
              </a:spcBef>
              <a:spcAft>
                <a:spcPct val="0"/>
              </a:spcAft>
            </a:pPr>
            <a:r>
              <a:rPr lang="it-IT" sz="2400" dirty="0">
                <a:solidFill>
                  <a:prstClr val="black"/>
                </a:solidFill>
                <a:latin typeface="Garamond" panose="02020404030301010803" pitchFamily="18" charset="0"/>
                <a:cs typeface="Arial" charset="0"/>
              </a:rPr>
              <a:t>1. Titolo paragrafo.</a:t>
            </a:r>
          </a:p>
          <a:p>
            <a:pPr marL="727075" lvl="2" indent="-269875" fontAlgn="base">
              <a:spcBef>
                <a:spcPct val="0"/>
              </a:spcBef>
              <a:spcAft>
                <a:spcPct val="0"/>
              </a:spcAft>
            </a:pPr>
            <a:r>
              <a:rPr lang="it-IT" sz="2400" dirty="0">
                <a:solidFill>
                  <a:prstClr val="black"/>
                </a:solidFill>
                <a:latin typeface="Garamond" panose="02020404030301010803" pitchFamily="18" charset="0"/>
                <a:cs typeface="Arial" charset="0"/>
              </a:rPr>
              <a:t>2. Titolo paragrafo.</a:t>
            </a:r>
          </a:p>
          <a:p>
            <a:pPr marL="727075" lvl="2" indent="-269875" fontAlgn="base">
              <a:spcBef>
                <a:spcPct val="0"/>
              </a:spcBef>
              <a:spcAft>
                <a:spcPct val="0"/>
              </a:spcAft>
            </a:pPr>
            <a:r>
              <a:rPr lang="it-IT" sz="2400" dirty="0">
                <a:solidFill>
                  <a:prstClr val="black"/>
                </a:solidFill>
                <a:latin typeface="Garamond" panose="02020404030301010803" pitchFamily="18" charset="0"/>
                <a:cs typeface="Arial" charset="0"/>
              </a:rPr>
              <a:t>3. Titolo paragrafo.</a:t>
            </a:r>
          </a:p>
          <a:p>
            <a:pPr marL="727075" lvl="2" indent="-269875" fontAlgn="base">
              <a:spcBef>
                <a:spcPct val="0"/>
              </a:spcBef>
              <a:spcAft>
                <a:spcPct val="0"/>
              </a:spcAft>
            </a:pPr>
            <a:r>
              <a:rPr lang="it-IT" sz="2400" dirty="0">
                <a:solidFill>
                  <a:prstClr val="black"/>
                </a:solidFill>
                <a:latin typeface="Garamond" panose="02020404030301010803" pitchFamily="18" charset="0"/>
                <a:cs typeface="Arial" charset="0"/>
              </a:rPr>
              <a:t>Capitolo II – TITOLO</a:t>
            </a:r>
          </a:p>
          <a:p>
            <a:pPr marL="727075" lvl="2" indent="-269875" fontAlgn="base">
              <a:spcBef>
                <a:spcPct val="0"/>
              </a:spcBef>
              <a:spcAft>
                <a:spcPct val="0"/>
              </a:spcAft>
            </a:pPr>
            <a:r>
              <a:rPr lang="it-IT" sz="2400" dirty="0" err="1">
                <a:solidFill>
                  <a:prstClr val="black"/>
                </a:solidFill>
                <a:latin typeface="Garamond" panose="02020404030301010803" pitchFamily="18" charset="0"/>
                <a:cs typeface="Arial" charset="0"/>
              </a:rPr>
              <a:t>Ecc</a:t>
            </a:r>
            <a:r>
              <a:rPr lang="it-IT" sz="2400" dirty="0">
                <a:solidFill>
                  <a:prstClr val="black"/>
                </a:solidFill>
                <a:latin typeface="Garamond" panose="02020404030301010803" pitchFamily="18" charset="0"/>
                <a:cs typeface="Arial" charset="0"/>
              </a:rPr>
              <a:t>…</a:t>
            </a:r>
          </a:p>
        </p:txBody>
      </p:sp>
    </p:spTree>
    <p:extLst>
      <p:ext uri="{BB962C8B-B14F-4D97-AF65-F5344CB8AC3E}">
        <p14:creationId xmlns:p14="http://schemas.microsoft.com/office/powerpoint/2010/main" val="656335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olo 1">
            <a:extLst>
              <a:ext uri="{FF2B5EF4-FFF2-40B4-BE49-F238E27FC236}">
                <a16:creationId xmlns:a16="http://schemas.microsoft.com/office/drawing/2014/main" id="{58D91754-D1BC-FF61-3FCD-78A734303E6E}"/>
              </a:ext>
            </a:extLst>
          </p:cNvPr>
          <p:cNvSpPr>
            <a:spLocks noGrp="1"/>
          </p:cNvSpPr>
          <p:nvPr>
            <p:ph type="title"/>
          </p:nvPr>
        </p:nvSpPr>
        <p:spPr/>
        <p:txBody>
          <a:bodyPr>
            <a:normAutofit/>
          </a:bodyPr>
          <a:lstStyle/>
          <a:p>
            <a:pPr algn="ctr">
              <a:lnSpc>
                <a:spcPct val="107000"/>
              </a:lnSpc>
              <a:spcAft>
                <a:spcPts val="800"/>
              </a:spcAft>
            </a:pPr>
            <a:r>
              <a:rPr lang="it-IT" sz="3200" b="1" kern="100" dirty="0">
                <a:effectLst/>
                <a:latin typeface="Garamond" panose="02020404030301010803" pitchFamily="18" charset="0"/>
                <a:ea typeface="Calibri" panose="020F0502020204030204" pitchFamily="34" charset="0"/>
                <a:cs typeface="Times New Roman" panose="02020603050405020304" pitchFamily="18" charset="0"/>
              </a:rPr>
              <a:t>La raccolta del materiale bibliografico – le enciclopedie:</a:t>
            </a:r>
          </a:p>
        </p:txBody>
      </p:sp>
      <p:sp>
        <p:nvSpPr>
          <p:cNvPr id="9" name="CasellaDiTesto 8">
            <a:extLst>
              <a:ext uri="{FF2B5EF4-FFF2-40B4-BE49-F238E27FC236}">
                <a16:creationId xmlns:a16="http://schemas.microsoft.com/office/drawing/2014/main" id="{AB685D2F-287D-178A-B5FB-1A282D1B1D62}"/>
              </a:ext>
            </a:extLst>
          </p:cNvPr>
          <p:cNvSpPr txBox="1"/>
          <p:nvPr/>
        </p:nvSpPr>
        <p:spPr>
          <a:xfrm>
            <a:off x="759800" y="1827356"/>
            <a:ext cx="7624399" cy="3842462"/>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A seguito dell’individuazione dell’argomento è necessario partire con la ricerca bibliografica. Si dovranno quindi raccogliere dati: normativi, dottrinali e giurisprudenziali sull’argomento prescelto</a:t>
            </a:r>
            <a:r>
              <a:rPr lang="it-IT" sz="2000" kern="100" dirty="0">
                <a:latin typeface="Garamond" panose="02020404030301010803" pitchFamily="18" charset="0"/>
                <a:ea typeface="Calibri" panose="020F0502020204030204" pitchFamily="34" charset="0"/>
                <a:cs typeface="Times New Roman" panose="02020603050405020304" pitchFamily="18" charset="0"/>
              </a:rPr>
              <a:t> (che dovrà essere ben circostanziato).</a:t>
            </a:r>
            <a:endParaRPr lang="it-IT" sz="2000" kern="100" dirty="0">
              <a:effectLst/>
              <a:latin typeface="Garamond" panose="02020404030301010803"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Per facilitare la ricerca può essere utile partire dai </a:t>
            </a:r>
            <a:r>
              <a:rPr lang="it-IT" sz="2000" b="1" kern="100" dirty="0">
                <a:effectLst/>
                <a:latin typeface="Garamond" panose="02020404030301010803" pitchFamily="18" charset="0"/>
                <a:ea typeface="Calibri" panose="020F0502020204030204" pitchFamily="34" charset="0"/>
                <a:cs typeface="Times New Roman" panose="02020603050405020304" pitchFamily="18" charset="0"/>
              </a:rPr>
              <a:t>manuali/trattati e dalle voci delle enciclopedie giuridiche</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 (es. l’Enciclopedia Giuridica Treccani; il Digesto delle Discipline pubblicistiche; l’Enciclopedia del diritto) per poi estendere la ricerca a monografie e saggi di riviste giuridiche partendo proprio dalle citazioni contenute nelle fonti inizialmente consultate, c.d. </a:t>
            </a:r>
            <a:r>
              <a:rPr lang="it-IT" sz="2000" b="1" kern="100" dirty="0">
                <a:effectLst/>
                <a:latin typeface="Garamond" panose="02020404030301010803" pitchFamily="18" charset="0"/>
                <a:ea typeface="Calibri" panose="020F0502020204030204" pitchFamily="34" charset="0"/>
                <a:cs typeface="Times New Roman" panose="02020603050405020304" pitchFamily="18" charset="0"/>
              </a:rPr>
              <a:t>ricerca a cascata</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 </a:t>
            </a:r>
          </a:p>
          <a:p>
            <a:pPr marL="285750" indent="-285750" algn="just">
              <a:lnSpc>
                <a:spcPct val="107000"/>
              </a:lnSpc>
              <a:spcAft>
                <a:spcPts val="800"/>
              </a:spcAft>
              <a:buFont typeface="Arial" panose="020B0604020202020204" pitchFamily="34" charset="0"/>
              <a:buChar char="•"/>
            </a:pP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922586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olo 1">
            <a:extLst>
              <a:ext uri="{FF2B5EF4-FFF2-40B4-BE49-F238E27FC236}">
                <a16:creationId xmlns:a16="http://schemas.microsoft.com/office/drawing/2014/main" id="{58D91754-D1BC-FF61-3FCD-78A734303E6E}"/>
              </a:ext>
            </a:extLst>
          </p:cNvPr>
          <p:cNvSpPr>
            <a:spLocks noGrp="1"/>
          </p:cNvSpPr>
          <p:nvPr>
            <p:ph type="title"/>
          </p:nvPr>
        </p:nvSpPr>
        <p:spPr>
          <a:xfrm>
            <a:off x="-100487" y="68394"/>
            <a:ext cx="9244487" cy="1325563"/>
          </a:xfrm>
        </p:spPr>
        <p:txBody>
          <a:bodyPr>
            <a:normAutofit/>
          </a:bodyPr>
          <a:lstStyle/>
          <a:p>
            <a:pPr algn="ctr">
              <a:lnSpc>
                <a:spcPct val="107000"/>
              </a:lnSpc>
              <a:spcAft>
                <a:spcPts val="800"/>
              </a:spcAft>
            </a:pPr>
            <a:r>
              <a:rPr lang="it-IT" sz="3200" b="1" kern="100" dirty="0">
                <a:effectLst/>
                <a:latin typeface="Garamond" panose="02020404030301010803" pitchFamily="18" charset="0"/>
                <a:ea typeface="Calibri" panose="020F0502020204030204" pitchFamily="34" charset="0"/>
                <a:cs typeface="Times New Roman" panose="02020603050405020304" pitchFamily="18" charset="0"/>
              </a:rPr>
              <a:t>Esempio: ricerca di una voce enciclopedica</a:t>
            </a:r>
          </a:p>
        </p:txBody>
      </p:sp>
      <p:sp>
        <p:nvSpPr>
          <p:cNvPr id="8" name="Segnaposto contenuto 7">
            <a:extLst>
              <a:ext uri="{FF2B5EF4-FFF2-40B4-BE49-F238E27FC236}">
                <a16:creationId xmlns:a16="http://schemas.microsoft.com/office/drawing/2014/main" id="{BE3832C1-F1B8-2BA3-5A2D-0BF14E3B92C7}"/>
              </a:ext>
            </a:extLst>
          </p:cNvPr>
          <p:cNvSpPr>
            <a:spLocks noGrp="1"/>
          </p:cNvSpPr>
          <p:nvPr>
            <p:ph idx="1"/>
          </p:nvPr>
        </p:nvSpPr>
        <p:spPr>
          <a:xfrm>
            <a:off x="412340" y="1389799"/>
            <a:ext cx="7886700" cy="766763"/>
          </a:xfrm>
        </p:spPr>
        <p:txBody>
          <a:bodyPr>
            <a:normAutofit/>
          </a:bodyPr>
          <a:lstStyle/>
          <a:p>
            <a:pPr marL="0" indent="0" algn="just">
              <a:lnSpc>
                <a:spcPct val="107000"/>
              </a:lnSpc>
              <a:spcAft>
                <a:spcPts val="800"/>
              </a:spcAft>
              <a:buNone/>
            </a:pPr>
            <a:r>
              <a:rPr lang="it-IT" sz="1600" kern="100" dirty="0">
                <a:latin typeface="Garamond" panose="02020404030301010803" pitchFamily="18" charset="0"/>
                <a:ea typeface="Calibri" panose="020F0502020204030204" pitchFamily="34" charset="0"/>
                <a:cs typeface="Times New Roman" panose="02020603050405020304" pitchFamily="18" charset="0"/>
              </a:rPr>
              <a:t>A</a:t>
            </a:r>
            <a:r>
              <a:rPr lang="it-IT" sz="1600" kern="100" dirty="0">
                <a:effectLst/>
                <a:latin typeface="Garamond" panose="02020404030301010803" pitchFamily="18" charset="0"/>
                <a:ea typeface="Calibri" panose="020F0502020204030204" pitchFamily="34" charset="0"/>
                <a:cs typeface="Times New Roman" panose="02020603050405020304" pitchFamily="18" charset="0"/>
              </a:rPr>
              <a:t>rgomento: partecipazione amministrativa </a:t>
            </a:r>
            <a:r>
              <a:rPr lang="it-IT" sz="1600" kern="100" dirty="0">
                <a:effectLst/>
                <a:latin typeface="Garamond" panose="02020404030301010803" pitchFamily="18" charset="0"/>
                <a:ea typeface="Calibri" panose="020F0502020204030204" pitchFamily="34" charset="0"/>
                <a:cs typeface="Times New Roman" panose="02020603050405020304" pitchFamily="18" charset="0"/>
                <a:sym typeface="Wingdings" panose="05000000000000000000" pitchFamily="2" charset="2"/>
              </a:rPr>
              <a:t></a:t>
            </a:r>
            <a:r>
              <a:rPr lang="it-IT" sz="1600" kern="100" dirty="0">
                <a:effectLst/>
                <a:latin typeface="Garamond" panose="02020404030301010803" pitchFamily="18" charset="0"/>
                <a:ea typeface="Calibri" panose="020F0502020204030204" pitchFamily="34" charset="0"/>
                <a:cs typeface="Times New Roman" panose="02020603050405020304" pitchFamily="18" charset="0"/>
              </a:rPr>
              <a:t> </a:t>
            </a:r>
            <a:r>
              <a:rPr lang="it-IT" sz="16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https://www.treccani.it/enciclopedia/partecipazione-dir-amm_%28Diritto-on-line%29/</a:t>
            </a:r>
            <a:r>
              <a:rPr lang="it-IT" sz="16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400" kern="100" dirty="0">
              <a:effectLst/>
              <a:latin typeface="Garamond" panose="02020404030301010803" pitchFamily="18" charset="0"/>
              <a:ea typeface="Calibri" panose="020F0502020204030204" pitchFamily="34" charset="0"/>
              <a:cs typeface="Times New Roman" panose="02020603050405020304" pitchFamily="18" charset="0"/>
            </a:endParaRPr>
          </a:p>
          <a:p>
            <a:endParaRPr lang="it-IT" dirty="0"/>
          </a:p>
          <a:p>
            <a:endParaRPr lang="it-IT" dirty="0"/>
          </a:p>
        </p:txBody>
      </p:sp>
      <p:pic>
        <p:nvPicPr>
          <p:cNvPr id="7" name="Immagine 6" descr="Immagine che contiene testo, schermata, Carattere, numero&#10;&#10;Descrizione generata automaticamente">
            <a:extLst>
              <a:ext uri="{FF2B5EF4-FFF2-40B4-BE49-F238E27FC236}">
                <a16:creationId xmlns:a16="http://schemas.microsoft.com/office/drawing/2014/main" id="{A9CBDDAF-E9EF-2151-F22E-008B20CF413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4636" y="2342687"/>
            <a:ext cx="5093607" cy="3125514"/>
          </a:xfrm>
          <a:prstGeom prst="rect">
            <a:avLst/>
          </a:prstGeom>
        </p:spPr>
      </p:pic>
      <p:pic>
        <p:nvPicPr>
          <p:cNvPr id="9" name="Immagine 8" descr="Immagine che contiene testo, schermata, Carattere, numero&#10;&#10;Descrizione generata automaticamente">
            <a:extLst>
              <a:ext uri="{FF2B5EF4-FFF2-40B4-BE49-F238E27FC236}">
                <a16:creationId xmlns:a16="http://schemas.microsoft.com/office/drawing/2014/main" id="{EEC8F2CD-78FE-5E75-457F-3FA9242E9AA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10946" y="3859731"/>
            <a:ext cx="3631164" cy="1896584"/>
          </a:xfrm>
          <a:prstGeom prst="rect">
            <a:avLst/>
          </a:prstGeom>
        </p:spPr>
      </p:pic>
      <p:cxnSp>
        <p:nvCxnSpPr>
          <p:cNvPr id="4" name="Connettore 2 3">
            <a:extLst>
              <a:ext uri="{FF2B5EF4-FFF2-40B4-BE49-F238E27FC236}">
                <a16:creationId xmlns:a16="http://schemas.microsoft.com/office/drawing/2014/main" id="{0B9C506B-FD9F-5E54-1D80-4AE422FAD81A}"/>
              </a:ext>
            </a:extLst>
          </p:cNvPr>
          <p:cNvCxnSpPr>
            <a:cxnSpLocks/>
          </p:cNvCxnSpPr>
          <p:nvPr/>
        </p:nvCxnSpPr>
        <p:spPr>
          <a:xfrm>
            <a:off x="5368872" y="3192729"/>
            <a:ext cx="1192467" cy="465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78614423"/>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Segnaposto contenuto 2">
            <a:extLst>
              <a:ext uri="{FF2B5EF4-FFF2-40B4-BE49-F238E27FC236}">
                <a16:creationId xmlns:a16="http://schemas.microsoft.com/office/drawing/2014/main" id="{A070A8D7-6715-59BC-6EEF-BBC01099AE39}"/>
              </a:ext>
            </a:extLst>
          </p:cNvPr>
          <p:cNvSpPr>
            <a:spLocks noGrp="1"/>
          </p:cNvSpPr>
          <p:nvPr>
            <p:ph idx="1"/>
          </p:nvPr>
        </p:nvSpPr>
        <p:spPr>
          <a:xfrm>
            <a:off x="241173" y="1569700"/>
            <a:ext cx="8241030" cy="4351338"/>
          </a:xfrm>
        </p:spPr>
        <p:txBody>
          <a:bodyPr>
            <a:normAutofit/>
          </a:bodyPr>
          <a:lstStyle/>
          <a:p>
            <a:pPr marL="457200" indent="-457200" algn="just">
              <a:lnSpc>
                <a:spcPct val="110000"/>
              </a:lnSpc>
              <a:buFont typeface="Arial" panose="020B0604020202020204" pitchFamily="34" charset="0"/>
              <a:buChar char="•"/>
            </a:pPr>
            <a:r>
              <a:rPr lang="it-IT" sz="2000" dirty="0">
                <a:latin typeface="Garamond" panose="02020404030301010803" pitchFamily="18" charset="0"/>
              </a:rPr>
              <a:t>materiale disponibile consultando l’</a:t>
            </a:r>
            <a:r>
              <a:rPr lang="it-IT" sz="2000" b="1" dirty="0">
                <a:latin typeface="Garamond" panose="02020404030301010803" pitchFamily="18" charset="0"/>
              </a:rPr>
              <a:t>OPAC </a:t>
            </a:r>
            <a:r>
              <a:rPr lang="it-IT" sz="2000" dirty="0">
                <a:latin typeface="Garamond" panose="02020404030301010803" pitchFamily="18" charset="0"/>
              </a:rPr>
              <a:t>(catalogo online)</a:t>
            </a:r>
            <a:br>
              <a:rPr lang="it-IT" sz="2000" dirty="0">
                <a:latin typeface="Garamond" panose="02020404030301010803" pitchFamily="18" charset="0"/>
              </a:rPr>
            </a:br>
            <a:r>
              <a:rPr lang="it-IT" sz="2000" b="1" dirty="0">
                <a:latin typeface="Garamond" panose="02020404030301010803" pitchFamily="18" charset="0"/>
              </a:rPr>
              <a:t>del Sistema Bibliotecario Parmense </a:t>
            </a:r>
            <a:r>
              <a:rPr lang="it-IT" sz="2000" dirty="0">
                <a:latin typeface="Garamond" panose="02020404030301010803" pitchFamily="18" charset="0"/>
              </a:rPr>
              <a:t>(</a:t>
            </a:r>
            <a:r>
              <a:rPr lang="it-IT" sz="2000" dirty="0">
                <a:latin typeface="Garamond" panose="02020404030301010803" pitchFamily="18" charset="0"/>
                <a:hlinkClick r:id="rId4"/>
              </a:rPr>
              <a:t>https://www.biblioteche.unipr.it/</a:t>
            </a:r>
            <a:r>
              <a:rPr lang="it-IT" sz="2000" dirty="0" err="1">
                <a:latin typeface="Garamond" panose="02020404030301010803" pitchFamily="18" charset="0"/>
                <a:hlinkClick r:id="rId4"/>
              </a:rPr>
              <a:t>it</a:t>
            </a:r>
            <a:r>
              <a:rPr lang="it-IT" sz="2000" dirty="0">
                <a:latin typeface="Garamond" panose="02020404030301010803" pitchFamily="18" charset="0"/>
                <a:hlinkClick r:id="rId4"/>
              </a:rPr>
              <a:t>/risorse/sistema-bibliotecario-parmense-e-catalogo-online</a:t>
            </a:r>
            <a:r>
              <a:rPr lang="it-IT" sz="2000" dirty="0">
                <a:latin typeface="Garamond" panose="02020404030301010803" pitchFamily="18" charset="0"/>
              </a:rPr>
              <a:t>)  dove è possibile fare una ricerca per parola chiave o per titolo dell’opera ed individuare la collocazione della risorsa che ci interessa (in biblioteca oppure nel catalogo </a:t>
            </a:r>
            <a:r>
              <a:rPr lang="it-IT" sz="2000" i="1" dirty="0">
                <a:latin typeface="Garamond" panose="02020404030301010803" pitchFamily="18" charset="0"/>
              </a:rPr>
              <a:t>online</a:t>
            </a:r>
            <a:r>
              <a:rPr lang="it-IT" sz="2000" dirty="0">
                <a:latin typeface="Garamond" panose="02020404030301010803" pitchFamily="18" charset="0"/>
              </a:rPr>
              <a:t>),</a:t>
            </a:r>
          </a:p>
          <a:p>
            <a:pPr marL="457200" indent="-457200" algn="just">
              <a:lnSpc>
                <a:spcPct val="110000"/>
              </a:lnSpc>
              <a:buFont typeface="Arial" panose="020B0604020202020204" pitchFamily="34" charset="0"/>
              <a:buChar char="•"/>
            </a:pPr>
            <a:r>
              <a:rPr lang="it-IT" sz="2000" b="1" dirty="0">
                <a:latin typeface="Garamond" panose="02020404030301010803" pitchFamily="18" charset="0"/>
              </a:rPr>
              <a:t>banche dati o riviste </a:t>
            </a:r>
            <a:r>
              <a:rPr lang="it-IT" sz="2000" dirty="0">
                <a:latin typeface="Garamond" panose="02020404030301010803" pitchFamily="18" charset="0"/>
              </a:rPr>
              <a:t>a cui la nostra biblioteca è abbonata  o attraverso la rete internet dell’Ateneo o dal proprio computer attraverso VPN (istruzioni per configurazione e accesso VPN su </a:t>
            </a:r>
            <a:r>
              <a:rPr lang="it-IT" sz="2000" dirty="0">
                <a:latin typeface="Garamond" panose="02020404030301010803" pitchFamily="18" charset="0"/>
                <a:hlinkClick r:id="rId5"/>
              </a:rPr>
              <a:t>https://www.biblioteche.unipr.it/</a:t>
            </a:r>
            <a:r>
              <a:rPr lang="it-IT" sz="2000" dirty="0" err="1">
                <a:latin typeface="Garamond" panose="02020404030301010803" pitchFamily="18" charset="0"/>
                <a:hlinkClick r:id="rId5"/>
              </a:rPr>
              <a:t>it</a:t>
            </a:r>
            <a:r>
              <a:rPr lang="it-IT" sz="2000" dirty="0">
                <a:latin typeface="Garamond" panose="02020404030301010803" pitchFamily="18" charset="0"/>
                <a:hlinkClick r:id="rId5"/>
              </a:rPr>
              <a:t>/</a:t>
            </a:r>
            <a:r>
              <a:rPr lang="it-IT" sz="2000" dirty="0" err="1">
                <a:latin typeface="Garamond" panose="02020404030301010803" pitchFamily="18" charset="0"/>
                <a:hlinkClick r:id="rId5"/>
              </a:rPr>
              <a:t>node</a:t>
            </a:r>
            <a:r>
              <a:rPr lang="it-IT" sz="2000" dirty="0">
                <a:latin typeface="Garamond" panose="02020404030301010803" pitchFamily="18" charset="0"/>
                <a:hlinkClick r:id="rId5"/>
              </a:rPr>
              <a:t>/2584</a:t>
            </a:r>
            <a:r>
              <a:rPr lang="it-IT" sz="2000" dirty="0">
                <a:latin typeface="Garamond" panose="02020404030301010803" pitchFamily="18" charset="0"/>
              </a:rPr>
              <a:t>)</a:t>
            </a:r>
          </a:p>
          <a:p>
            <a:pPr marL="457200" indent="-457200" algn="just">
              <a:lnSpc>
                <a:spcPct val="110000"/>
              </a:lnSpc>
            </a:pPr>
            <a:r>
              <a:rPr lang="it-IT" sz="2000" b="1" dirty="0">
                <a:latin typeface="Garamond" panose="02020404030301010803" pitchFamily="18" charset="0"/>
              </a:rPr>
              <a:t>Catalogo periodici elettronici </a:t>
            </a:r>
            <a:r>
              <a:rPr lang="it-IT" sz="2000" dirty="0">
                <a:latin typeface="Garamond" panose="02020404030301010803" pitchFamily="18" charset="0"/>
              </a:rPr>
              <a:t>(</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SFX): </a:t>
            </a:r>
            <a:r>
              <a:rPr lang="it-IT" sz="1800" kern="100" dirty="0">
                <a:effectLst/>
                <a:latin typeface="Garamond" panose="02020404030301010803" pitchFamily="18" charset="0"/>
                <a:ea typeface="Calibri" panose="020F0502020204030204" pitchFamily="34" charset="0"/>
                <a:cs typeface="Times New Roman" panose="02020603050405020304" pitchFamily="18" charset="0"/>
                <a:hlinkClick r:id="rId6"/>
              </a:rPr>
              <a:t>http://sfx-39upr.hosted.exlibrisgroup.com/39upr/journalsearch</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 </a:t>
            </a:r>
          </a:p>
          <a:p>
            <a:pPr marL="457200" indent="-457200" algn="just">
              <a:lnSpc>
                <a:spcPct val="110000"/>
              </a:lnSpc>
              <a:buFont typeface="Arial" panose="020B0604020202020204" pitchFamily="34" charset="0"/>
              <a:buChar char="•"/>
            </a:pPr>
            <a:endParaRPr lang="it-IT" sz="2000" dirty="0">
              <a:latin typeface="Garamond" panose="02020404030301010803" pitchFamily="18" charset="0"/>
            </a:endParaRPr>
          </a:p>
          <a:p>
            <a:pPr marL="457200" indent="-457200" algn="just">
              <a:lnSpc>
                <a:spcPct val="110000"/>
              </a:lnSpc>
              <a:buFont typeface="Arial" panose="020B0604020202020204" pitchFamily="34" charset="0"/>
              <a:buChar char="•"/>
            </a:pPr>
            <a:endParaRPr lang="it-IT" sz="2000" dirty="0">
              <a:solidFill>
                <a:schemeClr val="tx1"/>
              </a:solidFill>
              <a:latin typeface="Garamond" panose="02020404030301010803" pitchFamily="18" charset="0"/>
            </a:endParaRPr>
          </a:p>
          <a:p>
            <a:endParaRPr lang="it-IT" sz="2000" dirty="0">
              <a:latin typeface="Garamond" panose="02020404030301010803" pitchFamily="18" charset="0"/>
            </a:endParaRPr>
          </a:p>
        </p:txBody>
      </p:sp>
      <p:sp>
        <p:nvSpPr>
          <p:cNvPr id="6" name="Titolo 1">
            <a:extLst>
              <a:ext uri="{FF2B5EF4-FFF2-40B4-BE49-F238E27FC236}">
                <a16:creationId xmlns:a16="http://schemas.microsoft.com/office/drawing/2014/main" id="{23E20310-5B12-66D4-091C-4DBBBD35F6F4}"/>
              </a:ext>
            </a:extLst>
          </p:cNvPr>
          <p:cNvSpPr>
            <a:spLocks noGrp="1"/>
          </p:cNvSpPr>
          <p:nvPr>
            <p:ph type="title"/>
          </p:nvPr>
        </p:nvSpPr>
        <p:spPr>
          <a:xfrm>
            <a:off x="509778" y="244137"/>
            <a:ext cx="7886700" cy="1325563"/>
          </a:xfrm>
        </p:spPr>
        <p:txBody>
          <a:bodyPr>
            <a:normAutofit/>
          </a:bodyPr>
          <a:lstStyle/>
          <a:p>
            <a:pPr algn="ctr">
              <a:lnSpc>
                <a:spcPct val="107000"/>
              </a:lnSpc>
              <a:spcAft>
                <a:spcPts val="800"/>
              </a:spcAft>
            </a:pPr>
            <a:r>
              <a:rPr lang="it-IT" sz="3200" b="1" kern="100" dirty="0">
                <a:effectLst/>
                <a:latin typeface="Garamond" panose="02020404030301010803" pitchFamily="18" charset="0"/>
                <a:ea typeface="Calibri" panose="020F0502020204030204" pitchFamily="34" charset="0"/>
                <a:cs typeface="Times New Roman" panose="02020603050405020304" pitchFamily="18" charset="0"/>
              </a:rPr>
              <a:t>La raccolta del materiale bibliografico- strumenti utili:</a:t>
            </a:r>
          </a:p>
        </p:txBody>
      </p:sp>
    </p:spTree>
    <p:extLst>
      <p:ext uri="{BB962C8B-B14F-4D97-AF65-F5344CB8AC3E}">
        <p14:creationId xmlns:p14="http://schemas.microsoft.com/office/powerpoint/2010/main" val="3656511142"/>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Segnaposto contenuto 2">
            <a:extLst>
              <a:ext uri="{FF2B5EF4-FFF2-40B4-BE49-F238E27FC236}">
                <a16:creationId xmlns:a16="http://schemas.microsoft.com/office/drawing/2014/main" id="{A070A8D7-6715-59BC-6EEF-BBC01099AE39}"/>
              </a:ext>
            </a:extLst>
          </p:cNvPr>
          <p:cNvSpPr>
            <a:spLocks noGrp="1"/>
          </p:cNvSpPr>
          <p:nvPr>
            <p:ph idx="1"/>
          </p:nvPr>
        </p:nvSpPr>
        <p:spPr>
          <a:xfrm>
            <a:off x="628650" y="1706357"/>
            <a:ext cx="7886700" cy="4351338"/>
          </a:xfrm>
        </p:spPr>
        <p:txBody>
          <a:bodyPr>
            <a:noAutofit/>
          </a:bodyPr>
          <a:lstStyle/>
          <a:p>
            <a:pPr algn="just">
              <a:lnSpc>
                <a:spcPct val="110000"/>
              </a:lnSpc>
            </a:pP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Le principali </a:t>
            </a:r>
            <a:r>
              <a:rPr lang="it-IT" sz="2000" b="1" kern="100" dirty="0">
                <a:effectLst/>
                <a:latin typeface="Garamond" panose="02020404030301010803" pitchFamily="18" charset="0"/>
                <a:ea typeface="Calibri" panose="020F0502020204030204" pitchFamily="34" charset="0"/>
                <a:cs typeface="Times New Roman" panose="02020603050405020304" pitchFamily="18" charset="0"/>
              </a:rPr>
              <a:t>banche dati </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giuridiche disponibili in biblioteca sono: </a:t>
            </a:r>
            <a:r>
              <a:rPr lang="it-IT" sz="2000" b="1" kern="100" dirty="0" err="1">
                <a:effectLst/>
                <a:latin typeface="Garamond" panose="02020404030301010803" pitchFamily="18" charset="0"/>
                <a:ea typeface="Calibri" panose="020F0502020204030204" pitchFamily="34" charset="0"/>
                <a:cs typeface="Times New Roman" panose="02020603050405020304" pitchFamily="18" charset="0"/>
              </a:rPr>
              <a:t>Infolegis</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 </a:t>
            </a:r>
            <a:r>
              <a:rPr lang="it-IT" sz="2000" b="1" kern="100" dirty="0" err="1">
                <a:effectLst/>
                <a:latin typeface="Garamond" panose="02020404030301010803" pitchFamily="18" charset="0"/>
                <a:ea typeface="Calibri" panose="020F0502020204030204" pitchFamily="34" charset="0"/>
                <a:cs typeface="Times New Roman" panose="02020603050405020304" pitchFamily="18" charset="0"/>
              </a:rPr>
              <a:t>DeJure</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 </a:t>
            </a:r>
            <a:r>
              <a:rPr lang="it-IT" sz="2000" b="1" kern="100" dirty="0" err="1">
                <a:effectLst/>
                <a:latin typeface="Garamond" panose="02020404030301010803" pitchFamily="18" charset="0"/>
                <a:ea typeface="Calibri" panose="020F0502020204030204" pitchFamily="34" charset="0"/>
                <a:cs typeface="Times New Roman" panose="02020603050405020304" pitchFamily="18" charset="0"/>
              </a:rPr>
              <a:t>DoGi</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(dottrina giuridica on line), </a:t>
            </a:r>
            <a:r>
              <a:rPr lang="it-IT" sz="2000" b="1" kern="100" dirty="0" err="1">
                <a:effectLst/>
                <a:latin typeface="Garamond" panose="02020404030301010803" pitchFamily="18" charset="0"/>
                <a:ea typeface="Calibri" panose="020F0502020204030204" pitchFamily="34" charset="0"/>
                <a:cs typeface="Times New Roman" panose="02020603050405020304" pitchFamily="18" charset="0"/>
              </a:rPr>
              <a:t>Onelegale</a:t>
            </a:r>
            <a:r>
              <a:rPr lang="it-IT" sz="2000" b="1" kern="100" dirty="0">
                <a:latin typeface="Garamond" panose="02020404030301010803" pitchFamily="18" charset="0"/>
                <a:ea typeface="Calibri" panose="020F0502020204030204" pitchFamily="34" charset="0"/>
                <a:cs typeface="Times New Roman" panose="02020603050405020304" pitchFamily="18" charset="0"/>
              </a:rPr>
              <a:t> </a:t>
            </a:r>
            <a:r>
              <a:rPr lang="it-IT" sz="2000" kern="100" dirty="0">
                <a:latin typeface="Garamond" panose="02020404030301010803" pitchFamily="18" charset="0"/>
                <a:ea typeface="Calibri" panose="020F0502020204030204" pitchFamily="34" charset="0"/>
                <a:cs typeface="Times New Roman" panose="02020603050405020304" pitchFamily="18" charset="0"/>
              </a:rPr>
              <a:t>e </a:t>
            </a:r>
            <a:r>
              <a:rPr lang="it-IT" sz="2000" b="1" kern="100" dirty="0">
                <a:effectLst/>
                <a:latin typeface="Garamond" panose="02020404030301010803" pitchFamily="18" charset="0"/>
                <a:ea typeface="Calibri" panose="020F0502020204030204" pitchFamily="34" charset="0"/>
                <a:cs typeface="Times New Roman" panose="02020603050405020304" pitchFamily="18" charset="0"/>
              </a:rPr>
              <a:t>Osservatorio di normativa ambientale.</a:t>
            </a:r>
          </a:p>
          <a:p>
            <a:pPr algn="just">
              <a:lnSpc>
                <a:spcPct val="110000"/>
              </a:lnSpc>
            </a:pP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Le </a:t>
            </a:r>
            <a:r>
              <a:rPr lang="it-IT" sz="2000" b="1" kern="100" dirty="0">
                <a:effectLst/>
                <a:latin typeface="Garamond" panose="02020404030301010803" pitchFamily="18" charset="0"/>
                <a:ea typeface="Calibri" panose="020F0502020204030204" pitchFamily="34" charset="0"/>
                <a:cs typeface="Times New Roman" panose="02020603050405020304" pitchFamily="18" charset="0"/>
              </a:rPr>
              <a:t>riviste</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 italiane di diritto amministrativo e pubblico principali sono:</a:t>
            </a:r>
            <a:r>
              <a:rPr lang="it-IT" sz="2000" kern="100" dirty="0">
                <a:latin typeface="Garamond" panose="02020404030301010803" pitchFamily="18" charset="0"/>
                <a:ea typeface="Calibri" panose="020F0502020204030204" pitchFamily="34" charset="0"/>
                <a:cs typeface="Times New Roman" panose="02020603050405020304" pitchFamily="18" charset="0"/>
              </a:rPr>
              <a:t> </a:t>
            </a:r>
            <a:r>
              <a:rPr lang="it-IT" sz="2000" b="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Il Foro amministrativo</a:t>
            </a:r>
            <a:r>
              <a:rPr lang="it-IT" sz="2000"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it-IT" sz="2000" b="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Rivista trimestrale di diritto pubblico</a:t>
            </a:r>
            <a:r>
              <a:rPr lang="it-IT" sz="2000"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it-IT" sz="2000" b="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Diritto</a:t>
            </a:r>
            <a:r>
              <a:rPr lang="it-IT" sz="2000"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it-IT" sz="2000" b="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amministrativo</a:t>
            </a:r>
            <a:r>
              <a:rPr lang="it-IT" sz="2000"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it-IT" sz="2000" b="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Diritto processuale amministrativo</a:t>
            </a:r>
            <a:r>
              <a:rPr lang="it-IT" sz="2000"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it-IT" sz="2000" b="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Diritto pubblico</a:t>
            </a:r>
            <a:r>
              <a:rPr lang="it-IT" sz="2000"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it-IT" sz="2000" b="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Rivista trimestrale degli appalti</a:t>
            </a:r>
            <a:r>
              <a:rPr lang="it-IT" sz="2000"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t>
            </a:r>
            <a:r>
              <a:rPr lang="it-IT" sz="2000" b="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Rivista giuridica dell’edilizia</a:t>
            </a:r>
            <a:r>
              <a:rPr lang="it-IT" sz="2000"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t>
            </a:r>
            <a:r>
              <a:rPr lang="it-IT" sz="2000" b="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Giornale di diritto amministrativo</a:t>
            </a:r>
            <a:r>
              <a:rPr lang="it-IT" sz="2000"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t>
            </a:r>
            <a:r>
              <a:rPr lang="it-IT" sz="2000" b="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Urbanistica e appalti </a:t>
            </a:r>
            <a:r>
              <a:rPr lang="it-IT" sz="20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e</a:t>
            </a:r>
            <a:r>
              <a:rPr lang="it-IT" sz="2000" b="1"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it-IT" sz="2000" b="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Le Regioni.</a:t>
            </a:r>
            <a:endParaRPr lang="it-IT" sz="2000" b="1" dirty="0">
              <a:solidFill>
                <a:schemeClr val="tx1"/>
              </a:solidFill>
              <a:latin typeface="Garamond" panose="02020404030301010803" pitchFamily="18" charset="0"/>
            </a:endParaRPr>
          </a:p>
          <a:p>
            <a:pPr marL="0" indent="0" algn="just">
              <a:buNone/>
            </a:pPr>
            <a:endParaRPr lang="it-IT" sz="2000" dirty="0">
              <a:latin typeface="Garamond" panose="02020404030301010803" pitchFamily="18" charset="0"/>
            </a:endParaRPr>
          </a:p>
        </p:txBody>
      </p:sp>
      <p:sp>
        <p:nvSpPr>
          <p:cNvPr id="6" name="Titolo 1">
            <a:extLst>
              <a:ext uri="{FF2B5EF4-FFF2-40B4-BE49-F238E27FC236}">
                <a16:creationId xmlns:a16="http://schemas.microsoft.com/office/drawing/2014/main" id="{23E20310-5B12-66D4-091C-4DBBBD35F6F4}"/>
              </a:ext>
            </a:extLst>
          </p:cNvPr>
          <p:cNvSpPr>
            <a:spLocks noGrp="1"/>
          </p:cNvSpPr>
          <p:nvPr>
            <p:ph type="title"/>
          </p:nvPr>
        </p:nvSpPr>
        <p:spPr>
          <a:xfrm>
            <a:off x="509778" y="244137"/>
            <a:ext cx="7886700" cy="1325563"/>
          </a:xfrm>
        </p:spPr>
        <p:txBody>
          <a:bodyPr>
            <a:normAutofit/>
          </a:bodyPr>
          <a:lstStyle/>
          <a:p>
            <a:pPr algn="ctr">
              <a:lnSpc>
                <a:spcPct val="107000"/>
              </a:lnSpc>
              <a:spcAft>
                <a:spcPts val="800"/>
              </a:spcAft>
            </a:pPr>
            <a:r>
              <a:rPr lang="it-IT" sz="3200" b="1" kern="100" dirty="0">
                <a:effectLst/>
                <a:latin typeface="Garamond" panose="02020404030301010803" pitchFamily="18" charset="0"/>
                <a:ea typeface="Calibri" panose="020F0502020204030204" pitchFamily="34" charset="0"/>
                <a:cs typeface="Times New Roman" panose="02020603050405020304" pitchFamily="18" charset="0"/>
              </a:rPr>
              <a:t>La raccolta del materiale bibliografico- strumenti utili:</a:t>
            </a:r>
          </a:p>
        </p:txBody>
      </p:sp>
    </p:spTree>
    <p:extLst>
      <p:ext uri="{BB962C8B-B14F-4D97-AF65-F5344CB8AC3E}">
        <p14:creationId xmlns:p14="http://schemas.microsoft.com/office/powerpoint/2010/main" val="1505972177"/>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Segnaposto contenuto 2">
            <a:extLst>
              <a:ext uri="{FF2B5EF4-FFF2-40B4-BE49-F238E27FC236}">
                <a16:creationId xmlns:a16="http://schemas.microsoft.com/office/drawing/2014/main" id="{A070A8D7-6715-59BC-6EEF-BBC01099AE39}"/>
              </a:ext>
            </a:extLst>
          </p:cNvPr>
          <p:cNvSpPr>
            <a:spLocks noGrp="1"/>
          </p:cNvSpPr>
          <p:nvPr>
            <p:ph idx="1"/>
          </p:nvPr>
        </p:nvSpPr>
        <p:spPr>
          <a:xfrm>
            <a:off x="628650" y="1706357"/>
            <a:ext cx="7886700" cy="2929651"/>
          </a:xfrm>
        </p:spPr>
        <p:txBody>
          <a:bodyPr>
            <a:noAutofit/>
          </a:bodyPr>
          <a:lstStyle/>
          <a:p>
            <a:pPr algn="just">
              <a:lnSpc>
                <a:spcPct val="107000"/>
              </a:lnSpc>
              <a:spcAft>
                <a:spcPts val="800"/>
              </a:spcAft>
              <a:tabLst>
                <a:tab pos="3778250" algn="l"/>
              </a:tabLst>
            </a:pP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Oltre alle banche dati che è possibile consultare in biblioteca, vi sono una serie di risorse </a:t>
            </a:r>
            <a:r>
              <a:rPr lang="it-IT" sz="2000" i="1" kern="100" dirty="0">
                <a:effectLst/>
                <a:latin typeface="Garamond" panose="02020404030301010803" pitchFamily="18" charset="0"/>
                <a:ea typeface="Calibri" panose="020F0502020204030204" pitchFamily="34" charset="0"/>
                <a:cs typeface="Times New Roman" panose="02020603050405020304" pitchFamily="18" charset="0"/>
              </a:rPr>
              <a:t>online</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 che possono esservi utili nella vostra ricerca:</a:t>
            </a:r>
          </a:p>
          <a:p>
            <a:pPr marL="342900" indent="-342900" algn="just">
              <a:lnSpc>
                <a:spcPct val="107000"/>
              </a:lnSpc>
              <a:spcAft>
                <a:spcPts val="800"/>
              </a:spcAft>
              <a:buFont typeface="+mj-lt"/>
              <a:buAutoNum type="arabicPeriod"/>
              <a:tabLst>
                <a:tab pos="3778250" algn="l"/>
              </a:tabLst>
            </a:pP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 </a:t>
            </a:r>
            <a:r>
              <a:rPr lang="it-IT" sz="2000" u="sng" kern="100" dirty="0">
                <a:solidFill>
                  <a:srgbClr val="0563C1"/>
                </a:solidFill>
                <a:effectLst/>
                <a:latin typeface="Garamond" panose="02020404030301010803" pitchFamily="18" charset="0"/>
                <a:ea typeface="Calibri" panose="020F0502020204030204" pitchFamily="34" charset="0"/>
                <a:cs typeface="Times New Roman" panose="02020603050405020304" pitchFamily="18" charset="0"/>
                <a:hlinkClick r:id="rId4"/>
              </a:rPr>
              <a:t>www.astrid-online.it</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mj-lt"/>
              <a:buAutoNum type="arabicPeriod"/>
              <a:tabLst>
                <a:tab pos="3778250" algn="l"/>
              </a:tabLst>
            </a:pPr>
            <a:r>
              <a:rPr lang="it-IT" sz="2000" kern="100" dirty="0">
                <a:latin typeface="Garamond" panose="02020404030301010803" pitchFamily="18" charset="0"/>
                <a:ea typeface="Calibri" panose="020F0502020204030204" pitchFamily="34" charset="0"/>
                <a:cs typeface="Times New Roman" panose="02020603050405020304" pitchFamily="18" charset="0"/>
              </a:rPr>
              <a:t> </a:t>
            </a:r>
            <a:r>
              <a:rPr lang="it-IT" sz="2000" u="sng" kern="100" dirty="0">
                <a:solidFill>
                  <a:srgbClr val="0563C1"/>
                </a:solidFill>
                <a:effectLst/>
                <a:latin typeface="Garamond" panose="02020404030301010803" pitchFamily="18" charset="0"/>
                <a:ea typeface="Calibri" panose="020F0502020204030204" pitchFamily="34" charset="0"/>
                <a:cs typeface="Times New Roman" panose="02020603050405020304" pitchFamily="18" charset="0"/>
                <a:hlinkClick r:id="rId5"/>
              </a:rPr>
              <a:t>https://www.federalismi.it/</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 </a:t>
            </a:r>
            <a:endParaRPr lang="it-IT" sz="2000" kern="100" dirty="0">
              <a:latin typeface="Garamond" panose="02020404030301010803"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mj-lt"/>
              <a:buAutoNum type="arabicPeriod"/>
              <a:tabLst>
                <a:tab pos="3778250" algn="l"/>
              </a:tabLst>
            </a:pPr>
            <a:r>
              <a:rPr lang="it-IT" sz="2000" kern="100" dirty="0">
                <a:latin typeface="Garamond" panose="02020404030301010803" pitchFamily="18" charset="0"/>
                <a:ea typeface="Calibri" panose="020F0502020204030204" pitchFamily="34" charset="0"/>
                <a:cs typeface="Times New Roman" panose="02020603050405020304" pitchFamily="18" charset="0"/>
              </a:rPr>
              <a:t> </a:t>
            </a:r>
            <a:r>
              <a:rPr lang="it-IT" sz="2000" u="sng" kern="100" dirty="0">
                <a:solidFill>
                  <a:srgbClr val="0563C1"/>
                </a:solidFill>
                <a:effectLst/>
                <a:latin typeface="Garamond" panose="02020404030301010803" pitchFamily="18" charset="0"/>
                <a:ea typeface="Calibri" panose="020F0502020204030204" pitchFamily="34" charset="0"/>
                <a:cs typeface="Times New Roman" panose="02020603050405020304" pitchFamily="18" charset="0"/>
                <a:hlinkClick r:id="rId6"/>
              </a:rPr>
              <a:t>https://lexitalia.it/a/</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mj-lt"/>
              <a:buAutoNum type="arabicPeriod"/>
              <a:tabLst>
                <a:tab pos="3778250" algn="l"/>
              </a:tabLst>
            </a:pPr>
            <a:r>
              <a:rPr lang="it-IT" sz="2000" kern="100" dirty="0">
                <a:latin typeface="Garamond" panose="02020404030301010803" pitchFamily="18" charset="0"/>
                <a:ea typeface="Calibri" panose="020F0502020204030204" pitchFamily="34" charset="0"/>
                <a:cs typeface="Times New Roman" panose="02020603050405020304" pitchFamily="18" charset="0"/>
              </a:rPr>
              <a:t> </a:t>
            </a:r>
            <a:r>
              <a:rPr lang="it-IT" sz="2000" u="sng" dirty="0">
                <a:solidFill>
                  <a:srgbClr val="0563C1"/>
                </a:solidFill>
                <a:effectLst/>
                <a:latin typeface="Garamond" panose="02020404030301010803" pitchFamily="18" charset="0"/>
                <a:ea typeface="Calibri" panose="020F0502020204030204" pitchFamily="34" charset="0"/>
                <a:cs typeface="Times New Roman" panose="02020603050405020304" pitchFamily="18" charset="0"/>
                <a:hlinkClick r:id="rId7"/>
              </a:rPr>
              <a:t>https://www.giustizia-amministrativa.it/</a:t>
            </a:r>
            <a:endParaRPr lang="it-IT" sz="2000" u="sng" dirty="0">
              <a:solidFill>
                <a:srgbClr val="0563C1"/>
              </a:solidFill>
              <a:effectLst/>
              <a:latin typeface="Garamond" panose="02020404030301010803"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mj-lt"/>
              <a:buAutoNum type="arabicPeriod"/>
              <a:tabLst>
                <a:tab pos="3778250" algn="l"/>
              </a:tabLst>
            </a:pPr>
            <a:endParaRPr lang="it-IT" sz="2000" u="sng" dirty="0">
              <a:solidFill>
                <a:srgbClr val="0563C1"/>
              </a:solidFill>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3778250" algn="l"/>
              </a:tabLst>
            </a:pPr>
            <a:endParaRPr lang="it-IT" sz="2000" b="1" dirty="0">
              <a:latin typeface="Garamond" panose="02020404030301010803" pitchFamily="18" charset="0"/>
              <a:ea typeface="Calibri" panose="020F0502020204030204" pitchFamily="34" charset="0"/>
              <a:cs typeface="Times New Roman" panose="02020603050405020304" pitchFamily="18" charset="0"/>
            </a:endParaRPr>
          </a:p>
        </p:txBody>
      </p:sp>
      <p:sp>
        <p:nvSpPr>
          <p:cNvPr id="6" name="Titolo 1">
            <a:extLst>
              <a:ext uri="{FF2B5EF4-FFF2-40B4-BE49-F238E27FC236}">
                <a16:creationId xmlns:a16="http://schemas.microsoft.com/office/drawing/2014/main" id="{23E20310-5B12-66D4-091C-4DBBBD35F6F4}"/>
              </a:ext>
            </a:extLst>
          </p:cNvPr>
          <p:cNvSpPr>
            <a:spLocks noGrp="1"/>
          </p:cNvSpPr>
          <p:nvPr>
            <p:ph type="title"/>
          </p:nvPr>
        </p:nvSpPr>
        <p:spPr>
          <a:xfrm>
            <a:off x="509778" y="244137"/>
            <a:ext cx="7886700" cy="1325563"/>
          </a:xfrm>
        </p:spPr>
        <p:txBody>
          <a:bodyPr>
            <a:normAutofit/>
          </a:bodyPr>
          <a:lstStyle/>
          <a:p>
            <a:pPr algn="ctr">
              <a:lnSpc>
                <a:spcPct val="107000"/>
              </a:lnSpc>
              <a:spcAft>
                <a:spcPts val="800"/>
              </a:spcAft>
            </a:pPr>
            <a:r>
              <a:rPr lang="it-IT" sz="3200" b="1" kern="100" dirty="0">
                <a:effectLst/>
                <a:latin typeface="Garamond" panose="02020404030301010803" pitchFamily="18" charset="0"/>
                <a:ea typeface="Calibri" panose="020F0502020204030204" pitchFamily="34" charset="0"/>
                <a:cs typeface="Times New Roman" panose="02020603050405020304" pitchFamily="18" charset="0"/>
              </a:rPr>
              <a:t>La raccolta del materiale bibliografico- strumenti utili:</a:t>
            </a:r>
          </a:p>
        </p:txBody>
      </p:sp>
      <p:sp>
        <p:nvSpPr>
          <p:cNvPr id="4" name="CasellaDiTesto 3">
            <a:extLst>
              <a:ext uri="{FF2B5EF4-FFF2-40B4-BE49-F238E27FC236}">
                <a16:creationId xmlns:a16="http://schemas.microsoft.com/office/drawing/2014/main" id="{D6316D7B-6A1B-7194-6EAC-7CA155771439}"/>
              </a:ext>
            </a:extLst>
          </p:cNvPr>
          <p:cNvSpPr txBox="1"/>
          <p:nvPr/>
        </p:nvSpPr>
        <p:spPr>
          <a:xfrm>
            <a:off x="630936" y="4986422"/>
            <a:ext cx="7765542" cy="708720"/>
          </a:xfrm>
          <a:prstGeom prst="rect">
            <a:avLst/>
          </a:prstGeom>
          <a:noFill/>
        </p:spPr>
        <p:txBody>
          <a:bodyPr wrap="square">
            <a:spAutoFit/>
          </a:bodyPr>
          <a:lstStyle/>
          <a:p>
            <a:pPr marL="342900" lvl="0" indent="-342900" algn="just">
              <a:lnSpc>
                <a:spcPct val="107000"/>
              </a:lnSpc>
              <a:spcAft>
                <a:spcPts val="800"/>
              </a:spcAft>
              <a:buFont typeface="Arial" panose="020B0604020202020204" pitchFamily="34" charset="0"/>
              <a:buChar char="•"/>
              <a:tabLst>
                <a:tab pos="457200" algn="l"/>
              </a:tabLst>
            </a:pP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Al </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contrario</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 vanno evitati sito o blog sugli argomenti giuridici in quanto carenti di un approccio </a:t>
            </a:r>
            <a:r>
              <a:rPr lang="it-IT" kern="100" dirty="0">
                <a:latin typeface="Garamond" panose="02020404030301010803" pitchFamily="18" charset="0"/>
                <a:ea typeface="Calibri" panose="020F0502020204030204" pitchFamily="34" charset="0"/>
                <a:cs typeface="Times New Roman" panose="02020603050405020304" pitchFamily="18" charset="0"/>
              </a:rPr>
              <a:t>scientifico.</a:t>
            </a:r>
            <a:endParaRPr lang="it-IT" sz="1800" kern="1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660297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42226" y="1429303"/>
            <a:ext cx="7992888" cy="5632311"/>
          </a:xfrm>
          <a:prstGeom prst="rect">
            <a:avLst/>
          </a:prstGeom>
          <a:noFill/>
        </p:spPr>
        <p:txBody>
          <a:bodyPr wrap="square" rtlCol="0">
            <a:spAutoFit/>
          </a:bodyPr>
          <a:lstStyle/>
          <a:p>
            <a:pPr algn="just" fontAlgn="base">
              <a:spcBef>
                <a:spcPct val="0"/>
              </a:spcBef>
              <a:spcAft>
                <a:spcPct val="0"/>
              </a:spcAft>
            </a:pPr>
            <a:endParaRPr lang="it-IT" sz="2000" dirty="0">
              <a:latin typeface="Garamond" panose="02020404030301010803" pitchFamily="18" charset="0"/>
              <a:cs typeface="Arial" charset="0"/>
            </a:endParaRPr>
          </a:p>
          <a:p>
            <a:pPr algn="just" fontAlgn="base">
              <a:spcBef>
                <a:spcPct val="0"/>
              </a:spcBef>
              <a:spcAft>
                <a:spcPct val="0"/>
              </a:spcAft>
            </a:pPr>
            <a:endParaRPr lang="it-IT" sz="2000" dirty="0">
              <a:latin typeface="Garamond" panose="02020404030301010803" pitchFamily="18" charset="0"/>
              <a:cs typeface="Arial" charset="0"/>
            </a:endParaRPr>
          </a:p>
          <a:p>
            <a:pPr marL="342900" indent="-342900" algn="just" fontAlgn="base">
              <a:spcBef>
                <a:spcPct val="0"/>
              </a:spcBef>
              <a:spcAft>
                <a:spcPct val="0"/>
              </a:spcAft>
              <a:buFont typeface="Arial" panose="020B0604020202020204" pitchFamily="34" charset="0"/>
              <a:buChar char="•"/>
            </a:pPr>
            <a:r>
              <a:rPr lang="it-IT" sz="2000" dirty="0">
                <a:latin typeface="Garamond" panose="02020404030301010803" pitchFamily="18" charset="0"/>
                <a:cs typeface="Arial" charset="0"/>
              </a:rPr>
              <a:t>Nella prima parte saranno fornite informazioni di carattere più teorico relative all’ampio ventaglio di tematiche che il diritto amministrativo offre nel suo complesso nelle sue varie declinazioni (sostanziale, processuale, speciale) per la realizzazione di una tesi di laurea,</a:t>
            </a:r>
          </a:p>
          <a:p>
            <a:pPr algn="just" fontAlgn="base">
              <a:spcBef>
                <a:spcPct val="0"/>
              </a:spcBef>
              <a:spcAft>
                <a:spcPct val="0"/>
              </a:spcAft>
            </a:pPr>
            <a:endParaRPr lang="it-IT" sz="2000" dirty="0">
              <a:latin typeface="Garamond" panose="02020404030301010803" pitchFamily="18" charset="0"/>
              <a:cs typeface="Arial" charset="0"/>
            </a:endParaRPr>
          </a:p>
          <a:p>
            <a:pPr marL="342900" indent="-342900" algn="just" fontAlgn="base">
              <a:spcBef>
                <a:spcPct val="0"/>
              </a:spcBef>
              <a:spcAft>
                <a:spcPct val="0"/>
              </a:spcAft>
              <a:buFont typeface="Arial" panose="020B0604020202020204" pitchFamily="34" charset="0"/>
              <a:buChar char="•"/>
            </a:pPr>
            <a:r>
              <a:rPr lang="it-IT" sz="2000" dirty="0">
                <a:latin typeface="Garamond" panose="02020404030301010803" pitchFamily="18" charset="0"/>
                <a:cs typeface="Arial" charset="0"/>
              </a:rPr>
              <a:t>Nella seconda parte ci concentreremo sugli aspetti più operativi, in particolare: </a:t>
            </a:r>
          </a:p>
          <a:p>
            <a:pPr marL="914400" lvl="1" indent="-457200" algn="just" fontAlgn="base">
              <a:spcBef>
                <a:spcPct val="0"/>
              </a:spcBef>
              <a:spcAft>
                <a:spcPct val="0"/>
              </a:spcAft>
              <a:buFont typeface="+mj-lt"/>
              <a:buAutoNum type="arabicPeriod"/>
            </a:pPr>
            <a:r>
              <a:rPr lang="it-IT" sz="2000" dirty="0">
                <a:latin typeface="Garamond" panose="02020404030301010803" pitchFamily="18" charset="0"/>
                <a:cs typeface="Arial" charset="0"/>
              </a:rPr>
              <a:t>La scelta dell’argomento della tesi,</a:t>
            </a:r>
          </a:p>
          <a:p>
            <a:pPr marL="914400" lvl="1" indent="-457200" algn="just" fontAlgn="base">
              <a:spcBef>
                <a:spcPct val="0"/>
              </a:spcBef>
              <a:spcAft>
                <a:spcPct val="0"/>
              </a:spcAft>
              <a:buFont typeface="+mj-lt"/>
              <a:buAutoNum type="arabicPeriod"/>
            </a:pPr>
            <a:r>
              <a:rPr lang="it-IT" sz="2000" dirty="0">
                <a:latin typeface="Garamond" panose="02020404030301010803" pitchFamily="18" charset="0"/>
                <a:cs typeface="Arial" charset="0"/>
              </a:rPr>
              <a:t>Le tipologie di tesi e procedimento di redazione,</a:t>
            </a:r>
          </a:p>
          <a:p>
            <a:pPr marL="914400" lvl="1" indent="-457200" algn="just" fontAlgn="base">
              <a:spcBef>
                <a:spcPct val="0"/>
              </a:spcBef>
              <a:spcAft>
                <a:spcPct val="0"/>
              </a:spcAft>
              <a:buFont typeface="+mj-lt"/>
              <a:buAutoNum type="arabicPeriod"/>
            </a:pPr>
            <a:r>
              <a:rPr lang="it-IT" sz="2000" dirty="0">
                <a:latin typeface="Garamond" panose="02020404030301010803" pitchFamily="18" charset="0"/>
                <a:cs typeface="Arial" charset="0"/>
              </a:rPr>
              <a:t>La struttura della tesi di laurea,</a:t>
            </a:r>
          </a:p>
          <a:p>
            <a:pPr marL="914400" lvl="1" indent="-457200" algn="just" fontAlgn="base">
              <a:spcBef>
                <a:spcPct val="0"/>
              </a:spcBef>
              <a:spcAft>
                <a:spcPct val="0"/>
              </a:spcAft>
              <a:buFont typeface="+mj-lt"/>
              <a:buAutoNum type="arabicPeriod"/>
            </a:pPr>
            <a:r>
              <a:rPr lang="it-IT" sz="2000" dirty="0">
                <a:latin typeface="Garamond" panose="02020404030301010803" pitchFamily="18" charset="0"/>
                <a:cs typeface="Arial" charset="0"/>
              </a:rPr>
              <a:t>Come si fa una ricerca bibliografia e l’utilizzo delle banche dati.</a:t>
            </a:r>
          </a:p>
          <a:p>
            <a:pPr marL="457200" indent="-457200" algn="just" fontAlgn="base">
              <a:spcBef>
                <a:spcPct val="0"/>
              </a:spcBef>
              <a:spcAft>
                <a:spcPct val="0"/>
              </a:spcAft>
              <a:buAutoNum type="arabicPeriod"/>
            </a:pPr>
            <a:endParaRPr lang="it-IT" sz="2000" dirty="0">
              <a:latin typeface="Garamond" panose="02020404030301010803" pitchFamily="18" charset="0"/>
              <a:cs typeface="Arial" charset="0"/>
            </a:endParaRPr>
          </a:p>
          <a:p>
            <a:pPr algn="just" fontAlgn="base">
              <a:spcBef>
                <a:spcPct val="0"/>
              </a:spcBef>
              <a:spcAft>
                <a:spcPct val="0"/>
              </a:spcAft>
            </a:pPr>
            <a:endParaRPr lang="it-IT" sz="2000" dirty="0">
              <a:latin typeface="Garamond" panose="02020404030301010803" pitchFamily="18" charset="0"/>
              <a:cs typeface="Arial" charset="0"/>
            </a:endParaRPr>
          </a:p>
          <a:p>
            <a:pPr algn="just" fontAlgn="base">
              <a:spcBef>
                <a:spcPct val="0"/>
              </a:spcBef>
              <a:spcAft>
                <a:spcPct val="0"/>
              </a:spcAft>
            </a:pPr>
            <a:endParaRPr lang="it-IT" sz="2000" dirty="0">
              <a:latin typeface="Garamond" panose="02020404030301010803" pitchFamily="18" charset="0"/>
              <a:cs typeface="Arial" charset="0"/>
            </a:endParaRPr>
          </a:p>
          <a:p>
            <a:pPr algn="just" fontAlgn="base">
              <a:spcBef>
                <a:spcPct val="0"/>
              </a:spcBef>
              <a:spcAft>
                <a:spcPct val="0"/>
              </a:spcAft>
            </a:pPr>
            <a:endParaRPr lang="it-IT" sz="2000" dirty="0">
              <a:latin typeface="Garamond" panose="02020404030301010803" pitchFamily="18" charset="0"/>
              <a:cs typeface="Arial" charset="0"/>
            </a:endParaRPr>
          </a:p>
          <a:p>
            <a:pPr marL="457200" indent="-457200" algn="just" fontAlgn="base">
              <a:spcBef>
                <a:spcPct val="0"/>
              </a:spcBef>
              <a:spcAft>
                <a:spcPct val="0"/>
              </a:spcAft>
              <a:buFont typeface="Arial" charset="0"/>
              <a:buChar char="•"/>
            </a:pPr>
            <a:endParaRPr lang="it-IT" sz="2000" dirty="0">
              <a:latin typeface="Garamond" panose="02020404030301010803" pitchFamily="18" charset="0"/>
              <a:cs typeface="Arial" charset="0"/>
            </a:endParaRPr>
          </a:p>
        </p:txBody>
      </p:sp>
      <p:sp>
        <p:nvSpPr>
          <p:cNvPr id="4" name="CasellaDiTesto 3">
            <a:extLst>
              <a:ext uri="{FF2B5EF4-FFF2-40B4-BE49-F238E27FC236}">
                <a16:creationId xmlns:a16="http://schemas.microsoft.com/office/drawing/2014/main" id="{9536E3D0-6F11-C2A9-952D-0D8B23D2EA04}"/>
              </a:ext>
            </a:extLst>
          </p:cNvPr>
          <p:cNvSpPr txBox="1"/>
          <p:nvPr/>
        </p:nvSpPr>
        <p:spPr>
          <a:xfrm>
            <a:off x="808886" y="972885"/>
            <a:ext cx="7725514" cy="584775"/>
          </a:xfrm>
          <a:prstGeom prst="rect">
            <a:avLst/>
          </a:prstGeom>
          <a:noFill/>
        </p:spPr>
        <p:txBody>
          <a:bodyPr wrap="square">
            <a:spAutoFit/>
          </a:bodyPr>
          <a:lstStyle/>
          <a:p>
            <a:pPr algn="just" fontAlgn="base">
              <a:spcBef>
                <a:spcPct val="0"/>
              </a:spcBef>
              <a:spcAft>
                <a:spcPct val="0"/>
              </a:spcAft>
            </a:pPr>
            <a:r>
              <a:rPr lang="it-IT" sz="3200" b="1" dirty="0">
                <a:latin typeface="Garamond" panose="02020404030301010803" pitchFamily="18" charset="0"/>
                <a:cs typeface="Arial" charset="0"/>
              </a:rPr>
              <a:t>Il seminario si strutturerà in due parti:</a:t>
            </a:r>
          </a:p>
        </p:txBody>
      </p:sp>
    </p:spTree>
    <p:extLst>
      <p:ext uri="{BB962C8B-B14F-4D97-AF65-F5344CB8AC3E}">
        <p14:creationId xmlns:p14="http://schemas.microsoft.com/office/powerpoint/2010/main" val="3799968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olo 1">
            <a:extLst>
              <a:ext uri="{FF2B5EF4-FFF2-40B4-BE49-F238E27FC236}">
                <a16:creationId xmlns:a16="http://schemas.microsoft.com/office/drawing/2014/main" id="{58D91754-D1BC-FF61-3FCD-78A734303E6E}"/>
              </a:ext>
            </a:extLst>
          </p:cNvPr>
          <p:cNvSpPr>
            <a:spLocks noGrp="1"/>
          </p:cNvSpPr>
          <p:nvPr>
            <p:ph type="title"/>
          </p:nvPr>
        </p:nvSpPr>
        <p:spPr>
          <a:xfrm>
            <a:off x="628650" y="228469"/>
            <a:ext cx="7886700" cy="1325563"/>
          </a:xfrm>
        </p:spPr>
        <p:txBody>
          <a:bodyPr>
            <a:normAutofit/>
          </a:bodyPr>
          <a:lstStyle/>
          <a:p>
            <a:pPr algn="ctr"/>
            <a:r>
              <a:rPr lang="it-IT" sz="3200" b="1" dirty="0">
                <a:latin typeface="Garamond" panose="02020404030301010803" pitchFamily="18" charset="0"/>
              </a:rPr>
              <a:t>Come si raccoglie il materiale bibliografico?</a:t>
            </a:r>
          </a:p>
        </p:txBody>
      </p:sp>
      <p:sp>
        <p:nvSpPr>
          <p:cNvPr id="3" name="Segnaposto contenuto 2">
            <a:extLst>
              <a:ext uri="{FF2B5EF4-FFF2-40B4-BE49-F238E27FC236}">
                <a16:creationId xmlns:a16="http://schemas.microsoft.com/office/drawing/2014/main" id="{A070A8D7-6715-59BC-6EEF-BBC01099AE39}"/>
              </a:ext>
            </a:extLst>
          </p:cNvPr>
          <p:cNvSpPr>
            <a:spLocks noGrp="1"/>
          </p:cNvSpPr>
          <p:nvPr>
            <p:ph idx="1"/>
          </p:nvPr>
        </p:nvSpPr>
        <p:spPr>
          <a:xfrm>
            <a:off x="834887" y="1690689"/>
            <a:ext cx="7680463" cy="3740288"/>
          </a:xfrm>
        </p:spPr>
        <p:txBody>
          <a:bodyPr>
            <a:normAutofit/>
          </a:bodyPr>
          <a:lstStyle/>
          <a:p>
            <a:pPr marL="0" indent="0" algn="just">
              <a:lnSpc>
                <a:spcPct val="110000"/>
              </a:lnSpc>
              <a:buNone/>
            </a:pPr>
            <a:r>
              <a:rPr lang="it-IT" sz="2400" b="1" dirty="0">
                <a:latin typeface="Garamond" panose="02020404030301010803" pitchFamily="18" charset="0"/>
              </a:rPr>
              <a:t>Nella raccolta del materiale bibliografico si dovrebbe procedere nel seguente modo:</a:t>
            </a:r>
          </a:p>
          <a:p>
            <a:pPr marL="342900" lvl="0" indent="-342900" algn="just">
              <a:lnSpc>
                <a:spcPct val="107000"/>
              </a:lnSpc>
              <a:buFont typeface="Calibri" panose="020F0502020204030204" pitchFamily="34" charset="0"/>
              <a:buChar char="-"/>
              <a:tabLst>
                <a:tab pos="3778250" algn="l"/>
              </a:tabLst>
            </a:pPr>
            <a:r>
              <a:rPr lang="it-IT" sz="2400" kern="100" dirty="0">
                <a:effectLst/>
                <a:latin typeface="Garamond" panose="02020404030301010803" pitchFamily="18" charset="0"/>
                <a:ea typeface="Calibri" panose="020F0502020204030204" pitchFamily="34" charset="0"/>
                <a:cs typeface="Times New Roman" panose="02020603050405020304" pitchFamily="18" charset="0"/>
              </a:rPr>
              <a:t>Catalogare il materiale raccolto in base all’argomento, indicando il capitolo (anche se ancora provvisorio) nel quale avete intenzione di trattare quello specifico argomento,</a:t>
            </a:r>
          </a:p>
          <a:p>
            <a:pPr marL="342900" lvl="0" indent="-342900" algn="just">
              <a:lnSpc>
                <a:spcPct val="107000"/>
              </a:lnSpc>
              <a:buFont typeface="Calibri" panose="020F0502020204030204" pitchFamily="34" charset="0"/>
              <a:buChar char="-"/>
              <a:tabLst>
                <a:tab pos="3778250" algn="l"/>
              </a:tabLst>
            </a:pPr>
            <a:r>
              <a:rPr lang="it-IT" sz="2400" kern="100" dirty="0">
                <a:effectLst/>
                <a:latin typeface="Garamond" panose="02020404030301010803" pitchFamily="18" charset="0"/>
                <a:ea typeface="Calibri" panose="020F0502020204030204" pitchFamily="34" charset="0"/>
                <a:cs typeface="Times New Roman" panose="02020603050405020304" pitchFamily="18" charset="0"/>
              </a:rPr>
              <a:t>annotare i numeri delle pagine che consultate,</a:t>
            </a:r>
          </a:p>
          <a:p>
            <a:pPr marL="342900" lvl="0" indent="-342900" algn="just">
              <a:lnSpc>
                <a:spcPct val="107000"/>
              </a:lnSpc>
              <a:spcAft>
                <a:spcPts val="800"/>
              </a:spcAft>
              <a:buFont typeface="Calibri" panose="020F0502020204030204" pitchFamily="34" charset="0"/>
              <a:buChar char="-"/>
              <a:tabLst>
                <a:tab pos="3778250" algn="l"/>
              </a:tabLst>
            </a:pPr>
            <a:r>
              <a:rPr lang="it-IT" sz="2400" kern="100" dirty="0">
                <a:effectLst/>
                <a:latin typeface="Garamond" panose="02020404030301010803" pitchFamily="18" charset="0"/>
                <a:ea typeface="Calibri" panose="020F0502020204030204" pitchFamily="34" charset="0"/>
                <a:cs typeface="Times New Roman" panose="02020603050405020304" pitchFamily="18" charset="0"/>
              </a:rPr>
              <a:t>aggiornare frequentemente la lista del materiale, che andrà poi a comporre la vostra bibliografia.</a:t>
            </a:r>
          </a:p>
          <a:p>
            <a:pPr marL="0" indent="0">
              <a:buNone/>
            </a:pPr>
            <a:endParaRPr lang="it-IT" sz="2400" dirty="0">
              <a:latin typeface="Garamond" panose="02020404030301010803" pitchFamily="18" charset="0"/>
            </a:endParaRPr>
          </a:p>
        </p:txBody>
      </p:sp>
    </p:spTree>
    <p:extLst>
      <p:ext uri="{BB962C8B-B14F-4D97-AF65-F5344CB8AC3E}">
        <p14:creationId xmlns:p14="http://schemas.microsoft.com/office/powerpoint/2010/main" val="2394328815"/>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Segnaposto contenuto 2">
            <a:extLst>
              <a:ext uri="{FF2B5EF4-FFF2-40B4-BE49-F238E27FC236}">
                <a16:creationId xmlns:a16="http://schemas.microsoft.com/office/drawing/2014/main" id="{A070A8D7-6715-59BC-6EEF-BBC01099AE39}"/>
              </a:ext>
            </a:extLst>
          </p:cNvPr>
          <p:cNvSpPr>
            <a:spLocks noGrp="1"/>
          </p:cNvSpPr>
          <p:nvPr>
            <p:ph idx="1"/>
          </p:nvPr>
        </p:nvSpPr>
        <p:spPr>
          <a:xfrm>
            <a:off x="628650" y="1384160"/>
            <a:ext cx="7680463" cy="3740288"/>
          </a:xfrm>
        </p:spPr>
        <p:txBody>
          <a:bodyPr>
            <a:noAutofit/>
          </a:bodyPr>
          <a:lstStyle/>
          <a:p>
            <a:pPr algn="just">
              <a:lnSpc>
                <a:spcPct val="110000"/>
              </a:lnSpc>
              <a:defRPr/>
            </a:pPr>
            <a:r>
              <a:rPr kumimoji="0" lang="it-IT" sz="1800" b="0" i="0" u="none" strike="noStrike" kern="1200" cap="none" spc="0" normalizeH="0" baseline="0" noProof="0" dirty="0">
                <a:ln>
                  <a:noFill/>
                </a:ln>
                <a:solidFill>
                  <a:prstClr val="black"/>
                </a:solidFill>
                <a:effectLst/>
                <a:uLnTx/>
                <a:uFillTx/>
                <a:latin typeface="Garamond" panose="02020404030301010803" pitchFamily="18" charset="0"/>
              </a:rPr>
              <a:t>Le note devono essere inserite nel documento con la funzione automatica di Word in modo che siano</a:t>
            </a:r>
            <a:r>
              <a:rPr lang="it-IT" sz="1800" dirty="0">
                <a:solidFill>
                  <a:prstClr val="black"/>
                </a:solidFill>
                <a:latin typeface="Garamond" panose="02020404030301010803" pitchFamily="18" charset="0"/>
              </a:rPr>
              <a:t> </a:t>
            </a:r>
            <a:r>
              <a:rPr kumimoji="0" lang="it-IT" sz="1800" b="0" i="0" u="none" strike="noStrike" kern="1200" cap="none" spc="0" normalizeH="0" baseline="0" noProof="0" dirty="0">
                <a:ln>
                  <a:noFill/>
                </a:ln>
                <a:solidFill>
                  <a:prstClr val="black"/>
                </a:solidFill>
                <a:effectLst/>
                <a:uLnTx/>
                <a:uFillTx/>
                <a:latin typeface="Garamond" panose="02020404030301010803" pitchFamily="18" charset="0"/>
              </a:rPr>
              <a:t>numerate in modo progressivo,</a:t>
            </a:r>
          </a:p>
          <a:p>
            <a:pPr algn="just">
              <a:lnSpc>
                <a:spcPct val="110000"/>
              </a:lnSpc>
              <a:defRPr/>
            </a:pPr>
            <a:r>
              <a:rPr lang="it-IT" sz="1800" dirty="0">
                <a:latin typeface="Garamond" panose="02020404030301010803" pitchFamily="18" charset="0"/>
                <a:ea typeface="Calibri" panose="020F0502020204030204" pitchFamily="34" charset="0"/>
                <a:cs typeface="Times New Roman" panose="02020603050405020304" pitchFamily="18" charset="0"/>
              </a:rPr>
              <a:t>L’apice che indica il numero della </a:t>
            </a:r>
            <a:r>
              <a:rPr lang="it-IT" sz="1800" dirty="0">
                <a:effectLst/>
                <a:latin typeface="Garamond" panose="02020404030301010803" pitchFamily="18" charset="0"/>
                <a:ea typeface="Calibri" panose="020F0502020204030204" pitchFamily="34" charset="0"/>
                <a:cs typeface="Times New Roman" panose="02020603050405020304" pitchFamily="18" charset="0"/>
              </a:rPr>
              <a:t>nota </a:t>
            </a:r>
            <a:r>
              <a:rPr lang="it-IT" sz="1800" dirty="0">
                <a:latin typeface="Garamond" panose="02020404030301010803" pitchFamily="18" charset="0"/>
                <a:ea typeface="Calibri" panose="020F0502020204030204" pitchFamily="34" charset="0"/>
                <a:cs typeface="Times New Roman" panose="02020603050405020304" pitchFamily="18" charset="0"/>
              </a:rPr>
              <a:t>deve</a:t>
            </a:r>
            <a:r>
              <a:rPr lang="it-IT" sz="1800" dirty="0">
                <a:effectLst/>
                <a:latin typeface="Garamond" panose="02020404030301010803" pitchFamily="18" charset="0"/>
                <a:ea typeface="Calibri" panose="020F0502020204030204" pitchFamily="34" charset="0"/>
                <a:cs typeface="Times New Roman" panose="02020603050405020304" pitchFamily="18" charset="0"/>
              </a:rPr>
              <a:t> essere inserito prima dei segni d’interpunzione (</a:t>
            </a:r>
            <a:r>
              <a:rPr lang="it-IT" sz="1800" dirty="0">
                <a:latin typeface="Garamond" panose="02020404030301010803" pitchFamily="18" charset="0"/>
                <a:ea typeface="Calibri" panose="020F0502020204030204" pitchFamily="34" charset="0"/>
                <a:cs typeface="Times New Roman" panose="02020603050405020304" pitchFamily="18" charset="0"/>
              </a:rPr>
              <a:t>virgola, punto, punto e virgola) ma sempre dopo i caporali/virgolette.</a:t>
            </a:r>
          </a:p>
          <a:p>
            <a:pPr marL="0" indent="0" algn="just">
              <a:lnSpc>
                <a:spcPct val="110000"/>
              </a:lnSpc>
              <a:buNone/>
              <a:defRPr/>
            </a:pP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Esistono diversi tipi di note:</a:t>
            </a:r>
          </a:p>
          <a:p>
            <a:pPr marL="342900" lvl="0" indent="-342900" algn="just">
              <a:lnSpc>
                <a:spcPct val="107000"/>
              </a:lnSpc>
              <a:buFont typeface="+mj-lt"/>
              <a:buAutoNum type="arabicPeriod"/>
              <a:tabLst>
                <a:tab pos="3778250" algn="l"/>
              </a:tabLst>
            </a:pPr>
            <a:r>
              <a:rPr lang="it-IT" sz="1800" b="1" kern="100" dirty="0">
                <a:effectLst/>
                <a:latin typeface="Garamond" panose="02020404030301010803" pitchFamily="18" charset="0"/>
                <a:ea typeface="Calibri" panose="020F0502020204030204" pitchFamily="34" charset="0"/>
                <a:cs typeface="Times New Roman" panose="02020603050405020304" pitchFamily="18" charset="0"/>
              </a:rPr>
              <a:t>note di riferimento bibliografico</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 indicano la fonte della citazione,</a:t>
            </a:r>
          </a:p>
          <a:p>
            <a:pPr marL="342900" lvl="0" indent="-342900" algn="just">
              <a:lnSpc>
                <a:spcPct val="107000"/>
              </a:lnSpc>
              <a:buFont typeface="+mj-lt"/>
              <a:buAutoNum type="arabicPeriod"/>
              <a:tabLst>
                <a:tab pos="3778250" algn="l"/>
              </a:tabLst>
            </a:pPr>
            <a:r>
              <a:rPr lang="it-IT" sz="1800" b="1" kern="100" dirty="0">
                <a:effectLst/>
                <a:latin typeface="Garamond" panose="02020404030301010803" pitchFamily="18" charset="0"/>
                <a:ea typeface="Calibri" panose="020F0502020204030204" pitchFamily="34" charset="0"/>
                <a:cs typeface="Times New Roman" panose="02020603050405020304" pitchFamily="18" charset="0"/>
              </a:rPr>
              <a:t>note di rimando o rinvio</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 aggiungono ulteriori fonti su un argomento discusso nel testo. I rinvii possono essere interni (ad altre parti della tesi) o esterni (ad altri testi). Si possono usare espressioni come: Cfr., Si rimanda, in senso conforme/difforme</a:t>
            </a:r>
          </a:p>
          <a:p>
            <a:pPr marL="342900" lvl="0" indent="-342900" algn="just">
              <a:lnSpc>
                <a:spcPct val="107000"/>
              </a:lnSpc>
              <a:spcAft>
                <a:spcPts val="800"/>
              </a:spcAft>
              <a:buFont typeface="+mj-lt"/>
              <a:buAutoNum type="arabicPeriod"/>
              <a:tabLst>
                <a:tab pos="3778250" algn="l"/>
              </a:tabLst>
            </a:pPr>
            <a:r>
              <a:rPr lang="it-IT" sz="1800" b="1" kern="100" dirty="0">
                <a:effectLst/>
                <a:latin typeface="Garamond" panose="02020404030301010803" pitchFamily="18" charset="0"/>
                <a:ea typeface="Calibri" panose="020F0502020204030204" pitchFamily="34" charset="0"/>
                <a:cs typeface="Times New Roman" panose="02020603050405020304" pitchFamily="18" charset="0"/>
              </a:rPr>
              <a:t>note di contenuto o di discussione</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 ampliano o specificano un argomento del testo, evitando di appesantirlo e garantendo la fluidità del discorso.</a:t>
            </a:r>
          </a:p>
          <a:p>
            <a:pPr marL="457200" indent="-457200" algn="just">
              <a:lnSpc>
                <a:spcPct val="110000"/>
              </a:lnSpc>
              <a:buFont typeface="Arial" panose="020B0604020202020204" pitchFamily="34" charset="0"/>
              <a:buChar char="•"/>
            </a:pPr>
            <a:endParaRPr lang="it-IT" sz="1800" dirty="0">
              <a:solidFill>
                <a:schemeClr val="tx1"/>
              </a:solidFill>
              <a:latin typeface="Garamond" panose="02020404030301010803" pitchFamily="18" charset="0"/>
            </a:endParaRPr>
          </a:p>
          <a:p>
            <a:pPr marL="457200" indent="-457200" algn="just">
              <a:lnSpc>
                <a:spcPct val="110000"/>
              </a:lnSpc>
              <a:buFont typeface="Arial" panose="020B0604020202020204" pitchFamily="34" charset="0"/>
              <a:buChar char="•"/>
            </a:pPr>
            <a:endParaRPr lang="it-IT" sz="1800" dirty="0">
              <a:solidFill>
                <a:schemeClr val="tx1"/>
              </a:solidFill>
              <a:latin typeface="Garamond" panose="02020404030301010803" pitchFamily="18" charset="0"/>
            </a:endParaRPr>
          </a:p>
          <a:p>
            <a:pPr marL="0" indent="0" algn="just">
              <a:buNone/>
            </a:pPr>
            <a:endParaRPr lang="it-IT" sz="1800" b="1" dirty="0">
              <a:latin typeface="Garamond" panose="02020404030301010803" pitchFamily="18" charset="0"/>
              <a:cs typeface="Calibri"/>
            </a:endParaRPr>
          </a:p>
          <a:p>
            <a:pPr algn="just"/>
            <a:endParaRPr lang="it-IT" sz="1800" dirty="0">
              <a:latin typeface="Garamond" panose="02020404030301010803" pitchFamily="18" charset="0"/>
            </a:endParaRPr>
          </a:p>
        </p:txBody>
      </p:sp>
      <p:sp>
        <p:nvSpPr>
          <p:cNvPr id="6" name="Titolo 1">
            <a:extLst>
              <a:ext uri="{FF2B5EF4-FFF2-40B4-BE49-F238E27FC236}">
                <a16:creationId xmlns:a16="http://schemas.microsoft.com/office/drawing/2014/main" id="{ADD6119A-8439-2301-C0FC-0899C1958841}"/>
              </a:ext>
            </a:extLst>
          </p:cNvPr>
          <p:cNvSpPr>
            <a:spLocks noGrp="1"/>
          </p:cNvSpPr>
          <p:nvPr>
            <p:ph type="title"/>
          </p:nvPr>
        </p:nvSpPr>
        <p:spPr>
          <a:xfrm>
            <a:off x="628650" y="255398"/>
            <a:ext cx="7886700" cy="1325563"/>
          </a:xfrm>
        </p:spPr>
        <p:txBody>
          <a:bodyPr>
            <a:normAutofit/>
          </a:bodyPr>
          <a:lstStyle/>
          <a:p>
            <a:pPr algn="ctr"/>
            <a:r>
              <a:rPr lang="it-IT" sz="3200" b="1" dirty="0">
                <a:latin typeface="Garamond" panose="02020404030301010803" pitchFamily="18" charset="0"/>
              </a:rPr>
              <a:t>Note a piè pagina:</a:t>
            </a:r>
          </a:p>
        </p:txBody>
      </p:sp>
    </p:spTree>
    <p:extLst>
      <p:ext uri="{BB962C8B-B14F-4D97-AF65-F5344CB8AC3E}">
        <p14:creationId xmlns:p14="http://schemas.microsoft.com/office/powerpoint/2010/main" val="195533526"/>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Segnaposto contenuto 2">
            <a:extLst>
              <a:ext uri="{FF2B5EF4-FFF2-40B4-BE49-F238E27FC236}">
                <a16:creationId xmlns:a16="http://schemas.microsoft.com/office/drawing/2014/main" id="{A070A8D7-6715-59BC-6EEF-BBC01099AE39}"/>
              </a:ext>
            </a:extLst>
          </p:cNvPr>
          <p:cNvSpPr>
            <a:spLocks noGrp="1"/>
          </p:cNvSpPr>
          <p:nvPr>
            <p:ph idx="1"/>
          </p:nvPr>
        </p:nvSpPr>
        <p:spPr>
          <a:xfrm>
            <a:off x="401409" y="1210995"/>
            <a:ext cx="8341179" cy="3876955"/>
          </a:xfrm>
        </p:spPr>
        <p:txBody>
          <a:bodyPr>
            <a:noAutofit/>
          </a:bodyPr>
          <a:lstStyle/>
          <a:p>
            <a:pPr algn="just">
              <a:lnSpc>
                <a:spcPct val="107000"/>
              </a:lnSpc>
              <a:spcAft>
                <a:spcPts val="800"/>
              </a:spcAft>
              <a:tabLst>
                <a:tab pos="3778250" algn="l"/>
              </a:tabLst>
            </a:pPr>
            <a:r>
              <a:rPr lang="it-IT" sz="2000" u="sng" kern="100" dirty="0">
                <a:effectLst/>
                <a:latin typeface="Garamond" panose="02020404030301010803" pitchFamily="18" charset="0"/>
                <a:ea typeface="Calibri" panose="020F0502020204030204" pitchFamily="34" charset="0"/>
                <a:cs typeface="Times New Roman" panose="02020603050405020304" pitchFamily="18" charset="0"/>
              </a:rPr>
              <a:t>Ogni nota deve essere così strutturata:</a:t>
            </a:r>
          </a:p>
          <a:p>
            <a:pPr marL="0" indent="0" algn="just">
              <a:lnSpc>
                <a:spcPct val="107000"/>
              </a:lnSpc>
              <a:buNone/>
              <a:tabLst>
                <a:tab pos="3778250" algn="l"/>
              </a:tabLst>
            </a:pPr>
            <a:r>
              <a:rPr lang="it-IT" sz="2000" b="1" kern="100" dirty="0">
                <a:effectLst/>
                <a:latin typeface="Garamond" panose="02020404030301010803" pitchFamily="18" charset="0"/>
                <a:ea typeface="Calibri" panose="020F0502020204030204" pitchFamily="34" charset="0"/>
                <a:cs typeface="Times New Roman" panose="02020603050405020304" pitchFamily="18" charset="0"/>
              </a:rPr>
              <a:t>1) </a:t>
            </a:r>
            <a:r>
              <a:rPr lang="it-IT" sz="2000" b="1" kern="100" dirty="0">
                <a:latin typeface="Garamond" panose="02020404030301010803" pitchFamily="18" charset="0"/>
                <a:ea typeface="Calibri" panose="020F0502020204030204" pitchFamily="34" charset="0"/>
                <a:cs typeface="Times New Roman" panose="02020603050405020304" pitchFamily="18" charset="0"/>
              </a:rPr>
              <a:t>Note inerenti alla dottrina</a:t>
            </a:r>
            <a:endParaRPr lang="it-IT" sz="2000" b="1" kern="1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07000"/>
              </a:lnSpc>
              <a:buNone/>
              <a:tabLst>
                <a:tab pos="3778250" algn="l"/>
              </a:tabLst>
            </a:pP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a) </a:t>
            </a:r>
            <a:r>
              <a:rPr lang="it-IT" sz="2000" b="1" kern="100" dirty="0">
                <a:effectLst/>
                <a:latin typeface="Garamond" panose="02020404030301010803" pitchFamily="18" charset="0"/>
                <a:ea typeface="Calibri" panose="020F0502020204030204" pitchFamily="34" charset="0"/>
                <a:cs typeface="Times New Roman" panose="02020603050405020304" pitchFamily="18" charset="0"/>
              </a:rPr>
              <a:t>per i volumi</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 autore, titolo dell’opera, città dell’edizione, casa editrice, anno di pubblicazione, pagine di riferimento. Invece, </a:t>
            </a:r>
            <a:r>
              <a:rPr lang="it-IT" sz="2000" kern="100" dirty="0">
                <a:latin typeface="Garamond" panose="02020404030301010803" pitchFamily="18" charset="0"/>
                <a:ea typeface="Calibri" panose="020F0502020204030204" pitchFamily="34" charset="0"/>
                <a:cs typeface="Times New Roman" panose="02020603050405020304" pitchFamily="18" charset="0"/>
              </a:rPr>
              <a:t>p</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er le opere monografiche straniere il luogo di edizione precede il nome della casa editrice.</a:t>
            </a:r>
          </a:p>
          <a:p>
            <a:pPr marL="0" indent="0" algn="just">
              <a:lnSpc>
                <a:spcPct val="107000"/>
              </a:lnSpc>
              <a:spcAft>
                <a:spcPts val="800"/>
              </a:spcAft>
              <a:buNone/>
              <a:tabLst>
                <a:tab pos="3778250" algn="l"/>
              </a:tabLst>
            </a:pPr>
            <a:r>
              <a:rPr lang="it-IT" sz="2000" kern="100" cap="small" dirty="0">
                <a:solidFill>
                  <a:srgbClr val="222222"/>
                </a:solidFill>
                <a:effectLst/>
                <a:latin typeface="Garamond" panose="02020404030301010803" pitchFamily="18" charset="0"/>
                <a:ea typeface="Calibri" panose="020F0502020204030204" pitchFamily="34" charset="0"/>
                <a:cs typeface="Times New Roman" panose="02020603050405020304" pitchFamily="18" charset="0"/>
              </a:rPr>
              <a:t>m.s. </a:t>
            </a:r>
            <a:r>
              <a:rPr lang="it-IT" sz="2000" kern="100" cap="small" dirty="0" err="1">
                <a:solidFill>
                  <a:srgbClr val="222222"/>
                </a:solidFill>
                <a:effectLst/>
                <a:latin typeface="Garamond" panose="02020404030301010803" pitchFamily="18" charset="0"/>
                <a:ea typeface="Calibri" panose="020F0502020204030204" pitchFamily="34" charset="0"/>
                <a:cs typeface="Times New Roman" panose="02020603050405020304" pitchFamily="18" charset="0"/>
              </a:rPr>
              <a:t>giannini</a:t>
            </a:r>
            <a:r>
              <a:rPr lang="it-IT" sz="2000" kern="100" dirty="0">
                <a:solidFill>
                  <a:srgbClr val="222222"/>
                </a:solidFill>
                <a:effectLst/>
                <a:latin typeface="Garamond" panose="02020404030301010803" pitchFamily="18" charset="0"/>
                <a:ea typeface="Calibri" panose="020F0502020204030204" pitchFamily="34" charset="0"/>
                <a:cs typeface="Times New Roman" panose="02020603050405020304" pitchFamily="18" charset="0"/>
              </a:rPr>
              <a:t>, </a:t>
            </a:r>
            <a:r>
              <a:rPr lang="it-IT" sz="2000" i="1" kern="100" dirty="0">
                <a:solidFill>
                  <a:srgbClr val="222222"/>
                </a:solidFill>
                <a:effectLst/>
                <a:latin typeface="Garamond" panose="02020404030301010803" pitchFamily="18" charset="0"/>
                <a:ea typeface="Calibri" panose="020F0502020204030204" pitchFamily="34" charset="0"/>
                <a:cs typeface="Times New Roman" panose="02020603050405020304" pitchFamily="18" charset="0"/>
              </a:rPr>
              <a:t>diritto amministrativo</a:t>
            </a:r>
            <a:r>
              <a:rPr lang="it-IT" sz="2000" kern="100" dirty="0">
                <a:solidFill>
                  <a:srgbClr val="222222"/>
                </a:solidFill>
                <a:effectLst/>
                <a:latin typeface="Garamond" panose="02020404030301010803" pitchFamily="18" charset="0"/>
                <a:ea typeface="Calibri" panose="020F0502020204030204" pitchFamily="34" charset="0"/>
                <a:cs typeface="Times New Roman" panose="02020603050405020304" pitchFamily="18" charset="0"/>
              </a:rPr>
              <a:t>, Milano, 1970, vol. II, 882.</a:t>
            </a:r>
            <a:endParaRPr lang="it-IT" sz="2000" kern="100" dirty="0">
              <a:effectLst/>
              <a:latin typeface="Garamond" panose="02020404030301010803" pitchFamily="18" charset="0"/>
              <a:ea typeface="Calibri" panose="020F0502020204030204" pitchFamily="34" charset="0"/>
              <a:cs typeface="Times New Roman" panose="02020603050405020304" pitchFamily="18" charset="0"/>
            </a:endParaRPr>
          </a:p>
          <a:p>
            <a:pPr marL="0" lvl="0" indent="0" algn="just">
              <a:lnSpc>
                <a:spcPct val="107000"/>
              </a:lnSpc>
              <a:buNone/>
              <a:tabLst>
                <a:tab pos="3778250" algn="l"/>
              </a:tabLst>
            </a:pP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Espressioni che possono essere usate: </a:t>
            </a:r>
          </a:p>
          <a:p>
            <a:pPr lvl="0" algn="just">
              <a:lnSpc>
                <a:spcPct val="107000"/>
              </a:lnSpc>
              <a:buFontTx/>
              <a:buChar char="-"/>
              <a:tabLst>
                <a:tab pos="3778250" algn="l"/>
              </a:tabLst>
            </a:pPr>
            <a:r>
              <a:rPr lang="it-IT" sz="2000" i="1" kern="100" dirty="0">
                <a:effectLst/>
                <a:latin typeface="Garamond" panose="02020404030301010803" pitchFamily="18" charset="0"/>
                <a:ea typeface="Calibri" panose="020F0502020204030204" pitchFamily="34" charset="0"/>
                <a:cs typeface="Times New Roman" panose="02020603050405020304" pitchFamily="18" charset="0"/>
              </a:rPr>
              <a:t>op. cit</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 a seguito del nome dell’autore per le</a:t>
            </a:r>
            <a:r>
              <a:rPr lang="it-IT" sz="2000" kern="100" dirty="0">
                <a:latin typeface="Garamond" panose="02020404030301010803" pitchFamily="18" charset="0"/>
                <a:ea typeface="Calibri" panose="020F0502020204030204" pitchFamily="34" charset="0"/>
                <a:cs typeface="Times New Roman" panose="02020603050405020304" pitchFamily="18" charset="0"/>
              </a:rPr>
              <a:t> opere </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già citate nella trattazione,</a:t>
            </a:r>
          </a:p>
          <a:p>
            <a:pPr lvl="0" algn="just">
              <a:lnSpc>
                <a:spcPct val="107000"/>
              </a:lnSpc>
              <a:buFontTx/>
              <a:buChar char="-"/>
              <a:tabLst>
                <a:tab pos="3778250" algn="l"/>
              </a:tabLst>
            </a:pPr>
            <a:r>
              <a:rPr lang="it-IT" sz="2000" i="1" kern="100" dirty="0">
                <a:effectLst/>
                <a:latin typeface="Garamond" panose="02020404030301010803" pitchFamily="18" charset="0"/>
                <a:ea typeface="Calibri" panose="020F0502020204030204" pitchFamily="34" charset="0"/>
                <a:cs typeface="Times New Roman" panose="02020603050405020304" pitchFamily="18" charset="0"/>
              </a:rPr>
              <a:t>Ivi + </a:t>
            </a:r>
            <a:r>
              <a:rPr lang="it-IT" sz="2000" kern="100" dirty="0">
                <a:latin typeface="Garamond" panose="02020404030301010803" pitchFamily="18" charset="0"/>
                <a:ea typeface="Calibri" panose="020F0502020204030204" pitchFamily="34" charset="0"/>
                <a:cs typeface="Times New Roman" panose="02020603050405020304" pitchFamily="18" charset="0"/>
              </a:rPr>
              <a:t>pag. nel caso in cui</a:t>
            </a:r>
            <a:r>
              <a:rPr lang="it-IT" sz="2000" i="1" kern="100" dirty="0">
                <a:latin typeface="Garamond" panose="02020404030301010803" pitchFamily="18" charset="0"/>
                <a:ea typeface="Calibri" panose="020F0502020204030204" pitchFamily="34" charset="0"/>
                <a:cs typeface="Times New Roman" panose="02020603050405020304" pitchFamily="18" charset="0"/>
              </a:rPr>
              <a:t> </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un testo sia stato citato nella nota immediatamente precedente, </a:t>
            </a:r>
          </a:p>
          <a:p>
            <a:pPr lvl="0" algn="just">
              <a:lnSpc>
                <a:spcPct val="107000"/>
              </a:lnSpc>
              <a:buFontTx/>
              <a:buChar char="-"/>
              <a:tabLst>
                <a:tab pos="3778250" algn="l"/>
              </a:tabLst>
            </a:pPr>
            <a:r>
              <a:rPr lang="it-IT" sz="2000" i="1" kern="100" dirty="0">
                <a:latin typeface="Garamond" panose="02020404030301010803" pitchFamily="18" charset="0"/>
                <a:ea typeface="Calibri" panose="020F0502020204030204" pitchFamily="34" charset="0"/>
                <a:cs typeface="Times New Roman" panose="02020603050405020304" pitchFamily="18" charset="0"/>
              </a:rPr>
              <a:t>Ibidem + </a:t>
            </a:r>
            <a:r>
              <a:rPr lang="it-IT" sz="2000" kern="100" dirty="0">
                <a:latin typeface="Garamond" panose="02020404030301010803" pitchFamily="18" charset="0"/>
                <a:ea typeface="Calibri" panose="020F0502020204030204" pitchFamily="34" charset="0"/>
                <a:cs typeface="Times New Roman" panose="02020603050405020304" pitchFamily="18" charset="0"/>
              </a:rPr>
              <a:t>pag.</a:t>
            </a:r>
            <a:r>
              <a:rPr lang="it-IT" sz="2000" i="1" kern="100" dirty="0">
                <a:latin typeface="Garamond" panose="02020404030301010803" pitchFamily="18" charset="0"/>
                <a:ea typeface="Calibri" panose="020F0502020204030204" pitchFamily="34" charset="0"/>
                <a:cs typeface="Times New Roman" panose="02020603050405020304" pitchFamily="18" charset="0"/>
              </a:rPr>
              <a:t> </a:t>
            </a:r>
            <a:r>
              <a:rPr lang="it-IT" sz="2000" kern="100" dirty="0">
                <a:latin typeface="Garamond" panose="02020404030301010803" pitchFamily="18" charset="0"/>
                <a:ea typeface="Calibri" panose="020F0502020204030204" pitchFamily="34" charset="0"/>
                <a:cs typeface="Times New Roman" panose="02020603050405020304" pitchFamily="18" charset="0"/>
              </a:rPr>
              <a:t>se</a:t>
            </a:r>
            <a:r>
              <a:rPr lang="it-IT" sz="2000" kern="100" dirty="0">
                <a:effectLst/>
                <a:latin typeface="Garamond" panose="02020404030301010803" pitchFamily="18" charset="0"/>
                <a:ea typeface="Calibri" panose="020F0502020204030204" pitchFamily="34" charset="0"/>
                <a:cs typeface="Times New Roman" panose="02020603050405020304" pitchFamily="18" charset="0"/>
              </a:rPr>
              <a:t> le citazioni che si ripetono sono consecutive.</a:t>
            </a:r>
            <a:endParaRPr lang="it-IT" sz="2000" dirty="0">
              <a:solidFill>
                <a:schemeClr val="tx1"/>
              </a:solidFill>
              <a:latin typeface="Garamond" panose="02020404030301010803" pitchFamily="18" charset="0"/>
            </a:endParaRPr>
          </a:p>
          <a:p>
            <a:pPr marL="457200" indent="-457200">
              <a:lnSpc>
                <a:spcPct val="110000"/>
              </a:lnSpc>
              <a:buFont typeface="Arial" panose="020B0604020202020204" pitchFamily="34" charset="0"/>
              <a:buChar char="•"/>
            </a:pPr>
            <a:endParaRPr lang="it-IT" sz="2000" dirty="0">
              <a:solidFill>
                <a:schemeClr val="tx1"/>
              </a:solidFill>
              <a:latin typeface="Garamond" panose="02020404030301010803" pitchFamily="18" charset="0"/>
            </a:endParaRPr>
          </a:p>
          <a:p>
            <a:pPr marL="0" indent="0">
              <a:buNone/>
            </a:pPr>
            <a:endParaRPr lang="it-IT" sz="2000" b="1" dirty="0">
              <a:latin typeface="Garamond" panose="02020404030301010803" pitchFamily="18" charset="0"/>
              <a:cs typeface="Calibri"/>
            </a:endParaRPr>
          </a:p>
          <a:p>
            <a:endParaRPr lang="it-IT" sz="2000" dirty="0">
              <a:latin typeface="Garamond" panose="02020404030301010803" pitchFamily="18" charset="0"/>
            </a:endParaRPr>
          </a:p>
        </p:txBody>
      </p:sp>
      <p:sp>
        <p:nvSpPr>
          <p:cNvPr id="11" name="Titolo 1">
            <a:extLst>
              <a:ext uri="{FF2B5EF4-FFF2-40B4-BE49-F238E27FC236}">
                <a16:creationId xmlns:a16="http://schemas.microsoft.com/office/drawing/2014/main" id="{CB7F73CD-F826-A669-6439-3CE7BE63AF5E}"/>
              </a:ext>
            </a:extLst>
          </p:cNvPr>
          <p:cNvSpPr>
            <a:spLocks noGrp="1"/>
          </p:cNvSpPr>
          <p:nvPr>
            <p:ph type="title"/>
          </p:nvPr>
        </p:nvSpPr>
        <p:spPr>
          <a:xfrm>
            <a:off x="628649" y="164959"/>
            <a:ext cx="7886700" cy="1325563"/>
          </a:xfrm>
        </p:spPr>
        <p:txBody>
          <a:bodyPr>
            <a:normAutofit/>
          </a:bodyPr>
          <a:lstStyle/>
          <a:p>
            <a:pPr algn="ctr"/>
            <a:r>
              <a:rPr lang="it-IT" sz="3200" b="1" dirty="0">
                <a:latin typeface="Garamond" panose="02020404030301010803" pitchFamily="18" charset="0"/>
              </a:rPr>
              <a:t>Come si scrive una nota a piè pagina?</a:t>
            </a:r>
          </a:p>
        </p:txBody>
      </p:sp>
    </p:spTree>
    <p:extLst>
      <p:ext uri="{BB962C8B-B14F-4D97-AF65-F5344CB8AC3E}">
        <p14:creationId xmlns:p14="http://schemas.microsoft.com/office/powerpoint/2010/main" val="3732939789"/>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Segnaposto contenuto 2">
            <a:extLst>
              <a:ext uri="{FF2B5EF4-FFF2-40B4-BE49-F238E27FC236}">
                <a16:creationId xmlns:a16="http://schemas.microsoft.com/office/drawing/2014/main" id="{A070A8D7-6715-59BC-6EEF-BBC01099AE39}"/>
              </a:ext>
            </a:extLst>
          </p:cNvPr>
          <p:cNvSpPr>
            <a:spLocks noGrp="1"/>
          </p:cNvSpPr>
          <p:nvPr>
            <p:ph idx="1"/>
          </p:nvPr>
        </p:nvSpPr>
        <p:spPr>
          <a:xfrm>
            <a:off x="185057" y="1105118"/>
            <a:ext cx="8697686" cy="4168612"/>
          </a:xfrm>
        </p:spPr>
        <p:txBody>
          <a:bodyPr>
            <a:noAutofit/>
          </a:bodyPr>
          <a:lstStyle/>
          <a:p>
            <a:pPr marL="0" indent="0" algn="just">
              <a:lnSpc>
                <a:spcPct val="107000"/>
              </a:lnSpc>
              <a:spcAft>
                <a:spcPts val="400"/>
              </a:spcAft>
              <a:buNone/>
              <a:tabLst>
                <a:tab pos="3778250" algn="l"/>
              </a:tabLst>
            </a:pP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b) </a:t>
            </a:r>
            <a:r>
              <a:rPr lang="it-IT" sz="1800" b="1" kern="100" dirty="0">
                <a:effectLst/>
                <a:latin typeface="Garamond" panose="02020404030301010803" pitchFamily="18" charset="0"/>
                <a:ea typeface="Calibri" panose="020F0502020204030204" pitchFamily="34" charset="0"/>
                <a:cs typeface="Times New Roman" panose="02020603050405020304" pitchFamily="18" charset="0"/>
              </a:rPr>
              <a:t>per le riviste</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 autore, titolo del saggio, nome della rivista in cui appare, numero del fascicolo, anno di pubblicazione, pagine di riferimento.</a:t>
            </a:r>
          </a:p>
          <a:p>
            <a:pPr marL="0" indent="0" algn="just">
              <a:lnSpc>
                <a:spcPct val="107000"/>
              </a:lnSpc>
              <a:spcAft>
                <a:spcPts val="400"/>
              </a:spcAft>
              <a:buNone/>
              <a:tabLst>
                <a:tab pos="3778250" algn="l"/>
              </a:tabLst>
            </a:pPr>
            <a:r>
              <a:rPr lang="it-IT" sz="1800" cap="small" dirty="0">
                <a:effectLst/>
                <a:latin typeface="Garamond" panose="02020404030301010803" pitchFamily="18" charset="0"/>
                <a:ea typeface="Calibri" panose="020F0502020204030204" pitchFamily="34" charset="0"/>
                <a:cs typeface="Times New Roman" panose="02020603050405020304" pitchFamily="18" charset="0"/>
              </a:rPr>
              <a:t>r. </a:t>
            </a:r>
            <a:r>
              <a:rPr lang="it-IT" sz="1800" cap="small" dirty="0" err="1">
                <a:effectLst/>
                <a:latin typeface="Garamond" panose="02020404030301010803" pitchFamily="18" charset="0"/>
                <a:ea typeface="Calibri" panose="020F0502020204030204" pitchFamily="34" charset="0"/>
                <a:cs typeface="Times New Roman" panose="02020603050405020304" pitchFamily="18" charset="0"/>
              </a:rPr>
              <a:t>caridà</a:t>
            </a:r>
            <a:r>
              <a:rPr lang="it-IT" sz="1800" cap="small" dirty="0">
                <a:effectLst/>
                <a:latin typeface="Garamond" panose="02020404030301010803" pitchFamily="18" charset="0"/>
                <a:ea typeface="Calibri" panose="020F0502020204030204" pitchFamily="34" charset="0"/>
                <a:cs typeface="Times New Roman" panose="02020603050405020304" pitchFamily="18" charset="0"/>
              </a:rPr>
              <a:t>, v. pupo, </a:t>
            </a:r>
            <a:r>
              <a:rPr lang="it-IT" sz="1800" i="1" dirty="0">
                <a:effectLst/>
                <a:latin typeface="Garamond" panose="02020404030301010803" pitchFamily="18" charset="0"/>
                <a:ea typeface="Calibri" panose="020F0502020204030204" pitchFamily="34" charset="0"/>
                <a:cs typeface="Times New Roman" panose="02020603050405020304" pitchFamily="18" charset="0"/>
              </a:rPr>
              <a:t>Sussidiarietà e ospitalità diffusa degli immigrati: l’esperienza della Regione Calabria</a:t>
            </a:r>
            <a:r>
              <a:rPr lang="it-IT" sz="1800" dirty="0">
                <a:effectLst/>
                <a:latin typeface="Garamond" panose="02020404030301010803" pitchFamily="18" charset="0"/>
                <a:ea typeface="Calibri" panose="020F0502020204030204" pitchFamily="34" charset="0"/>
                <a:cs typeface="Times New Roman" panose="02020603050405020304" pitchFamily="18" charset="0"/>
              </a:rPr>
              <a:t>, in Le regioni, fasc. 5/6, </a:t>
            </a:r>
            <a:r>
              <a:rPr lang="it-IT" sz="1800">
                <a:effectLst/>
                <a:latin typeface="Garamond" panose="02020404030301010803" pitchFamily="18" charset="0"/>
                <a:ea typeface="Calibri" panose="020F0502020204030204" pitchFamily="34" charset="0"/>
                <a:cs typeface="Times New Roman" panose="02020603050405020304" pitchFamily="18" charset="0"/>
              </a:rPr>
              <a:t>ottobre-dicembre 2019, 145.</a:t>
            </a:r>
            <a:endParaRPr lang="it-IT" sz="18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07000"/>
              </a:lnSpc>
              <a:spcAft>
                <a:spcPts val="400"/>
              </a:spcAft>
              <a:buNone/>
              <a:tabLst>
                <a:tab pos="3778250" algn="l"/>
              </a:tabLst>
            </a:pP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c) </a:t>
            </a:r>
            <a:r>
              <a:rPr lang="it-IT" sz="1800" b="1" kern="100" dirty="0">
                <a:effectLst/>
                <a:latin typeface="Garamond" panose="02020404030301010803" pitchFamily="18" charset="0"/>
                <a:ea typeface="Calibri" panose="020F0502020204030204" pitchFamily="34" charset="0"/>
                <a:cs typeface="Times New Roman" panose="02020603050405020304" pitchFamily="18" charset="0"/>
              </a:rPr>
              <a:t>per opere collettanee</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 autore, titolo del saggio, titolo dell’opera collettanea in cui è pubblicato, nome del curatore dell’opera collettanea, anno di pubblicazione, pagine di riferimento.</a:t>
            </a:r>
          </a:p>
          <a:p>
            <a:pPr marL="0" indent="0" algn="just">
              <a:lnSpc>
                <a:spcPct val="107000"/>
              </a:lnSpc>
              <a:spcAft>
                <a:spcPts val="400"/>
              </a:spcAft>
              <a:buNone/>
              <a:tabLst>
                <a:tab pos="3778250" algn="l"/>
              </a:tabLst>
            </a:pPr>
            <a:r>
              <a:rPr lang="it-IT" sz="1800" kern="100" cap="small" dirty="0">
                <a:effectLst/>
                <a:latin typeface="Garamond" panose="02020404030301010803" pitchFamily="18" charset="0"/>
                <a:ea typeface="Calibri" panose="020F0502020204030204" pitchFamily="34" charset="0"/>
                <a:cs typeface="Times New Roman" panose="02020603050405020304" pitchFamily="18" charset="0"/>
              </a:rPr>
              <a:t>b. </a:t>
            </a:r>
            <a:r>
              <a:rPr lang="it-IT" sz="1800" kern="100" cap="small" dirty="0" err="1">
                <a:effectLst/>
                <a:latin typeface="Garamond" panose="02020404030301010803" pitchFamily="18" charset="0"/>
                <a:ea typeface="Calibri" panose="020F0502020204030204" pitchFamily="34" charset="0"/>
                <a:cs typeface="Times New Roman" panose="02020603050405020304" pitchFamily="18" charset="0"/>
              </a:rPr>
              <a:t>mattarella</a:t>
            </a:r>
            <a:r>
              <a:rPr lang="it-IT" sz="1800" i="1" kern="100" dirty="0">
                <a:effectLst/>
                <a:latin typeface="Garamond" panose="02020404030301010803" pitchFamily="18" charset="0"/>
                <a:ea typeface="Calibri" panose="020F0502020204030204" pitchFamily="34" charset="0"/>
                <a:cs typeface="Times New Roman" panose="02020603050405020304" pitchFamily="18" charset="0"/>
              </a:rPr>
              <a:t>, Il procedimento</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 in </a:t>
            </a:r>
            <a:r>
              <a:rPr lang="it-IT" sz="1800" i="1" kern="100" dirty="0">
                <a:effectLst/>
                <a:latin typeface="Garamond" panose="02020404030301010803" pitchFamily="18" charset="0"/>
                <a:ea typeface="Calibri" panose="020F0502020204030204" pitchFamily="34" charset="0"/>
                <a:cs typeface="Times New Roman" panose="02020603050405020304" pitchFamily="18" charset="0"/>
              </a:rPr>
              <a:t>Istituzioni di diritto amministrativo</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 a cura di </a:t>
            </a:r>
            <a:r>
              <a:rPr lang="it-IT" sz="1800" kern="100" cap="small" dirty="0">
                <a:effectLst/>
                <a:latin typeface="Garamond" panose="02020404030301010803" pitchFamily="18" charset="0"/>
                <a:ea typeface="Calibri" panose="020F0502020204030204" pitchFamily="34" charset="0"/>
                <a:cs typeface="Times New Roman" panose="02020603050405020304" pitchFamily="18" charset="0"/>
              </a:rPr>
              <a:t>s. </a:t>
            </a:r>
            <a:r>
              <a:rPr lang="it-IT" sz="1800" kern="100" cap="small" dirty="0" err="1">
                <a:effectLst/>
                <a:latin typeface="Garamond" panose="02020404030301010803" pitchFamily="18" charset="0"/>
                <a:ea typeface="Calibri" panose="020F0502020204030204" pitchFamily="34" charset="0"/>
                <a:cs typeface="Times New Roman" panose="02020603050405020304" pitchFamily="18" charset="0"/>
              </a:rPr>
              <a:t>cassese</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 2012, p. 249</a:t>
            </a:r>
          </a:p>
          <a:p>
            <a:pPr marL="0" indent="0" algn="just">
              <a:lnSpc>
                <a:spcPct val="107000"/>
              </a:lnSpc>
              <a:spcAft>
                <a:spcPts val="400"/>
              </a:spcAft>
              <a:buNone/>
              <a:tabLst>
                <a:tab pos="3778250" algn="l"/>
              </a:tabLst>
            </a:pP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d) </a:t>
            </a:r>
            <a:r>
              <a:rPr lang="it-IT" sz="1800" b="1" kern="100" dirty="0">
                <a:effectLst/>
                <a:latin typeface="Garamond" panose="02020404030301010803" pitchFamily="18" charset="0"/>
                <a:ea typeface="Calibri" panose="020F0502020204030204" pitchFamily="34" charset="0"/>
                <a:cs typeface="Times New Roman" panose="02020603050405020304" pitchFamily="18" charset="0"/>
              </a:rPr>
              <a:t>per saggi in pagine web</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 autore, titolo del saggio, pagina web (indicando anche la data di consultazione).</a:t>
            </a:r>
          </a:p>
          <a:p>
            <a:pPr marL="0" indent="0" algn="just">
              <a:lnSpc>
                <a:spcPct val="107000"/>
              </a:lnSpc>
              <a:spcAft>
                <a:spcPts val="400"/>
              </a:spcAft>
              <a:buNone/>
              <a:tabLst>
                <a:tab pos="3778250" algn="l"/>
              </a:tabLst>
            </a:pPr>
            <a:r>
              <a:rPr lang="it-IT" sz="1800" kern="100" cap="small" dirty="0">
                <a:effectLst/>
                <a:latin typeface="Garamond" panose="02020404030301010803" pitchFamily="18" charset="0"/>
                <a:ea typeface="Calibri" panose="020F0502020204030204" pitchFamily="34" charset="0"/>
                <a:cs typeface="Times New Roman" panose="02020603050405020304" pitchFamily="18" charset="0"/>
              </a:rPr>
              <a:t>g. arena</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 </a:t>
            </a:r>
            <a:r>
              <a:rPr lang="it-IT" sz="1800" i="1" kern="100" dirty="0">
                <a:effectLst/>
                <a:latin typeface="Garamond" panose="02020404030301010803" pitchFamily="18" charset="0"/>
                <a:ea typeface="Calibri" panose="020F0502020204030204" pitchFamily="34" charset="0"/>
                <a:cs typeface="Times New Roman" panose="02020603050405020304" pitchFamily="18" charset="0"/>
              </a:rPr>
              <a:t>Il principio di sussidiarietà orizzontale nell’art. 118 </a:t>
            </a:r>
            <a:r>
              <a:rPr lang="it-IT" sz="1800" i="1" kern="100" dirty="0" err="1">
                <a:effectLst/>
                <a:latin typeface="Garamond" panose="02020404030301010803" pitchFamily="18" charset="0"/>
                <a:ea typeface="Calibri" panose="020F0502020204030204" pitchFamily="34" charset="0"/>
                <a:cs typeface="Times New Roman" panose="02020603050405020304" pitchFamily="18" charset="0"/>
              </a:rPr>
              <a:t>u.c.</a:t>
            </a:r>
            <a:r>
              <a:rPr lang="it-IT" sz="1800" i="1" kern="100" dirty="0">
                <a:effectLst/>
                <a:latin typeface="Garamond" panose="02020404030301010803" pitchFamily="18" charset="0"/>
                <a:ea typeface="Calibri" panose="020F0502020204030204" pitchFamily="34" charset="0"/>
                <a:cs typeface="Times New Roman" panose="02020603050405020304" pitchFamily="18" charset="0"/>
              </a:rPr>
              <a:t> della Costituzione</a:t>
            </a:r>
            <a:r>
              <a:rPr lang="it-IT" sz="1800" kern="100" dirty="0">
                <a:effectLst/>
                <a:latin typeface="Garamond" panose="02020404030301010803" pitchFamily="18" charset="0"/>
                <a:ea typeface="Calibri" panose="020F0502020204030204" pitchFamily="34" charset="0"/>
                <a:cs typeface="Times New Roman" panose="02020603050405020304" pitchFamily="18" charset="0"/>
              </a:rPr>
              <a:t>, in </a:t>
            </a:r>
            <a:r>
              <a:rPr lang="it-IT" sz="1800" u="sng" kern="100" dirty="0">
                <a:solidFill>
                  <a:srgbClr val="0563C1"/>
                </a:solidFill>
                <a:effectLst/>
                <a:latin typeface="Garamond" panose="02020404030301010803" pitchFamily="18" charset="0"/>
                <a:ea typeface="Calibri" panose="020F0502020204030204" pitchFamily="34" charset="0"/>
                <a:cs typeface="Times New Roman" panose="02020603050405020304" pitchFamily="18" charset="0"/>
                <a:hlinkClick r:id="rId4"/>
              </a:rPr>
              <a:t>www.amministrazioneincammino.luiss.it</a:t>
            </a:r>
            <a:r>
              <a:rPr lang="it-IT" sz="1800" u="sng" kern="100" dirty="0">
                <a:solidFill>
                  <a:srgbClr val="0563C1"/>
                </a:solidFill>
                <a:latin typeface="Garamond" panose="02020404030301010803" pitchFamily="18" charset="0"/>
                <a:ea typeface="Calibri" panose="020F0502020204030204" pitchFamily="34" charset="0"/>
                <a:cs typeface="Times New Roman" panose="02020603050405020304" pitchFamily="18" charset="0"/>
              </a:rPr>
              <a:t> </a:t>
            </a:r>
            <a:r>
              <a:rPr lang="it-IT" sz="1800" kern="100" dirty="0">
                <a:latin typeface="Garamond" panose="02020404030301010803" pitchFamily="18" charset="0"/>
                <a:ea typeface="Calibri" panose="020F0502020204030204" pitchFamily="34" charset="0"/>
                <a:cs typeface="Times New Roman" panose="02020603050405020304" pitchFamily="18" charset="0"/>
              </a:rPr>
              <a:t>(consultato il 20 febbraio 2021).</a:t>
            </a:r>
            <a:endParaRPr lang="it-IT" sz="1800" kern="100" dirty="0">
              <a:effectLst/>
              <a:latin typeface="Garamond" panose="02020404030301010803" pitchFamily="18" charset="0"/>
              <a:ea typeface="Calibri" panose="020F0502020204030204" pitchFamily="34" charset="0"/>
              <a:cs typeface="Times New Roman" panose="02020603050405020304" pitchFamily="18" charset="0"/>
            </a:endParaRPr>
          </a:p>
          <a:p>
            <a:pPr marL="457200" indent="-457200">
              <a:lnSpc>
                <a:spcPct val="110000"/>
              </a:lnSpc>
              <a:buFont typeface="Arial" panose="020B0604020202020204" pitchFamily="34" charset="0"/>
              <a:buChar char="•"/>
            </a:pPr>
            <a:endParaRPr lang="it-IT" sz="1600" dirty="0">
              <a:solidFill>
                <a:schemeClr val="tx1"/>
              </a:solidFill>
              <a:latin typeface="Garamond" panose="02020404030301010803" pitchFamily="18" charset="0"/>
            </a:endParaRPr>
          </a:p>
          <a:p>
            <a:pPr marL="0" indent="0">
              <a:buNone/>
            </a:pPr>
            <a:endParaRPr lang="it-IT" sz="1600" b="1" dirty="0">
              <a:latin typeface="Garamond" panose="02020404030301010803" pitchFamily="18" charset="0"/>
              <a:cs typeface="Calibri"/>
            </a:endParaRPr>
          </a:p>
          <a:p>
            <a:endParaRPr lang="it-IT" sz="1600" dirty="0">
              <a:latin typeface="Garamond" panose="02020404030301010803" pitchFamily="18" charset="0"/>
            </a:endParaRPr>
          </a:p>
        </p:txBody>
      </p:sp>
      <p:sp>
        <p:nvSpPr>
          <p:cNvPr id="6" name="Titolo 1">
            <a:extLst>
              <a:ext uri="{FF2B5EF4-FFF2-40B4-BE49-F238E27FC236}">
                <a16:creationId xmlns:a16="http://schemas.microsoft.com/office/drawing/2014/main" id="{1EFC774D-EEDC-3FF6-3496-38649DFA15CA}"/>
              </a:ext>
            </a:extLst>
          </p:cNvPr>
          <p:cNvSpPr>
            <a:spLocks noGrp="1"/>
          </p:cNvSpPr>
          <p:nvPr>
            <p:ph type="title"/>
          </p:nvPr>
        </p:nvSpPr>
        <p:spPr>
          <a:xfrm>
            <a:off x="590550" y="144396"/>
            <a:ext cx="7886700" cy="1325563"/>
          </a:xfrm>
        </p:spPr>
        <p:txBody>
          <a:bodyPr>
            <a:normAutofit/>
          </a:bodyPr>
          <a:lstStyle/>
          <a:p>
            <a:pPr algn="ctr"/>
            <a:r>
              <a:rPr lang="it-IT" sz="3200" b="1" dirty="0">
                <a:latin typeface="Garamond" panose="02020404030301010803" pitchFamily="18" charset="0"/>
              </a:rPr>
              <a:t>Come si scrive una nota a piè pagina?</a:t>
            </a:r>
          </a:p>
        </p:txBody>
      </p:sp>
    </p:spTree>
    <p:extLst>
      <p:ext uri="{BB962C8B-B14F-4D97-AF65-F5344CB8AC3E}">
        <p14:creationId xmlns:p14="http://schemas.microsoft.com/office/powerpoint/2010/main" val="1630257241"/>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olo 1">
            <a:extLst>
              <a:ext uri="{FF2B5EF4-FFF2-40B4-BE49-F238E27FC236}">
                <a16:creationId xmlns:a16="http://schemas.microsoft.com/office/drawing/2014/main" id="{58D91754-D1BC-FF61-3FCD-78A734303E6E}"/>
              </a:ext>
            </a:extLst>
          </p:cNvPr>
          <p:cNvSpPr>
            <a:spLocks noGrp="1"/>
          </p:cNvSpPr>
          <p:nvPr>
            <p:ph type="title"/>
          </p:nvPr>
        </p:nvSpPr>
        <p:spPr>
          <a:xfrm>
            <a:off x="628650" y="255398"/>
            <a:ext cx="7886700" cy="1325563"/>
          </a:xfrm>
        </p:spPr>
        <p:txBody>
          <a:bodyPr>
            <a:normAutofit/>
          </a:bodyPr>
          <a:lstStyle/>
          <a:p>
            <a:pPr algn="ctr"/>
            <a:r>
              <a:rPr lang="it-IT" sz="3200" b="1" dirty="0">
                <a:latin typeface="Garamond" panose="02020404030301010803" pitchFamily="18" charset="0"/>
              </a:rPr>
              <a:t>Come si scrive una nota a piè pagina?</a:t>
            </a:r>
          </a:p>
        </p:txBody>
      </p:sp>
      <p:sp>
        <p:nvSpPr>
          <p:cNvPr id="3" name="Segnaposto contenuto 2">
            <a:extLst>
              <a:ext uri="{FF2B5EF4-FFF2-40B4-BE49-F238E27FC236}">
                <a16:creationId xmlns:a16="http://schemas.microsoft.com/office/drawing/2014/main" id="{A070A8D7-6715-59BC-6EEF-BBC01099AE39}"/>
              </a:ext>
            </a:extLst>
          </p:cNvPr>
          <p:cNvSpPr>
            <a:spLocks noGrp="1"/>
          </p:cNvSpPr>
          <p:nvPr>
            <p:ph idx="1"/>
          </p:nvPr>
        </p:nvSpPr>
        <p:spPr>
          <a:xfrm>
            <a:off x="329184" y="1308412"/>
            <a:ext cx="8485632" cy="4591645"/>
          </a:xfrm>
        </p:spPr>
        <p:txBody>
          <a:bodyPr>
            <a:noAutofit/>
          </a:bodyPr>
          <a:lstStyle/>
          <a:p>
            <a:pPr marL="0" indent="0" algn="just">
              <a:lnSpc>
                <a:spcPct val="107000"/>
              </a:lnSpc>
              <a:spcAft>
                <a:spcPts val="800"/>
              </a:spcAft>
              <a:buNone/>
              <a:tabLst>
                <a:tab pos="3778250" algn="l"/>
              </a:tabLst>
            </a:pPr>
            <a:r>
              <a:rPr lang="it-IT" sz="1700" b="1" kern="100" dirty="0">
                <a:effectLst/>
                <a:latin typeface="Garamond" panose="02020404030301010803" pitchFamily="18" charset="0"/>
                <a:ea typeface="Calibri" panose="020F0502020204030204" pitchFamily="34" charset="0"/>
                <a:cs typeface="Times New Roman" panose="02020603050405020304" pitchFamily="18" charset="0"/>
              </a:rPr>
              <a:t>2) note inerenti alla normativa: </a:t>
            </a:r>
          </a:p>
          <a:p>
            <a:pPr algn="just">
              <a:lnSpc>
                <a:spcPct val="120000"/>
              </a:lnSpc>
              <a:spcBef>
                <a:spcPts val="0"/>
              </a:spcBef>
              <a:tabLst>
                <a:tab pos="3778250" algn="l"/>
              </a:tabLst>
            </a:pP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I testi normativi, quando citati per la prima volta, vanno indicati con gli estremi completi (es. legge 7 agosto 1990, n. 241), ed è possibile inserire in nota la rubrica dell’atto (es. l. 7 agosto 1990, n. 241, Nuove norme in materia di procedimento amministrativo e di diritto di accesso ai documenti amministrativi); di seguito la citazione pu</a:t>
            </a:r>
            <a:r>
              <a:rPr lang="it-IT" sz="1700" kern="100" dirty="0">
                <a:latin typeface="Garamond" panose="02020404030301010803" pitchFamily="18" charset="0"/>
                <a:ea typeface="Calibri" panose="020F0502020204030204" pitchFamily="34" charset="0"/>
                <a:cs typeface="Times New Roman" panose="02020603050405020304" pitchFamily="18" charset="0"/>
              </a:rPr>
              <a:t>ò essere</a:t>
            </a: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 abbreviata (</a:t>
            </a:r>
            <a:r>
              <a:rPr lang="it-IT" sz="1700" kern="100" dirty="0">
                <a:latin typeface="Garamond" panose="02020404030301010803" pitchFamily="18" charset="0"/>
                <a:ea typeface="Calibri" panose="020F0502020204030204" pitchFamily="34" charset="0"/>
                <a:cs typeface="Times New Roman" panose="02020603050405020304" pitchFamily="18" charset="0"/>
              </a:rPr>
              <a:t>es</a:t>
            </a: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 l. n. 241/1990). </a:t>
            </a:r>
          </a:p>
          <a:p>
            <a:pPr algn="just">
              <a:lnSpc>
                <a:spcPct val="120000"/>
              </a:lnSpc>
              <a:spcBef>
                <a:spcPts val="0"/>
              </a:spcBef>
              <a:tabLst>
                <a:tab pos="3778250" algn="l"/>
              </a:tabLst>
            </a:pP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Nel caso in cui venga citato anche l’articolo o il comma di un testo normativo: es. art. 2, comma 2, della l. n. 241/1990.  L’eventuale lettera di un articolo va </a:t>
            </a:r>
            <a:r>
              <a:rPr lang="it-IT" sz="1700" kern="100" dirty="0">
                <a:latin typeface="Garamond" panose="02020404030301010803" pitchFamily="18" charset="0"/>
                <a:ea typeface="Calibri" panose="020F0502020204030204" pitchFamily="34" charset="0"/>
                <a:cs typeface="Times New Roman" panose="02020603050405020304" pitchFamily="18" charset="0"/>
              </a:rPr>
              <a:t>indicata</a:t>
            </a: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 in corsivo: es. art. </a:t>
            </a:r>
            <a:r>
              <a:rPr lang="it-IT" sz="1700" kern="100" dirty="0">
                <a:latin typeface="Garamond" panose="02020404030301010803" pitchFamily="18" charset="0"/>
                <a:ea typeface="Calibri" panose="020F0502020204030204" pitchFamily="34" charset="0"/>
                <a:cs typeface="Times New Roman" panose="02020603050405020304" pitchFamily="18" charset="0"/>
              </a:rPr>
              <a:t>10</a:t>
            </a: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 comma 1, </a:t>
            </a:r>
            <a:r>
              <a:rPr lang="it-IT" sz="1700" i="1" kern="100" dirty="0">
                <a:effectLst/>
                <a:latin typeface="Garamond" panose="02020404030301010803" pitchFamily="18" charset="0"/>
                <a:ea typeface="Calibri" panose="020F0502020204030204" pitchFamily="34" charset="0"/>
                <a:cs typeface="Times New Roman" panose="02020603050405020304" pitchFamily="18" charset="0"/>
              </a:rPr>
              <a:t>lett. a)</a:t>
            </a: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 della l. n. 241/1990…</a:t>
            </a:r>
          </a:p>
          <a:p>
            <a:pPr marL="0" indent="0" algn="just">
              <a:lnSpc>
                <a:spcPct val="107000"/>
              </a:lnSpc>
              <a:spcAft>
                <a:spcPts val="800"/>
              </a:spcAft>
              <a:buNone/>
              <a:tabLst>
                <a:tab pos="3778250" algn="l"/>
              </a:tabLst>
            </a:pP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Per le abbreviazioni si raccomanda l’uniformità e si consigliano le sigle di seguito riportate: Cost.; l.; d.l.; d.lgs.; d.p.r.; </a:t>
            </a:r>
            <a:r>
              <a:rPr lang="it-IT" sz="1700" kern="100" dirty="0" err="1">
                <a:effectLst/>
                <a:latin typeface="Garamond" panose="02020404030301010803" pitchFamily="18" charset="0"/>
                <a:ea typeface="Calibri" panose="020F0502020204030204" pitchFamily="34" charset="0"/>
                <a:cs typeface="Times New Roman" panose="02020603050405020304" pitchFamily="18" charset="0"/>
              </a:rPr>
              <a:t>d.m.</a:t>
            </a: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 </a:t>
            </a:r>
            <a:r>
              <a:rPr lang="it-IT" sz="1700" kern="100" dirty="0" err="1">
                <a:effectLst/>
                <a:latin typeface="Garamond" panose="02020404030301010803" pitchFamily="18" charset="0"/>
                <a:ea typeface="Calibri" panose="020F0502020204030204" pitchFamily="34" charset="0"/>
                <a:cs typeface="Times New Roman" panose="02020603050405020304" pitchFamily="18" charset="0"/>
              </a:rPr>
              <a:t>d.p.c.m.</a:t>
            </a: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 </a:t>
            </a:r>
            <a:r>
              <a:rPr lang="it-IT" sz="1700" kern="100" dirty="0" err="1">
                <a:effectLst/>
                <a:latin typeface="Garamond" panose="02020404030301010803" pitchFamily="18" charset="0"/>
                <a:ea typeface="Calibri" panose="020F0502020204030204" pitchFamily="34" charset="0"/>
                <a:cs typeface="Times New Roman" panose="02020603050405020304" pitchFamily="18" charset="0"/>
              </a:rPr>
              <a:t>t.u.</a:t>
            </a: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None/>
              <a:tabLst>
                <a:tab pos="3778250" algn="l"/>
              </a:tabLst>
            </a:pP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3) </a:t>
            </a:r>
            <a:r>
              <a:rPr lang="it-IT" sz="1700" b="1" kern="100" dirty="0">
                <a:effectLst/>
                <a:latin typeface="Garamond" panose="02020404030301010803" pitchFamily="18" charset="0"/>
                <a:ea typeface="Calibri" panose="020F0502020204030204" pitchFamily="34" charset="0"/>
                <a:cs typeface="Times New Roman" panose="02020603050405020304" pitchFamily="18" charset="0"/>
              </a:rPr>
              <a:t>note relative alla giurisprudenza</a:t>
            </a: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 le sentenze vengono di solito citate in forma abbreviata </a:t>
            </a:r>
            <a:r>
              <a:rPr lang="it-IT" sz="1700" kern="100" dirty="0">
                <a:effectLst/>
                <a:latin typeface="Garamond" panose="02020404030301010803" pitchFamily="18" charset="0"/>
                <a:ea typeface="Calibri" panose="020F0502020204030204" pitchFamily="34" charset="0"/>
                <a:cs typeface="Times New Roman" panose="02020603050405020304" pitchFamily="18" charset="0"/>
                <a:sym typeface="Wingdings" panose="05000000000000000000" pitchFamily="2" charset="2"/>
              </a:rPr>
              <a:t></a:t>
            </a:r>
            <a:endParaRPr lang="it-IT" sz="1700" kern="100" dirty="0">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tabLst>
                <a:tab pos="3778250" algn="l"/>
              </a:tabLst>
            </a:pP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Es.: Corte cost., </a:t>
            </a:r>
            <a:r>
              <a:rPr lang="it-IT" sz="1700" kern="100" dirty="0" err="1">
                <a:effectLst/>
                <a:latin typeface="Garamond" panose="02020404030301010803" pitchFamily="18" charset="0"/>
                <a:ea typeface="Calibri" panose="020F0502020204030204" pitchFamily="34" charset="0"/>
                <a:cs typeface="Times New Roman" panose="02020603050405020304" pitchFamily="18" charset="0"/>
              </a:rPr>
              <a:t>sent</a:t>
            </a: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 209/2015</a:t>
            </a:r>
          </a:p>
          <a:p>
            <a:pPr algn="just">
              <a:lnSpc>
                <a:spcPct val="107000"/>
              </a:lnSpc>
              <a:tabLst>
                <a:tab pos="3778250" algn="l"/>
              </a:tabLst>
            </a:pPr>
            <a:r>
              <a:rPr lang="it-IT" sz="1700" kern="100" dirty="0">
                <a:effectLst/>
                <a:latin typeface="Garamond" panose="02020404030301010803" pitchFamily="18" charset="0"/>
                <a:ea typeface="Calibri" panose="020F0502020204030204" pitchFamily="34" charset="0"/>
                <a:cs typeface="Times New Roman" panose="02020603050405020304" pitchFamily="18" charset="0"/>
              </a:rPr>
              <a:t>Es.: Cons. St., IV sez., 22 febbraio 2001 n. 946</a:t>
            </a:r>
          </a:p>
          <a:p>
            <a:pPr marL="457200" indent="-457200">
              <a:lnSpc>
                <a:spcPct val="110000"/>
              </a:lnSpc>
              <a:buFont typeface="Arial" panose="020B0604020202020204" pitchFamily="34" charset="0"/>
              <a:buChar char="•"/>
            </a:pPr>
            <a:endParaRPr lang="it-IT" sz="1400" dirty="0">
              <a:solidFill>
                <a:schemeClr val="tx1"/>
              </a:solidFill>
              <a:latin typeface="Garamond" panose="02020404030301010803" pitchFamily="18" charset="0"/>
            </a:endParaRPr>
          </a:p>
          <a:p>
            <a:pPr marL="0" indent="0">
              <a:buNone/>
            </a:pPr>
            <a:endParaRPr lang="it-IT" sz="1400" b="1" dirty="0">
              <a:latin typeface="Garamond" panose="02020404030301010803" pitchFamily="18" charset="0"/>
              <a:cs typeface="Calibri"/>
            </a:endParaRPr>
          </a:p>
          <a:p>
            <a:endParaRPr lang="it-IT" sz="1400" dirty="0">
              <a:latin typeface="Garamond" panose="02020404030301010803" pitchFamily="18" charset="0"/>
            </a:endParaRPr>
          </a:p>
        </p:txBody>
      </p:sp>
    </p:spTree>
    <p:extLst>
      <p:ext uri="{BB962C8B-B14F-4D97-AF65-F5344CB8AC3E}">
        <p14:creationId xmlns:p14="http://schemas.microsoft.com/office/powerpoint/2010/main" val="2231634281"/>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olo 1">
            <a:extLst>
              <a:ext uri="{FF2B5EF4-FFF2-40B4-BE49-F238E27FC236}">
                <a16:creationId xmlns:a16="http://schemas.microsoft.com/office/drawing/2014/main" id="{58D91754-D1BC-FF61-3FCD-78A734303E6E}"/>
              </a:ext>
            </a:extLst>
          </p:cNvPr>
          <p:cNvSpPr>
            <a:spLocks noGrp="1"/>
          </p:cNvSpPr>
          <p:nvPr>
            <p:ph type="title"/>
          </p:nvPr>
        </p:nvSpPr>
        <p:spPr/>
        <p:txBody>
          <a:bodyPr>
            <a:normAutofit/>
          </a:bodyPr>
          <a:lstStyle/>
          <a:p>
            <a:pPr algn="ctr"/>
            <a:r>
              <a:rPr lang="it-IT" sz="3200" b="1" dirty="0">
                <a:latin typeface="Garamond" panose="02020404030301010803" pitchFamily="18" charset="0"/>
              </a:rPr>
              <a:t>Bibliografia:</a:t>
            </a:r>
          </a:p>
        </p:txBody>
      </p:sp>
      <p:sp>
        <p:nvSpPr>
          <p:cNvPr id="3" name="Segnaposto contenuto 2">
            <a:extLst>
              <a:ext uri="{FF2B5EF4-FFF2-40B4-BE49-F238E27FC236}">
                <a16:creationId xmlns:a16="http://schemas.microsoft.com/office/drawing/2014/main" id="{A070A8D7-6715-59BC-6EEF-BBC01099AE39}"/>
              </a:ext>
            </a:extLst>
          </p:cNvPr>
          <p:cNvSpPr>
            <a:spLocks noGrp="1"/>
          </p:cNvSpPr>
          <p:nvPr>
            <p:ph idx="1"/>
          </p:nvPr>
        </p:nvSpPr>
        <p:spPr>
          <a:xfrm>
            <a:off x="484632" y="1844693"/>
            <a:ext cx="8030718" cy="3876955"/>
          </a:xfrm>
        </p:spPr>
        <p:txBody>
          <a:bodyPr>
            <a:normAutofit fontScale="92500" lnSpcReduction="20000"/>
          </a:bodyPr>
          <a:lstStyle/>
          <a:p>
            <a:pPr marL="0" indent="0" algn="just">
              <a:lnSpc>
                <a:spcPct val="107000"/>
              </a:lnSpc>
              <a:spcAft>
                <a:spcPts val="800"/>
              </a:spcAft>
              <a:buNone/>
            </a:pPr>
            <a:r>
              <a:rPr lang="it-IT" sz="1900" kern="100" dirty="0">
                <a:effectLst/>
                <a:latin typeface="Garamond" panose="02020404030301010803" pitchFamily="18" charset="0"/>
                <a:ea typeface="Calibri" panose="020F0502020204030204" pitchFamily="34" charset="0"/>
                <a:cs typeface="Times New Roman" panose="02020603050405020304" pitchFamily="18" charset="0"/>
              </a:rPr>
              <a:t>La strutturazione di un’adeguata bibliografia di riferimento, oltre a dare valore alla propria tesi dal punto di vista scientifico e metodologico consente di evitare di incorrere nel reato di plagio.</a:t>
            </a:r>
          </a:p>
          <a:p>
            <a:pPr marL="0" indent="0" algn="just">
              <a:lnSpc>
                <a:spcPct val="107000"/>
              </a:lnSpc>
              <a:spcAft>
                <a:spcPts val="800"/>
              </a:spcAft>
              <a:buNone/>
            </a:pPr>
            <a:r>
              <a:rPr lang="it-IT" sz="1900" u="sng" kern="100" dirty="0">
                <a:latin typeface="Garamond" panose="02020404030301010803" pitchFamily="18" charset="0"/>
                <a:ea typeface="Calibri" panose="020F0502020204030204" pitchFamily="34" charset="0"/>
                <a:cs typeface="Times New Roman" panose="02020603050405020304" pitchFamily="18" charset="0"/>
              </a:rPr>
              <a:t>Criteri per la redazione della bibliografia: </a:t>
            </a:r>
            <a:r>
              <a:rPr lang="it-IT" sz="1900" kern="100" dirty="0">
                <a:effectLst/>
                <a:latin typeface="Garamond" panose="02020404030301010803" pitchFamily="18" charset="0"/>
                <a:ea typeface="Calibri" panose="020F0502020204030204" pitchFamily="34" charset="0"/>
                <a:cs typeface="Times New Roman" panose="02020603050405020304" pitchFamily="18" charset="0"/>
              </a:rPr>
              <a:t>L’indicazione del singolo contributo va redatta nel modo già indicato per la redazione delle note, con due differenze: </a:t>
            </a:r>
          </a:p>
          <a:p>
            <a:pPr marL="342900" indent="-342900" algn="just">
              <a:lnSpc>
                <a:spcPct val="107000"/>
              </a:lnSpc>
              <a:spcAft>
                <a:spcPts val="800"/>
              </a:spcAft>
              <a:buFont typeface="+mj-lt"/>
              <a:buAutoNum type="arabicPeriod"/>
            </a:pPr>
            <a:r>
              <a:rPr lang="it-IT" sz="1900" kern="100" dirty="0">
                <a:effectLst/>
                <a:latin typeface="Garamond" panose="02020404030301010803" pitchFamily="18" charset="0"/>
                <a:ea typeface="Calibri" panose="020F0502020204030204" pitchFamily="34" charset="0"/>
                <a:cs typeface="Times New Roman" panose="02020603050405020304" pitchFamily="18" charset="0"/>
              </a:rPr>
              <a:t>nella nota a piè di pagina si </a:t>
            </a:r>
            <a:r>
              <a:rPr lang="it-IT" sz="1900" kern="100" dirty="0" err="1">
                <a:effectLst/>
                <a:latin typeface="Garamond" panose="02020404030301010803" pitchFamily="18" charset="0"/>
                <a:ea typeface="Calibri" panose="020F0502020204030204" pitchFamily="34" charset="0"/>
                <a:cs typeface="Times New Roman" panose="02020603050405020304" pitchFamily="18" charset="0"/>
              </a:rPr>
              <a:t>inseriesce</a:t>
            </a:r>
            <a:r>
              <a:rPr lang="it-IT" sz="1900" kern="100" dirty="0">
                <a:effectLst/>
                <a:latin typeface="Garamond" panose="02020404030301010803" pitchFamily="18" charset="0"/>
                <a:ea typeface="Calibri" panose="020F0502020204030204" pitchFamily="34" charset="0"/>
                <a:cs typeface="Times New Roman" panose="02020603050405020304" pitchFamily="18" charset="0"/>
              </a:rPr>
              <a:t> prima l’iniziale del nome dell’autore e poi il cognome per intero (es. F.G. SCOCA), al </a:t>
            </a:r>
            <a:r>
              <a:rPr lang="it-IT" sz="1900" kern="100" dirty="0">
                <a:latin typeface="Garamond" panose="02020404030301010803" pitchFamily="18" charset="0"/>
                <a:ea typeface="Calibri" panose="020F0502020204030204" pitchFamily="34" charset="0"/>
                <a:cs typeface="Times New Roman" panose="02020603050405020304" pitchFamily="18" charset="0"/>
              </a:rPr>
              <a:t>contrario, </a:t>
            </a:r>
            <a:r>
              <a:rPr lang="it-IT" sz="1900" kern="100" dirty="0">
                <a:effectLst/>
                <a:latin typeface="Garamond" panose="02020404030301010803" pitchFamily="18" charset="0"/>
                <a:ea typeface="Calibri" panose="020F0502020204030204" pitchFamily="34" charset="0"/>
                <a:cs typeface="Times New Roman" panose="02020603050405020304" pitchFamily="18" charset="0"/>
              </a:rPr>
              <a:t>nella bibliografia si indica prima il cognome per intero, seguito poi dall’iniziale del nome (es. SCOCA F.G.);</a:t>
            </a:r>
          </a:p>
          <a:p>
            <a:pPr marL="342900" indent="-342900" algn="just">
              <a:lnSpc>
                <a:spcPct val="107000"/>
              </a:lnSpc>
              <a:spcAft>
                <a:spcPts val="800"/>
              </a:spcAft>
              <a:buFont typeface="+mj-lt"/>
              <a:buAutoNum type="arabicPeriod"/>
            </a:pPr>
            <a:r>
              <a:rPr lang="it-IT" sz="1900" kern="100" dirty="0">
                <a:effectLst/>
                <a:latin typeface="Garamond" panose="02020404030301010803" pitchFamily="18" charset="0"/>
                <a:ea typeface="Calibri" panose="020F0502020204030204" pitchFamily="34" charset="0"/>
                <a:cs typeface="Times New Roman" panose="02020603050405020304" pitchFamily="18" charset="0"/>
              </a:rPr>
              <a:t>nelle note si deve indicare la pagina del contributo da cui si è tratta la citazione operata o da cui sono più indirettamente riprese considerazioni utilizzate nella tesi, nella bibliografia si indica solo la pagina d’inizio del saggio, se pubblicato in una rivista o in un’opera collettanea.</a:t>
            </a:r>
          </a:p>
          <a:p>
            <a:pPr marL="457200" indent="-457200">
              <a:lnSpc>
                <a:spcPct val="110000"/>
              </a:lnSpc>
              <a:buFont typeface="Arial" panose="020B0604020202020204" pitchFamily="34" charset="0"/>
              <a:buChar char="•"/>
            </a:pPr>
            <a:endParaRPr lang="it-IT" sz="3600" dirty="0">
              <a:solidFill>
                <a:schemeClr val="tx1"/>
              </a:solidFill>
            </a:endParaRPr>
          </a:p>
          <a:p>
            <a:pPr marL="0" indent="0">
              <a:buNone/>
            </a:pPr>
            <a:endParaRPr lang="it-IT" sz="3600" b="1" dirty="0">
              <a:cs typeface="Calibri"/>
            </a:endParaRPr>
          </a:p>
          <a:p>
            <a:endParaRPr lang="it-IT" sz="3600" dirty="0"/>
          </a:p>
        </p:txBody>
      </p:sp>
    </p:spTree>
    <p:extLst>
      <p:ext uri="{BB962C8B-B14F-4D97-AF65-F5344CB8AC3E}">
        <p14:creationId xmlns:p14="http://schemas.microsoft.com/office/powerpoint/2010/main" val="145657915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olo 1">
            <a:extLst>
              <a:ext uri="{FF2B5EF4-FFF2-40B4-BE49-F238E27FC236}">
                <a16:creationId xmlns:a16="http://schemas.microsoft.com/office/drawing/2014/main" id="{58D91754-D1BC-FF61-3FCD-78A734303E6E}"/>
              </a:ext>
            </a:extLst>
          </p:cNvPr>
          <p:cNvSpPr>
            <a:spLocks noGrp="1"/>
          </p:cNvSpPr>
          <p:nvPr>
            <p:ph type="title"/>
          </p:nvPr>
        </p:nvSpPr>
        <p:spPr>
          <a:xfrm>
            <a:off x="455488" y="-10699"/>
            <a:ext cx="8200390" cy="1325563"/>
          </a:xfrm>
        </p:spPr>
        <p:txBody>
          <a:bodyPr>
            <a:normAutofit/>
          </a:bodyPr>
          <a:lstStyle/>
          <a:p>
            <a:pPr algn="ctr"/>
            <a:r>
              <a:rPr lang="it-IT" sz="3200" b="1" dirty="0">
                <a:latin typeface="Garamond" panose="02020404030301010803" pitchFamily="18" charset="0"/>
              </a:rPr>
              <a:t>Criteri redazionali </a:t>
            </a:r>
          </a:p>
        </p:txBody>
      </p:sp>
      <p:sp>
        <p:nvSpPr>
          <p:cNvPr id="3" name="Segnaposto contenuto 2">
            <a:extLst>
              <a:ext uri="{FF2B5EF4-FFF2-40B4-BE49-F238E27FC236}">
                <a16:creationId xmlns:a16="http://schemas.microsoft.com/office/drawing/2014/main" id="{A070A8D7-6715-59BC-6EEF-BBC01099AE39}"/>
              </a:ext>
            </a:extLst>
          </p:cNvPr>
          <p:cNvSpPr>
            <a:spLocks noGrp="1"/>
          </p:cNvSpPr>
          <p:nvPr>
            <p:ph idx="1"/>
          </p:nvPr>
        </p:nvSpPr>
        <p:spPr>
          <a:xfrm>
            <a:off x="628650" y="1008639"/>
            <a:ext cx="8059862" cy="3990635"/>
          </a:xfrm>
        </p:spPr>
        <p:txBody>
          <a:bodyPr>
            <a:noAutofit/>
          </a:bodyPr>
          <a:lstStyle/>
          <a:p>
            <a:pPr marL="0" indent="0" algn="just">
              <a:lnSpc>
                <a:spcPct val="110000"/>
              </a:lnSpc>
              <a:buNone/>
            </a:pPr>
            <a:r>
              <a:rPr lang="it-IT" sz="2200" dirty="0">
                <a:effectLst/>
                <a:latin typeface="Garamond" panose="02020404030301010803" pitchFamily="18" charset="0"/>
                <a:ea typeface="Calibri" panose="020F0502020204030204" pitchFamily="34" charset="0"/>
              </a:rPr>
              <a:t>Sul piano redazionale, si consiglia di </a:t>
            </a:r>
            <a:r>
              <a:rPr lang="it-IT" sz="2200" dirty="0">
                <a:latin typeface="Garamond" panose="02020404030301010803" pitchFamily="18" charset="0"/>
                <a:ea typeface="Calibri" panose="020F0502020204030204" pitchFamily="34" charset="0"/>
              </a:rPr>
              <a:t>rispettare i seguenti </a:t>
            </a:r>
            <a:r>
              <a:rPr lang="it-IT" sz="2200" dirty="0">
                <a:effectLst/>
                <a:latin typeface="Garamond" panose="02020404030301010803" pitchFamily="18" charset="0"/>
                <a:ea typeface="Calibri" panose="020F0502020204030204" pitchFamily="34" charset="0"/>
              </a:rPr>
              <a:t>criteri:</a:t>
            </a:r>
            <a:endParaRPr lang="it-IT" sz="2200" dirty="0">
              <a:latin typeface="Garamond" panose="02020404030301010803" pitchFamily="18" charset="0"/>
            </a:endParaRPr>
          </a:p>
          <a:p>
            <a:pPr marL="0" indent="0" algn="just">
              <a:buNone/>
            </a:pPr>
            <a:r>
              <a:rPr lang="it-IT" sz="2200" u="sng"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Impaginazione:</a:t>
            </a:r>
          </a:p>
          <a:p>
            <a:pPr algn="just"/>
            <a:r>
              <a:rPr lang="it-IT" sz="22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Margini</a:t>
            </a:r>
            <a:r>
              <a:rPr lang="it-IT" sz="2200"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 4 cm (superiore); 3,5 cm (inferiore); 3,5 cm (sinistro); 3 cm (destro) </a:t>
            </a:r>
          </a:p>
          <a:p>
            <a:pPr algn="just"/>
            <a:r>
              <a:rPr lang="it-IT" sz="22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Interlinea</a:t>
            </a:r>
            <a:r>
              <a:rPr lang="it-IT" sz="2200"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 1,5 </a:t>
            </a:r>
          </a:p>
          <a:p>
            <a:pPr algn="just"/>
            <a:r>
              <a:rPr lang="it-IT" sz="22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Rientro</a:t>
            </a:r>
            <a:r>
              <a:rPr lang="it-IT" sz="2200"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 paragrafo: 1 cm </a:t>
            </a:r>
          </a:p>
          <a:p>
            <a:pPr algn="just"/>
            <a:r>
              <a:rPr lang="it-IT" sz="22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Numerazione pagine</a:t>
            </a:r>
            <a:r>
              <a:rPr lang="it-IT" sz="2200"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 in basso a destra </a:t>
            </a:r>
          </a:p>
          <a:p>
            <a:pPr algn="just"/>
            <a:r>
              <a:rPr lang="it-IT" sz="22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Carattere</a:t>
            </a:r>
            <a:r>
              <a:rPr lang="it-IT" sz="2200"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 </a:t>
            </a:r>
            <a:r>
              <a:rPr lang="it-I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Times New Roman </a:t>
            </a:r>
            <a:r>
              <a:rPr lang="it-IT" sz="2200"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o </a:t>
            </a:r>
            <a:r>
              <a:rPr lang="it-IT" sz="22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Garamond</a:t>
            </a:r>
            <a:r>
              <a:rPr lang="it-IT" sz="2200"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 dimensione 12 o 13 </a:t>
            </a:r>
            <a:r>
              <a:rPr lang="it-IT" sz="2200" dirty="0" err="1">
                <a:solidFill>
                  <a:srgbClr val="000000"/>
                </a:solidFill>
                <a:effectLst/>
                <a:latin typeface="Garamond" panose="02020404030301010803" pitchFamily="18" charset="0"/>
                <a:ea typeface="Calibri" panose="020F0502020204030204" pitchFamily="34" charset="0"/>
                <a:cs typeface="Garamond" panose="02020404030301010803" pitchFamily="18" charset="0"/>
              </a:rPr>
              <a:t>pt</a:t>
            </a:r>
            <a:r>
              <a:rPr lang="it-IT" sz="2200"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 </a:t>
            </a:r>
          </a:p>
          <a:p>
            <a:pPr algn="just">
              <a:lnSpc>
                <a:spcPct val="107000"/>
              </a:lnSpc>
              <a:spcAft>
                <a:spcPts val="800"/>
              </a:spcAft>
              <a:tabLst>
                <a:tab pos="3778250" algn="l"/>
              </a:tabLst>
            </a:pPr>
            <a:r>
              <a:rPr lang="it-IT" sz="2200" b="1" kern="100" dirty="0">
                <a:effectLst/>
                <a:latin typeface="Garamond" panose="02020404030301010803" pitchFamily="18" charset="0"/>
                <a:ea typeface="Calibri" panose="020F0502020204030204" pitchFamily="34" charset="0"/>
                <a:cs typeface="Times New Roman" panose="02020603050405020304" pitchFamily="18" charset="0"/>
              </a:rPr>
              <a:t>Note</a:t>
            </a:r>
            <a:r>
              <a:rPr lang="it-IT" sz="2200" kern="100" dirty="0">
                <a:effectLst/>
                <a:latin typeface="Garamond" panose="02020404030301010803" pitchFamily="18" charset="0"/>
                <a:ea typeface="Calibri" panose="020F0502020204030204" pitchFamily="34" charset="0"/>
                <a:cs typeface="Times New Roman" panose="02020603050405020304" pitchFamily="18" charset="0"/>
              </a:rPr>
              <a:t>: a piè di pagina, con numerazione progressiva, dimensione 10 o 11 </a:t>
            </a:r>
            <a:r>
              <a:rPr lang="it-IT" sz="2200" kern="100" dirty="0" err="1">
                <a:effectLst/>
                <a:latin typeface="Garamond" panose="02020404030301010803" pitchFamily="18" charset="0"/>
                <a:ea typeface="Calibri" panose="020F0502020204030204" pitchFamily="34" charset="0"/>
                <a:cs typeface="Times New Roman" panose="02020603050405020304" pitchFamily="18" charset="0"/>
              </a:rPr>
              <a:t>pt</a:t>
            </a:r>
            <a:endParaRPr lang="it-IT" sz="2200" kern="1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0000"/>
              </a:lnSpc>
              <a:buNone/>
            </a:pPr>
            <a:r>
              <a:rPr lang="it-IT" sz="2200" kern="100" dirty="0">
                <a:latin typeface="Garamond" panose="02020404030301010803" pitchFamily="18" charset="0"/>
                <a:ea typeface="Calibri" panose="020F0502020204030204" pitchFamily="34" charset="0"/>
                <a:cs typeface="Times New Roman" panose="02020603050405020304" pitchFamily="18" charset="0"/>
              </a:rPr>
              <a:t>Si consiglia comunque rispettare le linee guida fornite dal relatore.</a:t>
            </a:r>
            <a:endParaRPr lang="it-IT" sz="2200" dirty="0">
              <a:latin typeface="Garamond" panose="02020404030301010803" pitchFamily="18" charset="0"/>
            </a:endParaRPr>
          </a:p>
        </p:txBody>
      </p:sp>
    </p:spTree>
    <p:extLst>
      <p:ext uri="{BB962C8B-B14F-4D97-AF65-F5344CB8AC3E}">
        <p14:creationId xmlns:p14="http://schemas.microsoft.com/office/powerpoint/2010/main" val="2403853995"/>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olo 1">
            <a:extLst>
              <a:ext uri="{FF2B5EF4-FFF2-40B4-BE49-F238E27FC236}">
                <a16:creationId xmlns:a16="http://schemas.microsoft.com/office/drawing/2014/main" id="{58D91754-D1BC-FF61-3FCD-78A734303E6E}"/>
              </a:ext>
            </a:extLst>
          </p:cNvPr>
          <p:cNvSpPr>
            <a:spLocks noGrp="1"/>
          </p:cNvSpPr>
          <p:nvPr>
            <p:ph type="title"/>
          </p:nvPr>
        </p:nvSpPr>
        <p:spPr>
          <a:xfrm>
            <a:off x="455488" y="144229"/>
            <a:ext cx="8200390" cy="1325563"/>
          </a:xfrm>
        </p:spPr>
        <p:txBody>
          <a:bodyPr>
            <a:normAutofit/>
          </a:bodyPr>
          <a:lstStyle/>
          <a:p>
            <a:pPr algn="ctr"/>
            <a:r>
              <a:rPr lang="it-IT" sz="3200" b="1" dirty="0">
                <a:latin typeface="Garamond" panose="02020404030301010803" pitchFamily="18" charset="0"/>
              </a:rPr>
              <a:t>Ulteriori indicazioni utili</a:t>
            </a:r>
          </a:p>
        </p:txBody>
      </p:sp>
      <p:sp>
        <p:nvSpPr>
          <p:cNvPr id="3" name="Segnaposto contenuto 2">
            <a:extLst>
              <a:ext uri="{FF2B5EF4-FFF2-40B4-BE49-F238E27FC236}">
                <a16:creationId xmlns:a16="http://schemas.microsoft.com/office/drawing/2014/main" id="{A070A8D7-6715-59BC-6EEF-BBC01099AE39}"/>
              </a:ext>
            </a:extLst>
          </p:cNvPr>
          <p:cNvSpPr>
            <a:spLocks noGrp="1"/>
          </p:cNvSpPr>
          <p:nvPr>
            <p:ph idx="1"/>
          </p:nvPr>
        </p:nvSpPr>
        <p:spPr>
          <a:xfrm>
            <a:off x="628650" y="1330012"/>
            <a:ext cx="7886700" cy="3990635"/>
          </a:xfrm>
        </p:spPr>
        <p:txBody>
          <a:bodyPr>
            <a:noAutofit/>
          </a:bodyPr>
          <a:lstStyle/>
          <a:p>
            <a:pPr algn="just"/>
            <a:r>
              <a:rPr lang="it-IT" sz="24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rPr>
              <a:t>Corsivo: </a:t>
            </a:r>
            <a:r>
              <a:rPr lang="it-IT" sz="2400" kern="100" dirty="0">
                <a:effectLst/>
                <a:latin typeface="Garamond" panose="02020404030301010803" pitchFamily="18" charset="0"/>
                <a:ea typeface="Calibri" panose="020F0502020204030204" pitchFamily="34" charset="0"/>
                <a:cs typeface="Times New Roman" panose="02020603050405020304" pitchFamily="18" charset="0"/>
              </a:rPr>
              <a:t>I vocaboli stranieri, comprese le citazioni in latino, devono essere scritti in corsivo.</a:t>
            </a:r>
          </a:p>
          <a:p>
            <a:pPr algn="just"/>
            <a:r>
              <a:rPr lang="it-IT" sz="2400" b="1" kern="100" dirty="0">
                <a:effectLst/>
                <a:latin typeface="Garamond" panose="02020404030301010803" pitchFamily="18" charset="0"/>
                <a:ea typeface="Calibri" panose="020F0502020204030204" pitchFamily="34" charset="0"/>
                <a:cs typeface="Times New Roman" panose="02020603050405020304" pitchFamily="18" charset="0"/>
              </a:rPr>
              <a:t>Nomi di enti, associazioni, organizzazioni: </a:t>
            </a:r>
            <a:r>
              <a:rPr lang="it-IT" sz="2400" kern="100" dirty="0">
                <a:effectLst/>
                <a:latin typeface="Garamond" panose="02020404030301010803" pitchFamily="18" charset="0"/>
                <a:ea typeface="Calibri" panose="020F0502020204030204" pitchFamily="34" charset="0"/>
                <a:cs typeface="Times New Roman" panose="02020603050405020304" pitchFamily="18" charset="0"/>
              </a:rPr>
              <a:t>vanno indicati per esteso, quando vengono citati per la prima volta, solo con la prima iniziale maiuscola, seguiti dalla sigla fra parentesi, es. Organizzazione mondiale del commercio (Omc). In seguito, può essere utilizzata solo la sigla. </a:t>
            </a:r>
          </a:p>
          <a:p>
            <a:pPr algn="just"/>
            <a:r>
              <a:rPr lang="it-IT" sz="2400" b="1" kern="100" dirty="0">
                <a:effectLst/>
                <a:latin typeface="Garamond" panose="02020404030301010803" pitchFamily="18" charset="0"/>
                <a:ea typeface="Calibri" panose="020F0502020204030204" pitchFamily="34" charset="0"/>
                <a:cs typeface="Times New Roman" panose="02020603050405020304" pitchFamily="18" charset="0"/>
              </a:rPr>
              <a:t>Virgolette e caporali: </a:t>
            </a:r>
            <a:r>
              <a:rPr lang="it-IT" sz="2400" kern="100" dirty="0">
                <a:effectLst/>
                <a:latin typeface="Garamond" panose="02020404030301010803" pitchFamily="18" charset="0"/>
                <a:ea typeface="Calibri" panose="020F0502020204030204" pitchFamily="34" charset="0"/>
                <a:cs typeface="Times New Roman" panose="02020603050405020304" pitchFamily="18" charset="0"/>
              </a:rPr>
              <a:t>Per le citazioni di fonti normative, giurisprudenziali o dottrinali si usano i caporali («-»). Le </a:t>
            </a:r>
            <a:r>
              <a:rPr lang="it-IT" sz="2400" kern="100" dirty="0">
                <a:solidFill>
                  <a:srgbClr val="19191A"/>
                </a:solidFill>
                <a:effectLst/>
                <a:latin typeface="Garamond" panose="02020404030301010803" pitchFamily="18" charset="0"/>
                <a:ea typeface="Calibri" panose="020F0502020204030204" pitchFamily="34" charset="0"/>
                <a:cs typeface="Times New Roman" panose="02020603050405020304" pitchFamily="18" charset="0"/>
              </a:rPr>
              <a:t>eventuali omissioni all’interno delle citazioni saranno indicate dai tre puntini tra parentesi quadre: […]).</a:t>
            </a:r>
          </a:p>
          <a:p>
            <a:pPr marL="0" indent="0" algn="just">
              <a:buNone/>
            </a:pPr>
            <a:endParaRPr lang="it-IT" sz="2400" kern="1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3778250" algn="l"/>
              </a:tabLst>
            </a:pPr>
            <a:endParaRPr lang="it-IT" sz="2400" kern="100" dirty="0">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10000"/>
              </a:lnSpc>
            </a:pPr>
            <a:endParaRPr lang="it-IT" sz="2400" dirty="0">
              <a:latin typeface="Garamond" panose="02020404030301010803" pitchFamily="18" charset="0"/>
            </a:endParaRPr>
          </a:p>
          <a:p>
            <a:pPr marL="0" indent="0" algn="just">
              <a:buNone/>
            </a:pPr>
            <a:endParaRPr lang="it-IT" sz="2400" b="1" dirty="0">
              <a:latin typeface="Garamond" panose="02020404030301010803" pitchFamily="18" charset="0"/>
              <a:cs typeface="Calibri"/>
            </a:endParaRPr>
          </a:p>
          <a:p>
            <a:endParaRPr lang="it-IT" sz="2400" dirty="0">
              <a:latin typeface="Garamond" panose="02020404030301010803" pitchFamily="18" charset="0"/>
            </a:endParaRPr>
          </a:p>
        </p:txBody>
      </p:sp>
    </p:spTree>
    <p:extLst>
      <p:ext uri="{BB962C8B-B14F-4D97-AF65-F5344CB8AC3E}">
        <p14:creationId xmlns:p14="http://schemas.microsoft.com/office/powerpoint/2010/main" val="3540784498"/>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06830" y="913917"/>
            <a:ext cx="8773884" cy="6709529"/>
          </a:xfrm>
          <a:prstGeom prst="rect">
            <a:avLst/>
          </a:prstGeom>
          <a:noFill/>
        </p:spPr>
        <p:txBody>
          <a:bodyPr wrap="square" rtlCol="0">
            <a:spAutoFit/>
          </a:bodyPr>
          <a:lstStyle/>
          <a:p>
            <a:pPr algn="l" rtl="0" fontAlgn="base"/>
            <a:r>
              <a:rPr lang="it-IT" sz="1800" b="0" i="0" u="none" strike="noStrike" dirty="0">
                <a:solidFill>
                  <a:srgbClr val="000000"/>
                </a:solidFill>
                <a:effectLst/>
                <a:latin typeface="Garamond" panose="02020404030301010803" pitchFamily="18" charset="0"/>
              </a:rPr>
              <a:t>La presentazione della domanda di laurea e della consegna dell'elaborato tesi sono esclusivamente online.</a:t>
            </a:r>
            <a:r>
              <a:rPr lang="en-US" sz="1800" b="0" i="0" dirty="0">
                <a:solidFill>
                  <a:srgbClr val="000000"/>
                </a:solidFill>
                <a:effectLst/>
                <a:latin typeface="Garamond" panose="02020404030301010803" pitchFamily="18" charset="0"/>
              </a:rPr>
              <a:t>​</a:t>
            </a:r>
            <a:endParaRPr lang="en-US" sz="2400" b="0" i="0" dirty="0">
              <a:solidFill>
                <a:srgbClr val="000000"/>
              </a:solidFill>
              <a:effectLst/>
              <a:latin typeface="Segoe UI" panose="020B0502040204020203" pitchFamily="34" charset="0"/>
            </a:endParaRPr>
          </a:p>
          <a:p>
            <a:pPr algn="l" rtl="0" fontAlgn="base"/>
            <a:r>
              <a:rPr lang="it-IT" b="1" u="sng" dirty="0">
                <a:solidFill>
                  <a:srgbClr val="000000"/>
                </a:solidFill>
                <a:latin typeface="Garamond" panose="02020404030301010803" pitchFamily="18" charset="0"/>
              </a:rPr>
              <a:t>Perentoriamente</a:t>
            </a:r>
            <a:r>
              <a:rPr lang="it-IT" dirty="0">
                <a:solidFill>
                  <a:srgbClr val="000000"/>
                </a:solidFill>
                <a:latin typeface="Garamond" panose="02020404030301010803" pitchFamily="18" charset="0"/>
              </a:rPr>
              <a:t> e</a:t>
            </a:r>
            <a:r>
              <a:rPr lang="it-IT" sz="1800" b="0" i="0" u="none" strike="noStrike" dirty="0">
                <a:solidFill>
                  <a:srgbClr val="000000"/>
                </a:solidFill>
                <a:effectLst/>
                <a:latin typeface="Garamond" panose="02020404030301010803" pitchFamily="18" charset="0"/>
              </a:rPr>
              <a:t>ntro 30 giorni prima dell’inizio della sessione* si deve:</a:t>
            </a:r>
            <a:r>
              <a:rPr lang="en-US" sz="1800" b="0" i="0" dirty="0">
                <a:solidFill>
                  <a:srgbClr val="000000"/>
                </a:solidFill>
                <a:effectLst/>
                <a:latin typeface="Garamond" panose="02020404030301010803" pitchFamily="18" charset="0"/>
              </a:rPr>
              <a:t>​</a:t>
            </a:r>
            <a:endParaRPr lang="en-US" sz="2400" b="0" i="0" dirty="0">
              <a:solidFill>
                <a:srgbClr val="000000"/>
              </a:solidFill>
              <a:effectLst/>
              <a:latin typeface="Segoe UI" panose="020B0502040204020203" pitchFamily="34" charset="0"/>
            </a:endParaRPr>
          </a:p>
          <a:p>
            <a:pPr algn="l" rtl="0" fontAlgn="base"/>
            <a:r>
              <a:rPr lang="it-IT" sz="1800" b="0" i="0" u="none" strike="noStrike" dirty="0">
                <a:solidFill>
                  <a:srgbClr val="000000"/>
                </a:solidFill>
                <a:effectLst/>
                <a:latin typeface="Garamond" panose="02020404030301010803" pitchFamily="18" charset="0"/>
              </a:rPr>
              <a:t>a) compilare, nella pagina personale di </a:t>
            </a:r>
            <a:r>
              <a:rPr lang="it-IT" sz="1800" b="0" i="0" u="sng" strike="noStrike" dirty="0">
                <a:solidFill>
                  <a:srgbClr val="000000"/>
                </a:solidFill>
                <a:effectLst/>
                <a:latin typeface="Garamond" panose="02020404030301010803" pitchFamily="18" charset="0"/>
                <a:hlinkClick r:id="rId3"/>
              </a:rPr>
              <a:t>Esse 3</a:t>
            </a:r>
            <a:r>
              <a:rPr lang="it-IT" sz="1800" b="0" i="0" u="none" strike="noStrike" dirty="0">
                <a:solidFill>
                  <a:srgbClr val="000000"/>
                </a:solidFill>
                <a:effectLst/>
                <a:latin typeface="Garamond" panose="02020404030301010803" pitchFamily="18" charset="0"/>
              </a:rPr>
              <a:t>,la Domanda di laurea ed effettuare il pagamento del bollettino, secondo le indicazioni  presenti alla pagina </a:t>
            </a:r>
            <a:r>
              <a:rPr lang="it-IT" sz="1800" b="0" i="0" u="sng" strike="noStrike" dirty="0">
                <a:solidFill>
                  <a:srgbClr val="000000"/>
                </a:solidFill>
                <a:effectLst/>
                <a:latin typeface="Garamond" panose="02020404030301010803" pitchFamily="18" charset="0"/>
                <a:hlinkClick r:id="rId4"/>
              </a:rPr>
              <a:t>Domanda di laurea</a:t>
            </a:r>
            <a:r>
              <a:rPr lang="it-IT" sz="1800" b="0" i="0" u="sng" dirty="0">
                <a:solidFill>
                  <a:srgbClr val="000000"/>
                </a:solidFill>
                <a:effectLst/>
                <a:latin typeface="Garamond" panose="02020404030301010803" pitchFamily="18" charset="0"/>
              </a:rPr>
              <a:t>;</a:t>
            </a:r>
            <a:r>
              <a:rPr lang="it-IT" sz="1800" b="0" i="0" dirty="0">
                <a:solidFill>
                  <a:srgbClr val="000000"/>
                </a:solidFill>
                <a:effectLst/>
                <a:latin typeface="Garamond" panose="02020404030301010803" pitchFamily="18" charset="0"/>
              </a:rPr>
              <a:t>​</a:t>
            </a:r>
            <a:br>
              <a:rPr lang="it-IT" sz="1800" b="0" i="0" dirty="0">
                <a:solidFill>
                  <a:srgbClr val="000000"/>
                </a:solidFill>
                <a:effectLst/>
                <a:latin typeface="Garamond" panose="02020404030301010803" pitchFamily="18" charset="0"/>
              </a:rPr>
            </a:br>
            <a:r>
              <a:rPr lang="it-IT" sz="1800" b="0" i="0" u="none" strike="noStrike" dirty="0">
                <a:solidFill>
                  <a:srgbClr val="000000"/>
                </a:solidFill>
                <a:effectLst/>
                <a:latin typeface="Garamond" panose="02020404030301010803" pitchFamily="18" charset="0"/>
              </a:rPr>
              <a:t>b) compilare il </a:t>
            </a:r>
            <a:r>
              <a:rPr lang="it-IT" sz="1800" b="0" i="0" u="sng" strike="noStrike" dirty="0">
                <a:solidFill>
                  <a:srgbClr val="000000"/>
                </a:solidFill>
                <a:effectLst/>
                <a:latin typeface="Garamond" panose="02020404030301010803" pitchFamily="18" charset="0"/>
                <a:hlinkClick r:id="rId5"/>
              </a:rPr>
              <a:t>Modulo A44</a:t>
            </a:r>
            <a:r>
              <a:rPr lang="it-IT" sz="1800" b="0" i="0" u="none" strike="noStrike" dirty="0">
                <a:solidFill>
                  <a:srgbClr val="000000"/>
                </a:solidFill>
                <a:effectLst/>
                <a:latin typeface="Garamond" panose="02020404030301010803" pitchFamily="18" charset="0"/>
              </a:rPr>
              <a:t> relativo alla presa visione delle </a:t>
            </a:r>
            <a:r>
              <a:rPr lang="it-IT" sz="1800" b="0" i="0" u="sng" strike="noStrike" dirty="0">
                <a:solidFill>
                  <a:srgbClr val="000000"/>
                </a:solidFill>
                <a:effectLst/>
                <a:latin typeface="Garamond" panose="02020404030301010803" pitchFamily="18" charset="0"/>
                <a:hlinkClick r:id="rId6"/>
              </a:rPr>
              <a:t>Norme di comportamento da tenersi da parte dei candidati e dei loro familiari, durante le sedute di laurea</a:t>
            </a:r>
            <a:r>
              <a:rPr lang="it-IT" sz="1800" b="0" i="0" u="sng" dirty="0">
                <a:solidFill>
                  <a:srgbClr val="000000"/>
                </a:solidFill>
                <a:effectLst/>
                <a:latin typeface="Garamond" panose="02020404030301010803" pitchFamily="18" charset="0"/>
              </a:rPr>
              <a:t>;</a:t>
            </a:r>
            <a:r>
              <a:rPr lang="it-IT" sz="1800" b="0" i="0" dirty="0">
                <a:solidFill>
                  <a:srgbClr val="000000"/>
                </a:solidFill>
                <a:effectLst/>
                <a:latin typeface="Garamond" panose="02020404030301010803" pitchFamily="18" charset="0"/>
              </a:rPr>
              <a:t>​</a:t>
            </a:r>
            <a:endParaRPr lang="it-IT" sz="2400" b="0" i="0" dirty="0">
              <a:solidFill>
                <a:srgbClr val="000000"/>
              </a:solidFill>
              <a:effectLst/>
              <a:latin typeface="Segoe UI" panose="020B0502040204020203" pitchFamily="34" charset="0"/>
            </a:endParaRPr>
          </a:p>
          <a:p>
            <a:pPr algn="l" rtl="0" fontAlgn="base"/>
            <a:r>
              <a:rPr lang="it-IT" sz="1800" b="0" i="0" u="none" strike="noStrike" dirty="0">
                <a:solidFill>
                  <a:srgbClr val="000000"/>
                </a:solidFill>
                <a:effectLst/>
                <a:latin typeface="Garamond" panose="02020404030301010803" pitchFamily="18" charset="0"/>
              </a:rPr>
              <a:t>c) compilare il </a:t>
            </a:r>
            <a:r>
              <a:rPr lang="it-IT" sz="1800" b="0" i="0" u="sng" strike="noStrike" dirty="0">
                <a:solidFill>
                  <a:srgbClr val="000000"/>
                </a:solidFill>
                <a:effectLst/>
                <a:latin typeface="Garamond" panose="02020404030301010803" pitchFamily="18" charset="0"/>
                <a:hlinkClick r:id="rId7"/>
              </a:rPr>
              <a:t>questionario AlmaLaurea</a:t>
            </a:r>
            <a:r>
              <a:rPr lang="it-IT" sz="1800" b="0" i="0" u="sng" dirty="0">
                <a:solidFill>
                  <a:srgbClr val="000000"/>
                </a:solidFill>
                <a:effectLst/>
                <a:latin typeface="Garamond" panose="02020404030301010803" pitchFamily="18" charset="0"/>
              </a:rPr>
              <a:t>.</a:t>
            </a:r>
            <a:r>
              <a:rPr lang="en-US" sz="1800" b="0" i="0" dirty="0">
                <a:solidFill>
                  <a:srgbClr val="000000"/>
                </a:solidFill>
                <a:effectLst/>
                <a:latin typeface="Garamond" panose="02020404030301010803" pitchFamily="18" charset="0"/>
              </a:rPr>
              <a:t>​</a:t>
            </a:r>
            <a:br>
              <a:rPr lang="en-US" sz="1800" b="0" i="0" dirty="0">
                <a:solidFill>
                  <a:srgbClr val="000000"/>
                </a:solidFill>
                <a:effectLst/>
                <a:latin typeface="Garamond" panose="02020404030301010803" pitchFamily="18" charset="0"/>
              </a:rPr>
            </a:br>
            <a:r>
              <a:rPr lang="it-IT" sz="1800" b="0" i="0" u="none" strike="noStrike" dirty="0">
                <a:solidFill>
                  <a:srgbClr val="000000"/>
                </a:solidFill>
                <a:effectLst/>
                <a:latin typeface="Garamond" panose="02020404030301010803" pitchFamily="18" charset="0"/>
              </a:rPr>
              <a:t>Entro 15 giorni prima dell'inizio della sessione:</a:t>
            </a:r>
            <a:r>
              <a:rPr lang="en-US" sz="1800" b="0" i="0" dirty="0">
                <a:solidFill>
                  <a:srgbClr val="000000"/>
                </a:solidFill>
                <a:effectLst/>
                <a:latin typeface="Garamond" panose="02020404030301010803" pitchFamily="18" charset="0"/>
              </a:rPr>
              <a:t>​</a:t>
            </a:r>
            <a:endParaRPr lang="en-US" sz="2400" b="0" i="0" dirty="0">
              <a:solidFill>
                <a:srgbClr val="000000"/>
              </a:solidFill>
              <a:effectLst/>
              <a:latin typeface="Segoe UI" panose="020B0502040204020203" pitchFamily="34" charset="0"/>
            </a:endParaRPr>
          </a:p>
          <a:p>
            <a:pPr algn="l" rtl="0" fontAlgn="base"/>
            <a:r>
              <a:rPr lang="it-IT" sz="1800" b="0" i="0" u="none" strike="noStrike" dirty="0">
                <a:solidFill>
                  <a:srgbClr val="000000"/>
                </a:solidFill>
                <a:effectLst/>
                <a:latin typeface="Garamond" panose="02020404030301010803" pitchFamily="18" charset="0"/>
              </a:rPr>
              <a:t>a) aver conseguito tutti i crediti per la laurea, ovvero, aver verbalizzato l'ultimo esame/tirocinio.</a:t>
            </a:r>
            <a:r>
              <a:rPr lang="en-US" sz="1800" b="0" i="0" dirty="0">
                <a:solidFill>
                  <a:srgbClr val="000000"/>
                </a:solidFill>
                <a:effectLst/>
                <a:latin typeface="Garamond" panose="02020404030301010803" pitchFamily="18" charset="0"/>
              </a:rPr>
              <a:t>​</a:t>
            </a:r>
            <a:endParaRPr lang="en-US" sz="2400" b="0" i="0" dirty="0">
              <a:solidFill>
                <a:srgbClr val="000000"/>
              </a:solidFill>
              <a:effectLst/>
              <a:latin typeface="Segoe UI" panose="020B0502040204020203" pitchFamily="34" charset="0"/>
            </a:endParaRPr>
          </a:p>
          <a:p>
            <a:pPr algn="l" rtl="0" fontAlgn="base"/>
            <a:r>
              <a:rPr lang="it-IT" sz="1800" b="0" i="0" u="none" strike="noStrike" dirty="0">
                <a:solidFill>
                  <a:srgbClr val="000000"/>
                </a:solidFill>
                <a:effectLst/>
                <a:latin typeface="Garamond" panose="02020404030301010803" pitchFamily="18" charset="0"/>
              </a:rPr>
              <a:t>Entro 10 giorni prima dell'inizio della sessione:</a:t>
            </a:r>
            <a:r>
              <a:rPr lang="en-US" sz="1800" b="0" i="0" dirty="0">
                <a:solidFill>
                  <a:srgbClr val="000000"/>
                </a:solidFill>
                <a:effectLst/>
                <a:latin typeface="Garamond" panose="02020404030301010803" pitchFamily="18" charset="0"/>
              </a:rPr>
              <a:t>​</a:t>
            </a:r>
            <a:endParaRPr lang="en-US" sz="2400" b="0" i="0" dirty="0">
              <a:solidFill>
                <a:srgbClr val="000000"/>
              </a:solidFill>
              <a:effectLst/>
              <a:latin typeface="Segoe UI" panose="020B0502040204020203" pitchFamily="34" charset="0"/>
            </a:endParaRPr>
          </a:p>
          <a:p>
            <a:pPr algn="l" rtl="0" fontAlgn="base"/>
            <a:r>
              <a:rPr lang="it-IT" sz="1800" b="0" i="0" u="none" strike="noStrike" dirty="0">
                <a:solidFill>
                  <a:srgbClr val="000000"/>
                </a:solidFill>
                <a:effectLst/>
                <a:latin typeface="Garamond" panose="02020404030301010803" pitchFamily="18" charset="0"/>
              </a:rPr>
              <a:t>a) effettuare, nella pagina personale di </a:t>
            </a:r>
            <a:r>
              <a:rPr lang="it-IT" sz="1800" b="0" i="0" u="sng" strike="noStrike" dirty="0">
                <a:solidFill>
                  <a:srgbClr val="000000"/>
                </a:solidFill>
                <a:effectLst/>
                <a:latin typeface="Garamond" panose="02020404030301010803" pitchFamily="18" charset="0"/>
                <a:hlinkClick r:id="rId3"/>
              </a:rPr>
              <a:t>Esse 3,</a:t>
            </a:r>
            <a:r>
              <a:rPr lang="it-IT" sz="1800" b="0" i="0" u="none" strike="noStrike" dirty="0">
                <a:solidFill>
                  <a:srgbClr val="000000"/>
                </a:solidFill>
                <a:effectLst/>
                <a:latin typeface="Garamond" panose="02020404030301010803" pitchFamily="18" charset="0"/>
              </a:rPr>
              <a:t> l’upload dell’elaborato di tesi finale e del </a:t>
            </a:r>
            <a:r>
              <a:rPr lang="it-IT" sz="1800" b="0" i="0" u="sng" strike="noStrike" dirty="0">
                <a:solidFill>
                  <a:srgbClr val="000000"/>
                </a:solidFill>
                <a:effectLst/>
                <a:latin typeface="Garamond" panose="02020404030301010803" pitchFamily="18" charset="0"/>
                <a:hlinkClick r:id="rId8"/>
              </a:rPr>
              <a:t>modello A50</a:t>
            </a:r>
            <a:r>
              <a:rPr lang="it-IT" sz="1800" b="0" i="0" u="none" strike="noStrike" dirty="0">
                <a:solidFill>
                  <a:srgbClr val="000000"/>
                </a:solidFill>
                <a:effectLst/>
                <a:latin typeface="Garamond" panose="02020404030301010803" pitchFamily="18" charset="0"/>
              </a:rPr>
              <a:t> (Autorizzazione del Relatore alla presentazione della tesi di laurea) (vedi </a:t>
            </a:r>
            <a:r>
              <a:rPr lang="it-IT" sz="1800" b="0" i="0" u="sng" strike="noStrike" dirty="0">
                <a:solidFill>
                  <a:srgbClr val="000000"/>
                </a:solidFill>
                <a:effectLst/>
                <a:latin typeface="Garamond" panose="02020404030301010803" pitchFamily="18" charset="0"/>
                <a:hlinkClick r:id="rId4"/>
              </a:rPr>
              <a:t>istruzioni per l’upload, il formato e il logo) </a:t>
            </a:r>
            <a:r>
              <a:rPr lang="it-IT" sz="1800" b="0" i="0" u="none" strike="noStrike" dirty="0">
                <a:solidFill>
                  <a:srgbClr val="000000"/>
                </a:solidFill>
                <a:effectLst/>
                <a:latin typeface="Garamond" panose="02020404030301010803" pitchFamily="18" charset="0"/>
              </a:rPr>
              <a:t>.</a:t>
            </a:r>
            <a:r>
              <a:rPr lang="en-US" sz="1800" b="0" i="0" dirty="0">
                <a:solidFill>
                  <a:srgbClr val="000000"/>
                </a:solidFill>
                <a:effectLst/>
                <a:latin typeface="Garamond" panose="02020404030301010803" pitchFamily="18" charset="0"/>
              </a:rPr>
              <a:t>​</a:t>
            </a:r>
            <a:endParaRPr lang="en-US" sz="2400" b="0" i="0" dirty="0">
              <a:solidFill>
                <a:srgbClr val="000000"/>
              </a:solidFill>
              <a:effectLst/>
              <a:latin typeface="Segoe UI" panose="020B0502040204020203" pitchFamily="34" charset="0"/>
            </a:endParaRPr>
          </a:p>
          <a:p>
            <a:pPr algn="l" rtl="0" fontAlgn="base"/>
            <a:r>
              <a:rPr lang="it-IT" sz="1800" b="0" i="0" dirty="0">
                <a:solidFill>
                  <a:srgbClr val="000000"/>
                </a:solidFill>
                <a:effectLst/>
                <a:latin typeface="Garamond" panose="02020404030301010803" pitchFamily="18" charset="0"/>
              </a:rPr>
              <a:t>​</a:t>
            </a:r>
            <a:endParaRPr lang="it-IT" sz="2400" b="0" i="0" dirty="0">
              <a:solidFill>
                <a:srgbClr val="000000"/>
              </a:solidFill>
              <a:effectLst/>
              <a:latin typeface="Segoe UI" panose="020B0502040204020203" pitchFamily="34" charset="0"/>
            </a:endParaRPr>
          </a:p>
          <a:p>
            <a:pPr algn="l" rtl="0" fontAlgn="base"/>
            <a:r>
              <a:rPr lang="it-IT" sz="1800" b="0" i="0" u="none" strike="noStrike" dirty="0">
                <a:solidFill>
                  <a:srgbClr val="000000"/>
                </a:solidFill>
                <a:effectLst/>
                <a:latin typeface="Garamond" panose="02020404030301010803" pitchFamily="18" charset="0"/>
              </a:rPr>
              <a:t>Tutte le informazioni concernenti scadenze e modulistica al sito: </a:t>
            </a:r>
            <a:r>
              <a:rPr lang="en-US" sz="1800" b="0" i="0" dirty="0">
                <a:solidFill>
                  <a:srgbClr val="000000"/>
                </a:solidFill>
                <a:effectLst/>
                <a:latin typeface="Garamond" panose="02020404030301010803" pitchFamily="18" charset="0"/>
              </a:rPr>
              <a:t>​</a:t>
            </a:r>
            <a:endParaRPr lang="en-US" sz="2400" b="0" i="0" dirty="0">
              <a:solidFill>
                <a:srgbClr val="000000"/>
              </a:solidFill>
              <a:effectLst/>
              <a:latin typeface="Segoe UI" panose="020B0502040204020203" pitchFamily="34" charset="0"/>
            </a:endParaRPr>
          </a:p>
          <a:p>
            <a:pPr algn="l" rtl="0" fontAlgn="base"/>
            <a:r>
              <a:rPr lang="it-IT" sz="1800" b="0" i="0" u="sng" strike="noStrike" dirty="0">
                <a:solidFill>
                  <a:srgbClr val="0563C1"/>
                </a:solidFill>
                <a:effectLst/>
                <a:latin typeface="Garamond" panose="02020404030301010803" pitchFamily="18" charset="0"/>
                <a:hlinkClick r:id="rId9"/>
              </a:rPr>
              <a:t>https://corsi.unipr.it/</a:t>
            </a:r>
            <a:r>
              <a:rPr lang="it-IT" sz="1800" b="0" i="0" u="sng" strike="noStrike" dirty="0" err="1">
                <a:solidFill>
                  <a:srgbClr val="0563C1"/>
                </a:solidFill>
                <a:effectLst/>
                <a:latin typeface="Garamond" panose="02020404030301010803" pitchFamily="18" charset="0"/>
                <a:hlinkClick r:id="rId9"/>
              </a:rPr>
              <a:t>it</a:t>
            </a:r>
            <a:r>
              <a:rPr lang="it-IT" sz="1800" b="0" i="0" u="sng" strike="noStrike" dirty="0">
                <a:solidFill>
                  <a:srgbClr val="0563C1"/>
                </a:solidFill>
                <a:effectLst/>
                <a:latin typeface="Garamond" panose="02020404030301010803" pitchFamily="18" charset="0"/>
                <a:hlinkClick r:id="rId9"/>
              </a:rPr>
              <a:t>/</a:t>
            </a:r>
            <a:r>
              <a:rPr lang="it-IT" sz="1800" b="0" i="0" u="sng" strike="noStrike" dirty="0" err="1">
                <a:solidFill>
                  <a:srgbClr val="0563C1"/>
                </a:solidFill>
                <a:effectLst/>
                <a:latin typeface="Garamond" panose="02020404030301010803" pitchFamily="18" charset="0"/>
                <a:hlinkClick r:id="rId9"/>
              </a:rPr>
              <a:t>node</a:t>
            </a:r>
            <a:r>
              <a:rPr lang="it-IT" sz="1800" b="0" i="0" u="sng" strike="noStrike" dirty="0">
                <a:solidFill>
                  <a:srgbClr val="0563C1"/>
                </a:solidFill>
                <a:effectLst/>
                <a:latin typeface="Garamond" panose="02020404030301010803" pitchFamily="18" charset="0"/>
                <a:hlinkClick r:id="rId9"/>
              </a:rPr>
              <a:t>/8322</a:t>
            </a:r>
            <a:r>
              <a:rPr lang="it-IT" sz="1800" b="0" i="0" u="none" strike="noStrike" dirty="0">
                <a:solidFill>
                  <a:srgbClr val="898989"/>
                </a:solidFill>
                <a:effectLst/>
                <a:latin typeface="Garamond" panose="02020404030301010803" pitchFamily="18" charset="0"/>
              </a:rPr>
              <a:t>.</a:t>
            </a:r>
            <a:endParaRPr lang="en-US" sz="2400" b="0" i="0" dirty="0">
              <a:solidFill>
                <a:srgbClr val="000000"/>
              </a:solidFill>
              <a:effectLst/>
              <a:latin typeface="Segoe UI" panose="020B0502040204020203" pitchFamily="34" charset="0"/>
            </a:endParaRPr>
          </a:p>
          <a:p>
            <a:pPr fontAlgn="base">
              <a:spcBef>
                <a:spcPct val="0"/>
              </a:spcBef>
              <a:spcAft>
                <a:spcPct val="0"/>
              </a:spcAft>
            </a:pPr>
            <a:endParaRPr lang="it-IT" sz="2400" dirty="0">
              <a:solidFill>
                <a:srgbClr val="002774"/>
              </a:solidFill>
              <a:latin typeface="Calibri"/>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marL="457200" indent="-457200" fontAlgn="base">
              <a:spcBef>
                <a:spcPct val="0"/>
              </a:spcBef>
              <a:spcAft>
                <a:spcPct val="0"/>
              </a:spcAft>
              <a:buFont typeface="Arial" charset="0"/>
              <a:buChar char="•"/>
            </a:pPr>
            <a:endParaRPr lang="it-IT" sz="2800" dirty="0">
              <a:solidFill>
                <a:srgbClr val="E7E6E6">
                  <a:lumMod val="75000"/>
                </a:srgbClr>
              </a:solidFill>
              <a:latin typeface="Arial" charset="0"/>
              <a:cs typeface="Arial" charset="0"/>
            </a:endParaRPr>
          </a:p>
        </p:txBody>
      </p:sp>
      <p:sp>
        <p:nvSpPr>
          <p:cNvPr id="2" name="CasellaDiTesto 1">
            <a:extLst>
              <a:ext uri="{FF2B5EF4-FFF2-40B4-BE49-F238E27FC236}">
                <a16:creationId xmlns:a16="http://schemas.microsoft.com/office/drawing/2014/main" id="{A970A799-189B-61AF-D96C-B402D0CEF44B}"/>
              </a:ext>
            </a:extLst>
          </p:cNvPr>
          <p:cNvSpPr txBox="1"/>
          <p:nvPr/>
        </p:nvSpPr>
        <p:spPr>
          <a:xfrm>
            <a:off x="772633" y="231858"/>
            <a:ext cx="7434695" cy="584775"/>
          </a:xfrm>
          <a:prstGeom prst="rect">
            <a:avLst/>
          </a:prstGeom>
          <a:noFill/>
        </p:spPr>
        <p:txBody>
          <a:bodyPr wrap="square" rtlCol="0">
            <a:spAutoFit/>
          </a:bodyPr>
          <a:lstStyle/>
          <a:p>
            <a:pPr algn="ctr"/>
            <a:r>
              <a:rPr lang="it-IT" sz="3200" b="1" dirty="0">
                <a:latin typeface="Garamond" panose="02020404030301010803" pitchFamily="18" charset="0"/>
              </a:rPr>
              <a:t>Adempimenti amministrativi e scadenze</a:t>
            </a:r>
          </a:p>
        </p:txBody>
      </p:sp>
    </p:spTree>
    <p:extLst>
      <p:ext uri="{BB962C8B-B14F-4D97-AF65-F5344CB8AC3E}">
        <p14:creationId xmlns:p14="http://schemas.microsoft.com/office/powerpoint/2010/main" val="2682588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219690" y="2136914"/>
            <a:ext cx="7632849" cy="2000548"/>
          </a:xfrm>
          <a:prstGeom prst="rect">
            <a:avLst/>
          </a:prstGeom>
          <a:noFill/>
        </p:spPr>
        <p:txBody>
          <a:bodyPr wrap="square" rtlCol="0">
            <a:spAutoFit/>
          </a:bodyPr>
          <a:lstStyle/>
          <a:p>
            <a:pPr fontAlgn="base">
              <a:spcBef>
                <a:spcPct val="0"/>
              </a:spcBef>
              <a:spcAft>
                <a:spcPct val="0"/>
              </a:spcAft>
            </a:pPr>
            <a:endParaRPr lang="it-IT" sz="2400" dirty="0">
              <a:solidFill>
                <a:srgbClr val="002774"/>
              </a:solidFill>
              <a:latin typeface="Calibri"/>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marL="457200" indent="-457200" fontAlgn="base">
              <a:spcBef>
                <a:spcPct val="0"/>
              </a:spcBef>
              <a:spcAft>
                <a:spcPct val="0"/>
              </a:spcAft>
              <a:buFont typeface="Arial" charset="0"/>
              <a:buChar char="•"/>
            </a:pPr>
            <a:endParaRPr lang="it-IT" sz="2800" dirty="0">
              <a:solidFill>
                <a:srgbClr val="E7E6E6">
                  <a:lumMod val="75000"/>
                </a:srgbClr>
              </a:solidFill>
              <a:latin typeface="Arial" charset="0"/>
              <a:cs typeface="Arial" charset="0"/>
            </a:endParaRPr>
          </a:p>
        </p:txBody>
      </p:sp>
      <p:sp>
        <p:nvSpPr>
          <p:cNvPr id="4" name="Rettangolo 3"/>
          <p:cNvSpPr/>
          <p:nvPr/>
        </p:nvSpPr>
        <p:spPr>
          <a:xfrm>
            <a:off x="755576" y="1829138"/>
            <a:ext cx="7632848" cy="2308324"/>
          </a:xfrm>
          <a:prstGeom prst="rect">
            <a:avLst/>
          </a:prstGeom>
        </p:spPr>
        <p:txBody>
          <a:bodyPr wrap="square">
            <a:spAutoFit/>
          </a:bodyPr>
          <a:lstStyle/>
          <a:p>
            <a:pPr fontAlgn="base">
              <a:spcBef>
                <a:spcPct val="0"/>
              </a:spcBef>
              <a:spcAft>
                <a:spcPct val="0"/>
              </a:spcAft>
            </a:pPr>
            <a:endParaRPr lang="it-IT" sz="2000" dirty="0">
              <a:solidFill>
                <a:prstClr val="black"/>
              </a:solidFill>
              <a:latin typeface="Garamond" panose="02020404030301010803" pitchFamily="18" charset="0"/>
              <a:cs typeface="Arial" charset="0"/>
            </a:endParaRPr>
          </a:p>
          <a:p>
            <a:pPr marL="0" lvl="1" algn="ctr" fontAlgn="base">
              <a:spcBef>
                <a:spcPct val="0"/>
              </a:spcBef>
              <a:spcAft>
                <a:spcPct val="0"/>
              </a:spcAft>
            </a:pPr>
            <a:r>
              <a:rPr lang="it-IT" sz="3200" b="1" dirty="0">
                <a:solidFill>
                  <a:prstClr val="black"/>
                </a:solidFill>
                <a:latin typeface="Garamond" panose="02020404030301010803" pitchFamily="18" charset="0"/>
                <a:cs typeface="Arial" charset="0"/>
              </a:rPr>
              <a:t>Vi ricordiamo di compilare il questionario di valutazione di questo seminario.</a:t>
            </a:r>
            <a:endParaRPr lang="it-IT" sz="2000" dirty="0">
              <a:solidFill>
                <a:prstClr val="black"/>
              </a:solidFill>
              <a:latin typeface="Garamond" panose="02020404030301010803" pitchFamily="18" charset="0"/>
              <a:cs typeface="Arial" charset="0"/>
            </a:endParaRPr>
          </a:p>
          <a:p>
            <a:pPr marL="0" lvl="1" algn="ctr" fontAlgn="base">
              <a:spcBef>
                <a:spcPct val="0"/>
              </a:spcBef>
              <a:spcAft>
                <a:spcPct val="0"/>
              </a:spcAft>
            </a:pPr>
            <a:endParaRPr lang="it-IT" sz="2000" dirty="0">
              <a:solidFill>
                <a:prstClr val="black"/>
              </a:solidFill>
              <a:latin typeface="Garamond" panose="02020404030301010803" pitchFamily="18" charset="0"/>
              <a:cs typeface="Arial" charset="0"/>
            </a:endParaRPr>
          </a:p>
          <a:p>
            <a:pPr marL="0" lvl="1" algn="ctr" fontAlgn="base">
              <a:spcBef>
                <a:spcPct val="0"/>
              </a:spcBef>
              <a:spcAft>
                <a:spcPct val="0"/>
              </a:spcAft>
            </a:pPr>
            <a:endParaRPr lang="it-IT" sz="2000" dirty="0">
              <a:solidFill>
                <a:prstClr val="black"/>
              </a:solidFill>
              <a:latin typeface="Garamond" panose="02020404030301010803" pitchFamily="18" charset="0"/>
              <a:cs typeface="Arial" charset="0"/>
            </a:endParaRPr>
          </a:p>
          <a:p>
            <a:pPr marL="0" lvl="1" algn="ctr" fontAlgn="base">
              <a:spcBef>
                <a:spcPct val="0"/>
              </a:spcBef>
              <a:spcAft>
                <a:spcPct val="0"/>
              </a:spcAft>
            </a:pPr>
            <a:endParaRPr lang="it-IT" sz="2000" dirty="0">
              <a:solidFill>
                <a:prstClr val="black"/>
              </a:solidFill>
              <a:latin typeface="Garamond" panose="02020404030301010803" pitchFamily="18" charset="0"/>
              <a:cs typeface="Arial" charset="0"/>
            </a:endParaRPr>
          </a:p>
        </p:txBody>
      </p:sp>
    </p:spTree>
    <p:extLst>
      <p:ext uri="{BB962C8B-B14F-4D97-AF65-F5344CB8AC3E}">
        <p14:creationId xmlns:p14="http://schemas.microsoft.com/office/powerpoint/2010/main" val="3356651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75556" y="769709"/>
            <a:ext cx="7992888" cy="6309420"/>
          </a:xfrm>
          <a:prstGeom prst="rect">
            <a:avLst/>
          </a:prstGeom>
          <a:noFill/>
        </p:spPr>
        <p:txBody>
          <a:bodyPr wrap="square" rtlCol="0">
            <a:spAutoFit/>
          </a:bodyPr>
          <a:lstStyle/>
          <a:p>
            <a:pPr fontAlgn="base">
              <a:spcBef>
                <a:spcPct val="0"/>
              </a:spcBef>
              <a:spcAft>
                <a:spcPct val="0"/>
              </a:spcAft>
            </a:pPr>
            <a:r>
              <a:rPr lang="it-IT" sz="3200" b="1" dirty="0">
                <a:solidFill>
                  <a:prstClr val="black"/>
                </a:solidFill>
                <a:latin typeface="Garamond" panose="02020404030301010803" pitchFamily="18" charset="0"/>
                <a:cs typeface="Arial" charset="0"/>
              </a:rPr>
              <a:t>Scelta della materia e del Relatore della tesi di laurea:</a:t>
            </a:r>
          </a:p>
          <a:p>
            <a:pPr fontAlgn="base">
              <a:spcBef>
                <a:spcPct val="0"/>
              </a:spcBef>
              <a:spcAft>
                <a:spcPct val="0"/>
              </a:spcAft>
            </a:pPr>
            <a:endParaRPr lang="it-IT" sz="2400" dirty="0">
              <a:solidFill>
                <a:srgbClr val="002774"/>
              </a:solidFill>
              <a:latin typeface="Garamond" panose="02020404030301010803" pitchFamily="18" charset="0"/>
              <a:cs typeface="Arial" charset="0"/>
            </a:endParaRPr>
          </a:p>
          <a:p>
            <a:pPr marL="269875" indent="-269875"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Si può svolgere la tesi in una materia, in relazione alla quale sia stato sostenuto l’esame di profitto.</a:t>
            </a:r>
          </a:p>
          <a:p>
            <a:pPr marL="269875" indent="-269875"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Relatore della tesi di Laurea può essere:</a:t>
            </a:r>
          </a:p>
          <a:p>
            <a:pPr fontAlgn="base">
              <a:spcBef>
                <a:spcPct val="0"/>
              </a:spcBef>
              <a:spcAft>
                <a:spcPct val="0"/>
              </a:spcAft>
            </a:pPr>
            <a:r>
              <a:rPr lang="it-IT" sz="2400" dirty="0">
                <a:solidFill>
                  <a:prstClr val="black"/>
                </a:solidFill>
                <a:latin typeface="Garamond" panose="02020404030301010803" pitchFamily="18" charset="0"/>
                <a:cs typeface="Arial" charset="0"/>
              </a:rPr>
              <a:t>a) Professore titolare di uno degli insegnamenti impartiti dal Corso di Laurea magistrale in Giurisprudenza;</a:t>
            </a:r>
          </a:p>
          <a:p>
            <a:pPr fontAlgn="base">
              <a:spcBef>
                <a:spcPct val="0"/>
              </a:spcBef>
              <a:spcAft>
                <a:spcPct val="0"/>
              </a:spcAft>
            </a:pPr>
            <a:r>
              <a:rPr lang="it-IT" sz="2400" dirty="0">
                <a:solidFill>
                  <a:prstClr val="black"/>
                </a:solidFill>
                <a:latin typeface="Garamond" panose="02020404030301010803" pitchFamily="18" charset="0"/>
                <a:cs typeface="Arial" charset="0"/>
              </a:rPr>
              <a:t>b) Professore di altro Corso di Laurea dell’Ateneo, con il quale lo studente/la studentessa abbia sostenuto un esame valido ai fini curriculari, il cui insegnamento non risulti impartito nel Corso di Laurea magistrale in Giurisprudenza.</a:t>
            </a:r>
            <a:endParaRPr lang="it-IT" sz="2400" dirty="0">
              <a:solidFill>
                <a:srgbClr val="005EB8"/>
              </a:solidFill>
              <a:latin typeface="Garamond" panose="02020404030301010803" pitchFamily="18"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marL="457200" indent="-457200" fontAlgn="base">
              <a:spcBef>
                <a:spcPct val="0"/>
              </a:spcBef>
              <a:spcAft>
                <a:spcPct val="0"/>
              </a:spcAft>
              <a:buFont typeface="Arial" charset="0"/>
              <a:buChar char="•"/>
            </a:pPr>
            <a:endParaRPr lang="it-IT" sz="2800" dirty="0">
              <a:solidFill>
                <a:srgbClr val="E7E6E6">
                  <a:lumMod val="75000"/>
                </a:srgbClr>
              </a:solidFill>
              <a:latin typeface="Arial" charset="0"/>
              <a:cs typeface="Arial" charset="0"/>
            </a:endParaRPr>
          </a:p>
        </p:txBody>
      </p:sp>
    </p:spTree>
    <p:extLst>
      <p:ext uri="{BB962C8B-B14F-4D97-AF65-F5344CB8AC3E}">
        <p14:creationId xmlns:p14="http://schemas.microsoft.com/office/powerpoint/2010/main" val="2176384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uppo 12"/>
          <p:cNvGrpSpPr>
            <a:grpSpLocks/>
          </p:cNvGrpSpPr>
          <p:nvPr/>
        </p:nvGrpSpPr>
        <p:grpSpPr bwMode="auto">
          <a:xfrm>
            <a:off x="0" y="6159500"/>
            <a:ext cx="9144000" cy="766763"/>
            <a:chOff x="0" y="6159398"/>
            <a:chExt cx="9144000" cy="766760"/>
          </a:xfrm>
        </p:grpSpPr>
        <p:sp>
          <p:nvSpPr>
            <p:cNvPr id="23558" name="Rettangolo 4"/>
            <p:cNvSpPr>
              <a:spLocks noChangeArrowheads="1"/>
            </p:cNvSpPr>
            <p:nvPr/>
          </p:nvSpPr>
          <p:spPr bwMode="auto">
            <a:xfrm>
              <a:off x="0" y="6159398"/>
              <a:ext cx="9144000" cy="766760"/>
            </a:xfrm>
            <a:prstGeom prst="rect">
              <a:avLst/>
            </a:prstGeom>
            <a:solidFill>
              <a:srgbClr val="005EB8"/>
            </a:solidFill>
            <a:ln w="12701">
              <a:solidFill>
                <a:srgbClr val="41719C"/>
              </a:solidFill>
              <a:miter lim="800000"/>
              <a:headEnd/>
              <a:tailEnd/>
            </a:ln>
          </p:spPr>
          <p:txBody>
            <a:bodyPr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hangingPunct="1">
                <a:lnSpc>
                  <a:spcPct val="100000"/>
                </a:lnSpc>
                <a:spcBef>
                  <a:spcPct val="0"/>
                </a:spcBef>
                <a:buFontTx/>
                <a:buNone/>
              </a:pPr>
              <a:endParaRPr lang="it-IT" altLang="it-IT" sz="1800">
                <a:solidFill>
                  <a:srgbClr val="FFFFFF"/>
                </a:solidFill>
              </a:endParaRPr>
            </a:p>
          </p:txBody>
        </p:sp>
        <p:pic>
          <p:nvPicPr>
            <p:cNvPr id="23559" name="Immagin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9325" y="6296064"/>
              <a:ext cx="1547448" cy="49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olo 1">
            <a:extLst>
              <a:ext uri="{FF2B5EF4-FFF2-40B4-BE49-F238E27FC236}">
                <a16:creationId xmlns:a16="http://schemas.microsoft.com/office/drawing/2014/main" id="{58D91754-D1BC-FF61-3FCD-78A734303E6E}"/>
              </a:ext>
            </a:extLst>
          </p:cNvPr>
          <p:cNvSpPr>
            <a:spLocks noGrp="1"/>
          </p:cNvSpPr>
          <p:nvPr>
            <p:ph type="title"/>
          </p:nvPr>
        </p:nvSpPr>
        <p:spPr>
          <a:xfrm>
            <a:off x="455488" y="144229"/>
            <a:ext cx="8200390" cy="1325563"/>
          </a:xfrm>
        </p:spPr>
        <p:txBody>
          <a:bodyPr>
            <a:normAutofit/>
          </a:bodyPr>
          <a:lstStyle/>
          <a:p>
            <a:pPr algn="ctr"/>
            <a:r>
              <a:rPr lang="it-IT" sz="3200" b="1" dirty="0">
                <a:latin typeface="Garamond" panose="02020404030301010803" pitchFamily="18" charset="0"/>
              </a:rPr>
              <a:t>Per informazioni aggiuntive</a:t>
            </a:r>
          </a:p>
        </p:txBody>
      </p:sp>
      <p:sp>
        <p:nvSpPr>
          <p:cNvPr id="3" name="Segnaposto contenuto 2">
            <a:extLst>
              <a:ext uri="{FF2B5EF4-FFF2-40B4-BE49-F238E27FC236}">
                <a16:creationId xmlns:a16="http://schemas.microsoft.com/office/drawing/2014/main" id="{A070A8D7-6715-59BC-6EEF-BBC01099AE39}"/>
              </a:ext>
            </a:extLst>
          </p:cNvPr>
          <p:cNvSpPr>
            <a:spLocks noGrp="1"/>
          </p:cNvSpPr>
          <p:nvPr>
            <p:ph idx="1"/>
          </p:nvPr>
        </p:nvSpPr>
        <p:spPr>
          <a:xfrm>
            <a:off x="797781" y="2325482"/>
            <a:ext cx="7548438" cy="1622741"/>
          </a:xfrm>
        </p:spPr>
        <p:txBody>
          <a:bodyPr>
            <a:normAutofit/>
          </a:bodyPr>
          <a:lstStyle/>
          <a:p>
            <a:r>
              <a:rPr lang="it-IT" sz="2400" dirty="0">
                <a:latin typeface="Garamond" panose="02020404030301010803" pitchFamily="18" charset="0"/>
                <a:hlinkClick r:id="rId4"/>
              </a:rPr>
              <a:t>riccardo.cioni@unipr.it</a:t>
            </a:r>
            <a:endParaRPr lang="it-IT" sz="2400" dirty="0">
              <a:latin typeface="Garamond" panose="02020404030301010803" pitchFamily="18" charset="0"/>
            </a:endParaRPr>
          </a:p>
          <a:p>
            <a:r>
              <a:rPr lang="it-IT" sz="2400" dirty="0">
                <a:latin typeface="Garamond" panose="02020404030301010803" pitchFamily="18" charset="0"/>
                <a:hlinkClick r:id="rId5"/>
              </a:rPr>
              <a:t>stefania.peduto@unipr.it</a:t>
            </a:r>
            <a:r>
              <a:rPr lang="it-IT" sz="2400" dirty="0">
                <a:latin typeface="Garamond" panose="02020404030301010803" pitchFamily="18" charset="0"/>
              </a:rPr>
              <a:t> </a:t>
            </a:r>
          </a:p>
        </p:txBody>
      </p:sp>
      <p:sp>
        <p:nvSpPr>
          <p:cNvPr id="4" name="CasellaDiTesto 3">
            <a:extLst>
              <a:ext uri="{FF2B5EF4-FFF2-40B4-BE49-F238E27FC236}">
                <a16:creationId xmlns:a16="http://schemas.microsoft.com/office/drawing/2014/main" id="{11A8B35E-1402-4B31-5265-849BFB83B314}"/>
              </a:ext>
            </a:extLst>
          </p:cNvPr>
          <p:cNvSpPr txBox="1"/>
          <p:nvPr/>
        </p:nvSpPr>
        <p:spPr>
          <a:xfrm>
            <a:off x="907312" y="1494485"/>
            <a:ext cx="7931888" cy="461665"/>
          </a:xfrm>
          <a:prstGeom prst="rect">
            <a:avLst/>
          </a:prstGeom>
          <a:noFill/>
        </p:spPr>
        <p:txBody>
          <a:bodyPr wrap="square" rtlCol="0">
            <a:spAutoFit/>
          </a:bodyPr>
          <a:lstStyle/>
          <a:p>
            <a:r>
              <a:rPr lang="it-IT" sz="2400" dirty="0">
                <a:latin typeface="Garamond" panose="02020404030301010803" pitchFamily="18" charset="0"/>
              </a:rPr>
              <a:t>Potete contattarci ai seguenti indirizzi e- mail istituzionali:</a:t>
            </a:r>
          </a:p>
        </p:txBody>
      </p:sp>
    </p:spTree>
    <p:extLst>
      <p:ext uri="{BB962C8B-B14F-4D97-AF65-F5344CB8AC3E}">
        <p14:creationId xmlns:p14="http://schemas.microsoft.com/office/powerpoint/2010/main" val="147955679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15076" y="1234413"/>
            <a:ext cx="7992888" cy="4832092"/>
          </a:xfrm>
          <a:prstGeom prst="rect">
            <a:avLst/>
          </a:prstGeom>
          <a:noFill/>
        </p:spPr>
        <p:txBody>
          <a:bodyPr wrap="square" rtlCol="0">
            <a:spAutoFit/>
          </a:bodyPr>
          <a:lstStyle/>
          <a:p>
            <a:pPr fontAlgn="base">
              <a:spcBef>
                <a:spcPct val="0"/>
              </a:spcBef>
              <a:spcAft>
                <a:spcPct val="0"/>
              </a:spcAft>
            </a:pPr>
            <a:r>
              <a:rPr lang="it-IT" sz="3200" b="1" dirty="0">
                <a:solidFill>
                  <a:prstClr val="black"/>
                </a:solidFill>
                <a:latin typeface="Garamond" panose="02020404030301010803" pitchFamily="18" charset="0"/>
                <a:cs typeface="Arial" charset="0"/>
              </a:rPr>
              <a:t>Alcuni criteri per la scelta della materia e dell’argomento:</a:t>
            </a:r>
          </a:p>
          <a:p>
            <a:pPr marL="269875" indent="-269875" fontAlgn="base">
              <a:spcBef>
                <a:spcPct val="0"/>
              </a:spcBef>
              <a:spcAft>
                <a:spcPct val="0"/>
              </a:spcAft>
            </a:pPr>
            <a:endParaRPr lang="it-IT" sz="2400" b="1" dirty="0">
              <a:solidFill>
                <a:prstClr val="black"/>
              </a:solidFill>
              <a:latin typeface="Garamond" panose="02020404030301010803" pitchFamily="18" charset="0"/>
              <a:cs typeface="Arial" charset="0"/>
            </a:endParaRPr>
          </a:p>
          <a:p>
            <a:pPr marL="269875" indent="-269875"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Interesse personale per la materia legato a passioni o a esperienze personali;</a:t>
            </a:r>
          </a:p>
          <a:p>
            <a:pPr marL="269875" indent="-269875"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Prospettive future sul percorso post-laurea;</a:t>
            </a:r>
          </a:p>
          <a:p>
            <a:pPr marL="269875" indent="-269875" fontAlgn="base">
              <a:spcBef>
                <a:spcPct val="0"/>
              </a:spcBef>
              <a:spcAft>
                <a:spcPct val="0"/>
              </a:spcAft>
              <a:buFont typeface="Arial" pitchFamily="34" charset="0"/>
              <a:buChar char="•"/>
            </a:pPr>
            <a:r>
              <a:rPr lang="it-IT" sz="2400" dirty="0">
                <a:solidFill>
                  <a:prstClr val="black"/>
                </a:solidFill>
                <a:latin typeface="Garamond" panose="02020404030301010803" pitchFamily="18" charset="0"/>
                <a:cs typeface="Arial" charset="0"/>
              </a:rPr>
              <a:t>Sintonia con il Relatore.</a:t>
            </a:r>
          </a:p>
          <a:p>
            <a:pPr fontAlgn="base">
              <a:spcBef>
                <a:spcPct val="0"/>
              </a:spcBef>
              <a:spcAft>
                <a:spcPct val="0"/>
              </a:spcAft>
            </a:pPr>
            <a:endParaRPr lang="it-IT" sz="2400" dirty="0">
              <a:solidFill>
                <a:srgbClr val="002774"/>
              </a:solidFill>
              <a:latin typeface="Garamond" panose="02020404030301010803" pitchFamily="18"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marL="457200" indent="-457200" fontAlgn="base">
              <a:spcBef>
                <a:spcPct val="0"/>
              </a:spcBef>
              <a:spcAft>
                <a:spcPct val="0"/>
              </a:spcAft>
              <a:buFont typeface="Arial" charset="0"/>
              <a:buChar char="•"/>
            </a:pPr>
            <a:endParaRPr lang="it-IT" sz="2800" dirty="0">
              <a:solidFill>
                <a:srgbClr val="E7E6E6">
                  <a:lumMod val="75000"/>
                </a:srgbClr>
              </a:solidFill>
              <a:latin typeface="Arial" charset="0"/>
              <a:cs typeface="Arial" charset="0"/>
            </a:endParaRPr>
          </a:p>
        </p:txBody>
      </p:sp>
    </p:spTree>
    <p:extLst>
      <p:ext uri="{BB962C8B-B14F-4D97-AF65-F5344CB8AC3E}">
        <p14:creationId xmlns:p14="http://schemas.microsoft.com/office/powerpoint/2010/main" val="417188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75556" y="766327"/>
            <a:ext cx="7992888" cy="6678751"/>
          </a:xfrm>
          <a:prstGeom prst="rect">
            <a:avLst/>
          </a:prstGeom>
          <a:noFill/>
        </p:spPr>
        <p:txBody>
          <a:bodyPr wrap="square" rtlCol="0">
            <a:spAutoFit/>
          </a:bodyPr>
          <a:lstStyle/>
          <a:p>
            <a:pPr algn="ctr" rtl="0" fontAlgn="base"/>
            <a:r>
              <a:rPr lang="it-IT" sz="3200" b="1" i="0" u="none" strike="noStrike" dirty="0">
                <a:solidFill>
                  <a:srgbClr val="000000"/>
                </a:solidFill>
                <a:effectLst/>
                <a:latin typeface="Garamond" panose="02020404030301010803" pitchFamily="18" charset="0"/>
              </a:rPr>
              <a:t>Caratteristiche dell’argomento:</a:t>
            </a:r>
            <a:r>
              <a:rPr lang="en-US" sz="3200" b="0" i="0" dirty="0">
                <a:solidFill>
                  <a:srgbClr val="000000"/>
                </a:solidFill>
                <a:effectLst/>
                <a:latin typeface="Garamond" panose="02020404030301010803" pitchFamily="18" charset="0"/>
              </a:rPr>
              <a:t>​</a:t>
            </a:r>
          </a:p>
          <a:p>
            <a:pPr algn="l" rtl="0" fontAlgn="base"/>
            <a:endParaRPr lang="en-US" sz="3200" b="0" i="0" dirty="0">
              <a:solidFill>
                <a:srgbClr val="000000"/>
              </a:solidFill>
              <a:effectLst/>
              <a:latin typeface="Segoe UI" panose="020B0502040204020203" pitchFamily="34" charset="0"/>
            </a:endParaRPr>
          </a:p>
          <a:p>
            <a:pPr algn="just" rtl="0" fontAlgn="base"/>
            <a:r>
              <a:rPr lang="it-IT" sz="2400" b="0" i="0" u="none" strike="noStrike" dirty="0">
                <a:solidFill>
                  <a:srgbClr val="000000"/>
                </a:solidFill>
                <a:effectLst/>
                <a:latin typeface="Garamond" panose="02020404030301010803" pitchFamily="18" charset="0"/>
              </a:rPr>
              <a:t>L’argomento su cui si costruirà l’elaborato di tesi, ovviamente concordato col Relatore, dovrà essere né troppo ampio (a causa della eccessiva quantità di materiale con il rischio di avere un risultato incompleto e superficiale) né troppo circoscritto (con la conseguenza della difficoltà nel reperire materiale sufficiente ed il seguente risultato di una tesi sempre incompleta).Si consiglia di partire da un macro-tema tramite una antecedente ricerca ad ampio raggio, individuare alcuni argomenti specifici e di parlarne col proprio Relatore, il quale saprà indirizzarvi nella giusta direzione.</a:t>
            </a:r>
            <a:r>
              <a:rPr lang="en-US" sz="2400" b="0" i="0" dirty="0">
                <a:solidFill>
                  <a:srgbClr val="000000"/>
                </a:solidFill>
                <a:effectLst/>
                <a:latin typeface="Garamond" panose="02020404030301010803" pitchFamily="18" charset="0"/>
              </a:rPr>
              <a:t>​</a:t>
            </a:r>
            <a:endParaRPr lang="en-US" sz="2400"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it-IT" sz="2400" dirty="0">
              <a:solidFill>
                <a:srgbClr val="002774"/>
              </a:solidFill>
              <a:latin typeface="Garamond" panose="02020404030301010803" pitchFamily="18"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marL="457200" indent="-457200" fontAlgn="base">
              <a:spcBef>
                <a:spcPct val="0"/>
              </a:spcBef>
              <a:spcAft>
                <a:spcPct val="0"/>
              </a:spcAft>
              <a:buFont typeface="Arial" charset="0"/>
              <a:buChar char="•"/>
            </a:pPr>
            <a:endParaRPr lang="it-IT" sz="2800" dirty="0">
              <a:solidFill>
                <a:srgbClr val="E7E6E6">
                  <a:lumMod val="75000"/>
                </a:srgbClr>
              </a:solidFill>
              <a:latin typeface="Arial" charset="0"/>
              <a:cs typeface="Arial" charset="0"/>
            </a:endParaRPr>
          </a:p>
        </p:txBody>
      </p:sp>
    </p:spTree>
    <p:extLst>
      <p:ext uri="{BB962C8B-B14F-4D97-AF65-F5344CB8AC3E}">
        <p14:creationId xmlns:p14="http://schemas.microsoft.com/office/powerpoint/2010/main" val="72790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2ADB529C-65BA-C94F-9C81-EEF88593E5BA}"/>
              </a:ext>
            </a:extLst>
          </p:cNvPr>
          <p:cNvSpPr>
            <a:spLocks noGrp="1"/>
          </p:cNvSpPr>
          <p:nvPr>
            <p:ph type="body" idx="1"/>
          </p:nvPr>
        </p:nvSpPr>
        <p:spPr>
          <a:xfrm>
            <a:off x="395535" y="674913"/>
            <a:ext cx="8487207" cy="4909457"/>
          </a:xfrm>
        </p:spPr>
        <p:txBody>
          <a:bodyPr>
            <a:normAutofit fontScale="70000" lnSpcReduction="20000"/>
          </a:bodyPr>
          <a:lstStyle/>
          <a:p>
            <a:pPr algn="ctr"/>
            <a:r>
              <a:rPr lang="it-IT" sz="4600" b="1" dirty="0">
                <a:solidFill>
                  <a:schemeClr val="tx1"/>
                </a:solidFill>
                <a:latin typeface="Garamond" panose="02020404030301010803" pitchFamily="18" charset="0"/>
              </a:rPr>
              <a:t>Prova finale:</a:t>
            </a:r>
            <a:endParaRPr lang="it-IT" sz="4600" b="1" dirty="0">
              <a:latin typeface="Garamond" panose="02020404030301010803" pitchFamily="18" charset="0"/>
            </a:endParaRPr>
          </a:p>
          <a:p>
            <a:pPr marL="269875" indent="-269875">
              <a:buFont typeface="Arial" pitchFamily="34" charset="0"/>
              <a:buChar char="•"/>
            </a:pPr>
            <a:endParaRPr lang="it-IT" sz="2000" dirty="0">
              <a:solidFill>
                <a:schemeClr val="tx1"/>
              </a:solidFill>
              <a:latin typeface="Garamond" panose="02020404030301010803" pitchFamily="18" charset="0"/>
            </a:endParaRPr>
          </a:p>
          <a:p>
            <a:pPr marL="269875" indent="-269875" algn="just">
              <a:buFont typeface="Arial" pitchFamily="34" charset="0"/>
              <a:buChar char="•"/>
            </a:pPr>
            <a:r>
              <a:rPr lang="it-IT" sz="2800" dirty="0">
                <a:solidFill>
                  <a:schemeClr val="tx1"/>
                </a:solidFill>
                <a:latin typeface="Garamond" panose="02020404030301010803" pitchFamily="18" charset="0"/>
              </a:rPr>
              <a:t>Le regole per la prova finale sono contenute negli articoli 13-20 del “Regolamento didattico del </a:t>
            </a:r>
            <a:r>
              <a:rPr lang="it-IT" sz="2800" dirty="0" err="1">
                <a:solidFill>
                  <a:schemeClr val="tx1"/>
                </a:solidFill>
                <a:latin typeface="Garamond" panose="02020404030301010803" pitchFamily="18" charset="0"/>
              </a:rPr>
              <a:t>CdL</a:t>
            </a:r>
            <a:r>
              <a:rPr lang="it-IT" sz="2800" dirty="0">
                <a:solidFill>
                  <a:schemeClr val="tx1"/>
                </a:solidFill>
                <a:latin typeface="Garamond" panose="02020404030301010803" pitchFamily="18" charset="0"/>
              </a:rPr>
              <a:t> in Giurisprudenza”.</a:t>
            </a:r>
          </a:p>
          <a:p>
            <a:pPr marL="269875" indent="-269875" algn="just">
              <a:buFont typeface="Arial" pitchFamily="34" charset="0"/>
              <a:buChar char="•"/>
            </a:pPr>
            <a:r>
              <a:rPr lang="it-IT" sz="2800" dirty="0">
                <a:solidFill>
                  <a:schemeClr val="tx1"/>
                </a:solidFill>
                <a:latin typeface="Garamond" panose="02020404030301010803" pitchFamily="18" charset="0"/>
              </a:rPr>
              <a:t>La Prova finale del Corso di Laurea magistrale in Giurisprudenza consiste:</a:t>
            </a:r>
          </a:p>
          <a:p>
            <a:pPr algn="just"/>
            <a:r>
              <a:rPr lang="it-IT" sz="2800" dirty="0">
                <a:solidFill>
                  <a:schemeClr val="tx1"/>
                </a:solidFill>
                <a:latin typeface="Garamond" panose="02020404030301010803" pitchFamily="18" charset="0"/>
              </a:rPr>
              <a:t>a) nella redazione di una tesi di Laurea scritta e nella sua discussione avanti la Commissione per gli esami di Laurea con il conseguimento di 21 CFU; oppure</a:t>
            </a:r>
          </a:p>
          <a:p>
            <a:pPr algn="just"/>
            <a:r>
              <a:rPr lang="it-IT" sz="2800" dirty="0">
                <a:solidFill>
                  <a:schemeClr val="tx1"/>
                </a:solidFill>
                <a:latin typeface="Garamond" panose="02020404030301010803" pitchFamily="18" charset="0"/>
              </a:rPr>
              <a:t>b) nella redazione di una tesi di Laurea scritta e nella sua discussione avanti la Commissione per gli esami di Laurea con il conseguimento di 15 CFU, previa effettuazione di un tirocinio in Italia o all’estero, per il conseguimento di 6 CFU; oppure</a:t>
            </a:r>
          </a:p>
          <a:p>
            <a:pPr algn="just"/>
            <a:r>
              <a:rPr lang="it-IT" sz="2800" dirty="0">
                <a:solidFill>
                  <a:schemeClr val="tx1"/>
                </a:solidFill>
                <a:latin typeface="Garamond" panose="02020404030301010803" pitchFamily="18" charset="0"/>
              </a:rPr>
              <a:t>c) nella redazione di una tesi di Laurea scritta e nella sua discussione avanti la Commissione per gli esami di Laurea con il conseguimento di 15 CFU, previo superamento di un esame di profitto aggiuntivo (scelto secondo criterî di congruenza con il piano degli studi), con il conseguimento di 6 CFU.</a:t>
            </a:r>
          </a:p>
          <a:p>
            <a:pPr marL="269875" indent="-269875">
              <a:buFont typeface="Arial" pitchFamily="34" charset="0"/>
              <a:buChar char="•"/>
            </a:pPr>
            <a:endParaRPr lang="it-IT" sz="2000" dirty="0">
              <a:solidFill>
                <a:schemeClr val="tx1"/>
              </a:solidFill>
              <a:latin typeface="Garamond" panose="02020404030301010803" pitchFamily="18" charset="0"/>
            </a:endParaRPr>
          </a:p>
          <a:p>
            <a:pPr marL="269875" indent="-269875">
              <a:buFont typeface="Arial" pitchFamily="34" charset="0"/>
              <a:buChar char="•"/>
            </a:pPr>
            <a:endParaRPr lang="it-IT" sz="2000" dirty="0">
              <a:solidFill>
                <a:schemeClr val="tx1"/>
              </a:solidFill>
              <a:latin typeface="Garamond" panose="02020404030301010803" pitchFamily="18" charset="0"/>
            </a:endParaRPr>
          </a:p>
          <a:p>
            <a:pPr marL="269875" indent="-269875">
              <a:buFont typeface="Arial" pitchFamily="34" charset="0"/>
              <a:buChar char="•"/>
            </a:pPr>
            <a:endParaRPr lang="it-IT" dirty="0"/>
          </a:p>
          <a:p>
            <a:endParaRPr lang="it-IT" dirty="0"/>
          </a:p>
        </p:txBody>
      </p:sp>
    </p:spTree>
    <p:extLst>
      <p:ext uri="{BB962C8B-B14F-4D97-AF65-F5344CB8AC3E}">
        <p14:creationId xmlns:p14="http://schemas.microsoft.com/office/powerpoint/2010/main" val="532216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51BB819-EF9F-B64C-9243-8637B1A8CC52}"/>
              </a:ext>
            </a:extLst>
          </p:cNvPr>
          <p:cNvSpPr>
            <a:spLocks noGrp="1"/>
          </p:cNvSpPr>
          <p:nvPr>
            <p:ph type="body" idx="1"/>
          </p:nvPr>
        </p:nvSpPr>
        <p:spPr>
          <a:xfrm>
            <a:off x="168627" y="584649"/>
            <a:ext cx="8420202" cy="5750837"/>
          </a:xfrm>
        </p:spPr>
        <p:txBody>
          <a:bodyPr>
            <a:normAutofit fontScale="62500" lnSpcReduction="20000"/>
          </a:bodyPr>
          <a:lstStyle/>
          <a:p>
            <a:pPr algn="ctr"/>
            <a:r>
              <a:rPr lang="it-IT" sz="6700" b="1" dirty="0">
                <a:solidFill>
                  <a:schemeClr val="tx1"/>
                </a:solidFill>
                <a:latin typeface="Garamond" panose="02020404030301010803" pitchFamily="18" charset="0"/>
              </a:rPr>
              <a:t>Commissione di laurea:</a:t>
            </a:r>
          </a:p>
          <a:p>
            <a:pPr algn="just"/>
            <a:r>
              <a:rPr lang="it-IT" sz="3800" dirty="0">
                <a:solidFill>
                  <a:schemeClr val="tx1"/>
                </a:solidFill>
                <a:latin typeface="Garamond" panose="02020404030301010803" pitchFamily="18" charset="0"/>
              </a:rPr>
              <a:t>La Commissione per gli esami di laurea è nominata dal Direttore del Dipartimento di Giurisprudenza, Studî politici e internazionali.</a:t>
            </a:r>
          </a:p>
          <a:p>
            <a:pPr algn="just"/>
            <a:r>
              <a:rPr lang="it-IT" sz="3800" dirty="0">
                <a:solidFill>
                  <a:schemeClr val="tx1"/>
                </a:solidFill>
                <a:latin typeface="Garamond" panose="02020404030301010803" pitchFamily="18" charset="0"/>
              </a:rPr>
              <a:t>Gli esami di Laurea sono </a:t>
            </a:r>
            <a:r>
              <a:rPr lang="it-IT" sz="3800" b="1" dirty="0">
                <a:solidFill>
                  <a:schemeClr val="tx1"/>
                </a:solidFill>
                <a:latin typeface="Garamond" panose="02020404030301010803" pitchFamily="18" charset="0"/>
              </a:rPr>
              <a:t>pubblici</a:t>
            </a:r>
            <a:r>
              <a:rPr lang="it-IT" sz="3800" dirty="0">
                <a:solidFill>
                  <a:schemeClr val="tx1"/>
                </a:solidFill>
                <a:latin typeface="Garamond" panose="02020404030301010803" pitchFamily="18" charset="0"/>
              </a:rPr>
              <a:t>.</a:t>
            </a:r>
          </a:p>
          <a:p>
            <a:pPr algn="just"/>
            <a:r>
              <a:rPr lang="it-IT" sz="3800" dirty="0">
                <a:solidFill>
                  <a:schemeClr val="tx1"/>
                </a:solidFill>
                <a:latin typeface="Garamond" panose="02020404030301010803" pitchFamily="18" charset="0"/>
              </a:rPr>
              <a:t>La Commissione esaminatrice, al termine della presentazione, discute e delibera, in segreto, il voto finale. Nell’assegnare il punteggio, la Commissione per gli esami di laurea deve provvedere alla valutazione:</a:t>
            </a:r>
          </a:p>
          <a:p>
            <a:pPr algn="just"/>
            <a:r>
              <a:rPr lang="it-IT" sz="3800" dirty="0">
                <a:solidFill>
                  <a:schemeClr val="tx1"/>
                </a:solidFill>
                <a:latin typeface="Garamond" panose="02020404030301010803" pitchFamily="18" charset="0"/>
              </a:rPr>
              <a:t>a) globale dei voti, e delle lodi, ottenuti dal/dalla laureando/a negli esami di profitto curriculari;</a:t>
            </a:r>
          </a:p>
          <a:p>
            <a:pPr algn="just"/>
            <a:r>
              <a:rPr lang="it-IT" sz="3800" dirty="0">
                <a:solidFill>
                  <a:schemeClr val="tx1"/>
                </a:solidFill>
                <a:latin typeface="Garamond" panose="02020404030301010803" pitchFamily="18" charset="0"/>
              </a:rPr>
              <a:t>b) dei tempi di svolgimento degli studi e delle eventuali ulteriori attività attinenti;</a:t>
            </a:r>
          </a:p>
          <a:p>
            <a:pPr algn="just"/>
            <a:r>
              <a:rPr lang="it-IT" sz="3800" dirty="0">
                <a:solidFill>
                  <a:schemeClr val="tx1"/>
                </a:solidFill>
                <a:latin typeface="Garamond" panose="02020404030301010803" pitchFamily="18" charset="0"/>
              </a:rPr>
              <a:t>c) dell’elaborato scritto, sul quale verte la discussione del/della laureando/a di fronte alla Commissione per gli esami di laurea;</a:t>
            </a:r>
          </a:p>
          <a:p>
            <a:pPr algn="just"/>
            <a:r>
              <a:rPr lang="it-IT" sz="3800" dirty="0">
                <a:solidFill>
                  <a:schemeClr val="tx1"/>
                </a:solidFill>
                <a:latin typeface="Garamond" panose="02020404030301010803" pitchFamily="18" charset="0"/>
              </a:rPr>
              <a:t>d) della capacità argomentativa ed espositiva, altresì con riferimento ai quesiti posti dai Componenti la Commissione diversi dal Relatore.</a:t>
            </a:r>
          </a:p>
          <a:p>
            <a:endParaRPr lang="it-IT" dirty="0"/>
          </a:p>
        </p:txBody>
      </p:sp>
    </p:spTree>
    <p:extLst>
      <p:ext uri="{BB962C8B-B14F-4D97-AF65-F5344CB8AC3E}">
        <p14:creationId xmlns:p14="http://schemas.microsoft.com/office/powerpoint/2010/main" val="689148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51BB819-EF9F-B64C-9243-8637B1A8CC52}"/>
              </a:ext>
            </a:extLst>
          </p:cNvPr>
          <p:cNvSpPr>
            <a:spLocks noGrp="1"/>
          </p:cNvSpPr>
          <p:nvPr>
            <p:ph type="body" idx="1"/>
          </p:nvPr>
        </p:nvSpPr>
        <p:spPr>
          <a:xfrm>
            <a:off x="168627" y="584649"/>
            <a:ext cx="8420202" cy="5750837"/>
          </a:xfrm>
        </p:spPr>
        <p:txBody>
          <a:bodyPr>
            <a:normAutofit/>
          </a:bodyPr>
          <a:lstStyle/>
          <a:p>
            <a:pPr algn="ctr"/>
            <a:r>
              <a:rPr lang="it-IT" sz="3200" b="1" dirty="0">
                <a:solidFill>
                  <a:schemeClr val="tx1"/>
                </a:solidFill>
                <a:latin typeface="Garamond" panose="02020404030301010803" pitchFamily="18" charset="0"/>
              </a:rPr>
              <a:t>Commissione di laurea:</a:t>
            </a:r>
          </a:p>
          <a:p>
            <a:pPr algn="just"/>
            <a:r>
              <a:rPr lang="it-IT" sz="2800" dirty="0">
                <a:solidFill>
                  <a:schemeClr val="tx1"/>
                </a:solidFill>
                <a:latin typeface="Garamond" panose="02020404030301010803" pitchFamily="18" charset="0"/>
              </a:rPr>
              <a:t>La Commissione per gli esami di laurea può deliberare, all’unanimità, l’attribuzione della lode, nei soli casi in cui: la carriera curriculare del/della  candidato/a presenti il conseguimento di più lodi, soprattutto negli esami di profitto relativi a insegnamenti fondamentali; la tesi di laurea presenti un elevato grado di accuratezza nell’elaborazione e nei risultati raggiunti; la discussione di fronte alla Commissione per gli esami di laurea abbia dimostrato elevata capacità argomentativa ed espositiva del/della laureando/a, altresì con riferimento ai quesiti posti dai Componenti la Commissione diversi dal Relatore.</a:t>
            </a:r>
          </a:p>
          <a:p>
            <a:endParaRPr lang="it-IT" dirty="0"/>
          </a:p>
        </p:txBody>
      </p:sp>
    </p:spTree>
    <p:extLst>
      <p:ext uri="{BB962C8B-B14F-4D97-AF65-F5344CB8AC3E}">
        <p14:creationId xmlns:p14="http://schemas.microsoft.com/office/powerpoint/2010/main" val="2189367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99255" y="1083702"/>
            <a:ext cx="8278688" cy="4955203"/>
          </a:xfrm>
          <a:prstGeom prst="rect">
            <a:avLst/>
          </a:prstGeom>
          <a:noFill/>
        </p:spPr>
        <p:txBody>
          <a:bodyPr wrap="square" rtlCol="0">
            <a:spAutoFit/>
          </a:bodyPr>
          <a:lstStyle/>
          <a:p>
            <a:pPr fontAlgn="base">
              <a:spcBef>
                <a:spcPct val="0"/>
              </a:spcBef>
              <a:spcAft>
                <a:spcPct val="0"/>
              </a:spcAft>
            </a:pPr>
            <a:r>
              <a:rPr lang="it-IT" sz="3200" b="1" dirty="0">
                <a:solidFill>
                  <a:prstClr val="black"/>
                </a:solidFill>
                <a:latin typeface="Garamond" panose="02020404030301010803" pitchFamily="18" charset="0"/>
                <a:cs typeface="Arial" charset="0"/>
              </a:rPr>
              <a:t>Tipologie di tesi:</a:t>
            </a:r>
          </a:p>
          <a:p>
            <a:pPr marL="269875" indent="-269875" fontAlgn="base">
              <a:spcBef>
                <a:spcPct val="0"/>
              </a:spcBef>
              <a:spcAft>
                <a:spcPct val="0"/>
              </a:spcAft>
            </a:pPr>
            <a:endParaRPr lang="it-IT" sz="2000" dirty="0">
              <a:solidFill>
                <a:prstClr val="black"/>
              </a:solidFill>
              <a:latin typeface="Garamond" panose="02020404030301010803" pitchFamily="18" charset="0"/>
              <a:cs typeface="Arial" charset="0"/>
            </a:endParaRPr>
          </a:p>
          <a:p>
            <a:pPr marL="269875" indent="-269875" algn="just" fontAlgn="base">
              <a:spcBef>
                <a:spcPct val="0"/>
              </a:spcBef>
              <a:spcAft>
                <a:spcPct val="0"/>
              </a:spcAft>
              <a:buFont typeface="Arial" pitchFamily="34" charset="0"/>
              <a:buChar char="•"/>
            </a:pPr>
            <a:r>
              <a:rPr lang="it-IT" sz="2400" b="1" dirty="0">
                <a:solidFill>
                  <a:prstClr val="black"/>
                </a:solidFill>
                <a:latin typeface="Garamond" panose="02020404030301010803" pitchFamily="18" charset="0"/>
                <a:cs typeface="Arial" charset="0"/>
              </a:rPr>
              <a:t>Tesi curricolare</a:t>
            </a:r>
            <a:r>
              <a:rPr lang="it-IT" sz="2400" dirty="0">
                <a:solidFill>
                  <a:prstClr val="black"/>
                </a:solidFill>
                <a:latin typeface="Garamond" panose="02020404030301010803" pitchFamily="18" charset="0"/>
                <a:cs typeface="Arial" charset="0"/>
              </a:rPr>
              <a:t>: dissertazione che affronta un tema circoscritto e che è accompagnata da una rassegna critica della letteratura e della giurisprudenza sull’argomento. </a:t>
            </a:r>
          </a:p>
          <a:p>
            <a:pPr marL="269875" indent="-269875" algn="just" fontAlgn="base">
              <a:spcBef>
                <a:spcPct val="0"/>
              </a:spcBef>
              <a:spcAft>
                <a:spcPct val="0"/>
              </a:spcAft>
              <a:buFont typeface="Arial" pitchFamily="34" charset="0"/>
              <a:buChar char="•"/>
            </a:pPr>
            <a:r>
              <a:rPr lang="it-IT" sz="2400" b="1" dirty="0">
                <a:solidFill>
                  <a:prstClr val="black"/>
                </a:solidFill>
                <a:latin typeface="Garamond" panose="02020404030301010803" pitchFamily="18" charset="0"/>
                <a:cs typeface="Arial" charset="0"/>
              </a:rPr>
              <a:t>Tesi di ricerca: </a:t>
            </a:r>
            <a:r>
              <a:rPr lang="it-IT" sz="2400" dirty="0">
                <a:solidFill>
                  <a:prstClr val="black"/>
                </a:solidFill>
                <a:latin typeface="Garamond" panose="02020404030301010803" pitchFamily="18" charset="0"/>
                <a:cs typeface="Arial" charset="0"/>
              </a:rPr>
              <a:t>dissertazione che richiede una trattazione accurata ed esauriente e che esprime elevate capacità di lavoro in autonomia e riflessione critica.</a:t>
            </a:r>
          </a:p>
          <a:p>
            <a:pPr marL="269875" indent="-269875" fontAlgn="base">
              <a:spcBef>
                <a:spcPct val="0"/>
              </a:spcBef>
              <a:spcAft>
                <a:spcPct val="0"/>
              </a:spcAft>
              <a:buFont typeface="Arial" pitchFamily="34" charset="0"/>
              <a:buChar char="•"/>
            </a:pPr>
            <a:endParaRPr lang="it-IT" sz="2000" dirty="0">
              <a:solidFill>
                <a:prstClr val="black"/>
              </a:solidFill>
              <a:latin typeface="Garamond" panose="02020404030301010803" pitchFamily="18"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algn="ctr" fontAlgn="base">
              <a:spcBef>
                <a:spcPct val="0"/>
              </a:spcBef>
              <a:spcAft>
                <a:spcPct val="0"/>
              </a:spcAft>
            </a:pPr>
            <a:endParaRPr lang="it-IT" sz="2400" dirty="0">
              <a:solidFill>
                <a:srgbClr val="005EB8"/>
              </a:solidFill>
              <a:latin typeface="Arial" charset="0"/>
              <a:cs typeface="Arial" charset="0"/>
            </a:endParaRPr>
          </a:p>
          <a:p>
            <a:pPr marL="457200" indent="-457200" fontAlgn="base">
              <a:spcBef>
                <a:spcPct val="0"/>
              </a:spcBef>
              <a:spcAft>
                <a:spcPct val="0"/>
              </a:spcAft>
              <a:buFont typeface="Arial" charset="0"/>
              <a:buChar char="•"/>
            </a:pPr>
            <a:endParaRPr lang="it-IT" sz="2800" dirty="0">
              <a:solidFill>
                <a:srgbClr val="E7E6E6">
                  <a:lumMod val="75000"/>
                </a:srgbClr>
              </a:solidFill>
              <a:latin typeface="Arial" charset="0"/>
              <a:cs typeface="Arial" charset="0"/>
            </a:endParaRPr>
          </a:p>
        </p:txBody>
      </p:sp>
    </p:spTree>
    <p:extLst>
      <p:ext uri="{BB962C8B-B14F-4D97-AF65-F5344CB8AC3E}">
        <p14:creationId xmlns:p14="http://schemas.microsoft.com/office/powerpoint/2010/main" val="114007300"/>
      </p:ext>
    </p:extLst>
  </p:cSld>
  <p:clrMapOvr>
    <a:masterClrMapping/>
  </p:clrMapOvr>
</p:sld>
</file>

<file path=ppt/theme/theme1.xml><?xml version="1.0" encoding="utf-8"?>
<a:theme xmlns:a="http://schemas.openxmlformats.org/drawingml/2006/main" name="MODELLO Presentazione UNIPR Corporate Identity">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1075</TotalTime>
  <Words>3309</Words>
  <Application>Microsoft Office PowerPoint</Application>
  <PresentationFormat>Presentazione su schermo (4:3)</PresentationFormat>
  <Paragraphs>261</Paragraphs>
  <Slides>30</Slides>
  <Notes>25</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30</vt:i4>
      </vt:variant>
    </vt:vector>
  </HeadingPairs>
  <TitlesOfParts>
    <vt:vector size="39" baseType="lpstr">
      <vt:lpstr>Arial</vt:lpstr>
      <vt:lpstr>Calibri</vt:lpstr>
      <vt:lpstr>Calibri Light</vt:lpstr>
      <vt:lpstr>Garamond</vt:lpstr>
      <vt:lpstr>Segoe UI</vt:lpstr>
      <vt:lpstr>Times New Roman</vt:lpstr>
      <vt:lpstr>TimesNewRomanPSMT</vt:lpstr>
      <vt:lpstr>MODELLO Presentazione UNIPR Corporate Identity</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raccolta del materiale bibliografico – le enciclopedie:</vt:lpstr>
      <vt:lpstr>Esempio: ricerca di una voce enciclopedica</vt:lpstr>
      <vt:lpstr>La raccolta del materiale bibliografico- strumenti utili:</vt:lpstr>
      <vt:lpstr>La raccolta del materiale bibliografico- strumenti utili:</vt:lpstr>
      <vt:lpstr>La raccolta del materiale bibliografico- strumenti utili:</vt:lpstr>
      <vt:lpstr>Come si raccoglie il materiale bibliografico?</vt:lpstr>
      <vt:lpstr>Note a piè pagina:</vt:lpstr>
      <vt:lpstr>Come si scrive una nota a piè pagina?</vt:lpstr>
      <vt:lpstr>Come si scrive una nota a piè pagina?</vt:lpstr>
      <vt:lpstr>Come si scrive una nota a piè pagina?</vt:lpstr>
      <vt:lpstr>Bibliografia:</vt:lpstr>
      <vt:lpstr>Criteri redazionali </vt:lpstr>
      <vt:lpstr>Ulteriori indicazioni utili</vt:lpstr>
      <vt:lpstr>Presentazione standard di PowerPoint</vt:lpstr>
      <vt:lpstr>Presentazione standard di PowerPoint</vt:lpstr>
      <vt:lpstr>Per informazioni aggiuntive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AB</dc:creator>
  <cp:lastModifiedBy>stefania peduto</cp:lastModifiedBy>
  <cp:revision>34</cp:revision>
  <dcterms:created xsi:type="dcterms:W3CDTF">2017-03-03T16:30:04Z</dcterms:created>
  <dcterms:modified xsi:type="dcterms:W3CDTF">2023-11-25T05:03:35Z</dcterms:modified>
</cp:coreProperties>
</file>