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5" r:id="rId17"/>
    <p:sldId id="274" r:id="rId18"/>
    <p:sldId id="272" r:id="rId19"/>
    <p:sldId id="276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D3F3C-C1B6-4E6E-9F79-A01B5C600BF9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EDC9C-8C75-43A9-BF89-3C78B6616B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1873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it-IT" sz="1800" b="0" i="0" u="none" strike="noStrike" baseline="0" dirty="0">
              <a:latin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EDC9C-8C75-43A9-BF89-3C78B6616BB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277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1333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lang="it-IT" sz="12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EDC9C-8C75-43A9-BF89-3C78B6616BB8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7841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it-IT" altLang="it-IT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EDC9C-8C75-43A9-BF89-3C78B6616BB8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333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spcBef>
                <a:spcPct val="30000"/>
              </a:spcBef>
              <a:spcAft>
                <a:spcPct val="30000"/>
              </a:spcAft>
              <a:buFont typeface="+mj-lt"/>
              <a:buNone/>
            </a:pPr>
            <a:endParaRPr lang="it-IT" altLang="it-IT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EDC9C-8C75-43A9-BF89-3C78B6616BB8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1372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it-IT" altLang="it-IT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EDC9C-8C75-43A9-BF89-3C78B6616BB8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61814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it-IT" altLang="it-IT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EDC9C-8C75-43A9-BF89-3C78B6616BB8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9064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000" b="0" i="0" u="none" strike="noStrike" baseline="0" dirty="0">
                <a:latin typeface="TimesNewRomanPSMT"/>
              </a:rPr>
              <a:t>Alcune indicazioni formali e di formattazione del testo. Innanzitutto, anche in questo caso attenersi alla massima uniformità, cioè una volta compiuta una scelta, rispettata rigorosamente in tutto l’elaborato; in generale, cercate di ridurre l’uso delle maiuscole all’essenziale, quindi Evitate le maiuscole per i termini comuni con caratteristiche di generalità. Non usare la maiuscola per gli aggettivi e i sostantivi indicanti nazionalità: gli italiani, i francesi. Nell’uso della terminologia politico-amministrativa adottare il seguente criterio. Per i </a:t>
            </a:r>
            <a:r>
              <a:rPr lang="it-IT" sz="1000" b="1" i="0" u="none" strike="noStrike" baseline="0" dirty="0">
                <a:latin typeface="Arial-BoldMT"/>
              </a:rPr>
              <a:t>Corsivi </a:t>
            </a:r>
            <a:r>
              <a:rPr lang="it-IT" sz="1000" b="0" i="0" u="none" strike="noStrike" baseline="0" dirty="0">
                <a:latin typeface="TimesNewRomanPSMT"/>
              </a:rPr>
              <a:t>servirsi dell’apposita opzione offerta da word, uso riservato ai termini stranieri, ma non a quelli entrati ormai nell’uso comune italiano. Nel primo caso le parole avranno il plurale della lingua cui appartengono, nel secondo caso sono invece invariabili (le élite, i leader, i partner). In corsivo, inoltre, con le parole che si vuole evidenziare in maniera particolare e con i titoli di volumi o articoli citati nel testo. I nomi di associazione e istituzione varie, anche se straniere, vanno in tondo e non in corsivo</a:t>
            </a:r>
            <a:endParaRPr lang="it-IT" sz="10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it-IT" sz="10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EDC9C-8C75-43A9-BF89-3C78B6616BB8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42636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it-IT" sz="1000" b="0" i="0" u="none" strike="noStrike" baseline="0" dirty="0">
                <a:latin typeface="TimesNewRomanPSMT"/>
              </a:rPr>
              <a:t>Alcune abbreviazioni convenzionali, anche qui una volta scelta una delle regole e rispettarla per tutto l’elaborato, e altre raccomandazioni formali</a:t>
            </a:r>
            <a:endParaRPr lang="it-IT" altLang="it-IT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EDC9C-8C75-43A9-BF89-3C78B6616BB8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5853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it-IT" altLang="it-IT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EDC9C-8C75-43A9-BF89-3C78B6616BB8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37096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it-IT" altLang="it-IT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EDC9C-8C75-43A9-BF89-3C78B6616BB8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591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EDC9C-8C75-43A9-BF89-3C78B6616BB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3352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it-IT" sz="1200" b="0" i="0" u="none" strike="noStrike" baseline="0" dirty="0">
              <a:latin typeface="TimesNewRomanPSM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EDC9C-8C75-43A9-BF89-3C78B6616BB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7800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EDC9C-8C75-43A9-BF89-3C78B6616BB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0757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EDC9C-8C75-43A9-BF89-3C78B6616BB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3355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EDC9C-8C75-43A9-BF89-3C78B6616BB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289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EDC9C-8C75-43A9-BF89-3C78B6616BB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909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1333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lang="it-IT" sz="12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EDC9C-8C75-43A9-BF89-3C78B6616BB8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169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1333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lang="it-IT" sz="12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1EDC9C-8C75-43A9-BF89-3C78B6616BB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8409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7D6D-FEDD-4D21-91D0-6BA12EE79806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A0DE-F230-4E14-9859-774041417A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2608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7D6D-FEDD-4D21-91D0-6BA12EE79806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A0DE-F230-4E14-9859-774041417A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801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7D6D-FEDD-4D21-91D0-6BA12EE79806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A0DE-F230-4E14-9859-774041417A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16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7D6D-FEDD-4D21-91D0-6BA12EE79806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A0DE-F230-4E14-9859-774041417A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147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7D6D-FEDD-4D21-91D0-6BA12EE79806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A0DE-F230-4E14-9859-774041417A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08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7D6D-FEDD-4D21-91D0-6BA12EE79806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A0DE-F230-4E14-9859-774041417A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999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7D6D-FEDD-4D21-91D0-6BA12EE79806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A0DE-F230-4E14-9859-774041417A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80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7D6D-FEDD-4D21-91D0-6BA12EE79806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A0DE-F230-4E14-9859-774041417A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1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7D6D-FEDD-4D21-91D0-6BA12EE79806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A0DE-F230-4E14-9859-774041417A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564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7D6D-FEDD-4D21-91D0-6BA12EE79806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A0DE-F230-4E14-9859-774041417A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011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7D6D-FEDD-4D21-91D0-6BA12EE79806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A0DE-F230-4E14-9859-774041417A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60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37D6D-FEDD-4D21-91D0-6BA12EE79806}" type="datetimeFigureOut">
              <a:rPr lang="it-IT" smtClean="0"/>
              <a:t>20/11/2023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1A0DE-F230-4E14-9859-774041417A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775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bliotecagiurisprudenza.unipr.it/banche-dati/" TargetMode="External"/><Relationship Id="rId5" Type="http://schemas.openxmlformats.org/officeDocument/2006/relationships/hyperlink" Target="https://www.biblioteche.unipr.it/it/node/2584" TargetMode="External"/><Relationship Id="rId4" Type="http://schemas.openxmlformats.org/officeDocument/2006/relationships/hyperlink" Target="https://www.biblioteche.unipr.it/it/risorse/sistema-bibliotecario-parmense-e-catalogo-onlin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orms.office.com/e/XvcnjSkxQ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spi.unipr.it/it/didattica/esami-di-laurea/tes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ibliotecagiurisprudenza.unipr.it/come-citare/" TargetMode="External"/><Relationship Id="rId4" Type="http://schemas.openxmlformats.org/officeDocument/2006/relationships/hyperlink" Target="http://www.giurisprudenza.unipr.it/it/didattica/esami-di-laurea/tes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638" y="758825"/>
            <a:ext cx="300672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CasellaDiTesto 6"/>
          <p:cNvSpPr txBox="1">
            <a:spLocks noChangeArrowheads="1"/>
          </p:cNvSpPr>
          <p:nvPr/>
        </p:nvSpPr>
        <p:spPr bwMode="auto">
          <a:xfrm>
            <a:off x="1443038" y="2658256"/>
            <a:ext cx="62579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3200" b="1" dirty="0">
                <a:solidFill>
                  <a:srgbClr val="FFFFFF"/>
                </a:solidFill>
              </a:rPr>
              <a:t>CORSO DI PREPARAZIONE ALLA</a:t>
            </a:r>
          </a:p>
          <a:p>
            <a:pPr algn="ctr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3200" b="1" dirty="0">
                <a:solidFill>
                  <a:srgbClr val="FFFFFF"/>
                </a:solidFill>
              </a:rPr>
              <a:t>STESURA DELLA TESI DI LAUREA</a:t>
            </a:r>
          </a:p>
        </p:txBody>
      </p:sp>
      <p:sp>
        <p:nvSpPr>
          <p:cNvPr id="22533" name="CasellaDiTesto 5"/>
          <p:cNvSpPr txBox="1">
            <a:spLocks noChangeArrowheads="1"/>
          </p:cNvSpPr>
          <p:nvPr/>
        </p:nvSpPr>
        <p:spPr bwMode="auto">
          <a:xfrm>
            <a:off x="2313781" y="4406733"/>
            <a:ext cx="45164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</a:rPr>
              <a:t>DR.SSA DEBORA GINOCCHIO</a:t>
            </a:r>
          </a:p>
        </p:txBody>
      </p:sp>
    </p:spTree>
    <p:extLst>
      <p:ext uri="{BB962C8B-B14F-4D97-AF65-F5344CB8AC3E}">
        <p14:creationId xmlns:p14="http://schemas.microsoft.com/office/powerpoint/2010/main" val="3145104165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uppo 12"/>
          <p:cNvGrpSpPr>
            <a:grpSpLocks/>
          </p:cNvGrpSpPr>
          <p:nvPr/>
        </p:nvGrpSpPr>
        <p:grpSpPr bwMode="auto">
          <a:xfrm>
            <a:off x="0" y="6159500"/>
            <a:ext cx="9144000" cy="766763"/>
            <a:chOff x="0" y="6159398"/>
            <a:chExt cx="9144000" cy="766760"/>
          </a:xfrm>
        </p:grpSpPr>
        <p:sp>
          <p:nvSpPr>
            <p:cNvPr id="23558" name="Rettangolo 4"/>
            <p:cNvSpPr>
              <a:spLocks noChangeArrowheads="1"/>
            </p:cNvSpPr>
            <p:nvPr/>
          </p:nvSpPr>
          <p:spPr bwMode="auto">
            <a:xfrm>
              <a:off x="0" y="6159398"/>
              <a:ext cx="9144000" cy="766760"/>
            </a:xfrm>
            <a:prstGeom prst="rect">
              <a:avLst/>
            </a:prstGeom>
            <a:solidFill>
              <a:srgbClr val="005EB8"/>
            </a:solidFill>
            <a:ln w="12701">
              <a:solidFill>
                <a:srgbClr val="41719C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FFFFFF"/>
                </a:solidFill>
              </a:endParaRPr>
            </a:p>
          </p:txBody>
        </p:sp>
        <p:pic>
          <p:nvPicPr>
            <p:cNvPr id="23559" name="Immagin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9325" y="6296064"/>
              <a:ext cx="1547448" cy="49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58D91754-D1BC-FF61-3FCD-78A73430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Citazioni bibliografiche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70A8D7-6715-59BC-6EEF-BBC01099A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7" y="1827356"/>
            <a:ext cx="7680463" cy="3740288"/>
          </a:xfrm>
        </p:spPr>
        <p:txBody>
          <a:bodyPr>
            <a:normAutofit fontScale="62500" lnSpcReduction="20000"/>
          </a:bodyPr>
          <a:lstStyle/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4000" dirty="0"/>
              <a:t>Nel testo</a:t>
            </a:r>
          </a:p>
          <a:p>
            <a:pPr marL="914400" lvl="1" indent="-457200" algn="just">
              <a:lnSpc>
                <a:spcPct val="110000"/>
              </a:lnSpc>
            </a:pPr>
            <a:r>
              <a:rPr lang="it-IT" sz="3400" dirty="0"/>
              <a:t>Concetti esposti con parole proprie (parafrasi) con nota a piè di pagina </a:t>
            </a:r>
          </a:p>
          <a:p>
            <a:pPr marL="914400" lvl="1" indent="-457200" algn="just">
              <a:lnSpc>
                <a:spcPct val="110000"/>
              </a:lnSpc>
            </a:pPr>
            <a:r>
              <a:rPr lang="it-IT" sz="3400" dirty="0"/>
              <a:t>Citazione diretta del testo (poche righe) tra virgolette («…»)</a:t>
            </a:r>
          </a:p>
          <a:p>
            <a:pPr marL="914400" lvl="1" indent="-457200" algn="just">
              <a:lnSpc>
                <a:spcPct val="110000"/>
              </a:lnSpc>
            </a:pPr>
            <a:r>
              <a:rPr lang="it-IT" sz="3400" dirty="0"/>
              <a:t>Citazione diretta di ampi brani con spazio rientrato e interlinea singola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4000" dirty="0"/>
              <a:t>In nota</a:t>
            </a:r>
          </a:p>
          <a:p>
            <a:pPr marL="914400" lvl="1" indent="-457200" algn="just">
              <a:lnSpc>
                <a:spcPct val="110000"/>
              </a:lnSpc>
            </a:pPr>
            <a:r>
              <a:rPr lang="it-IT" sz="3400" dirty="0"/>
              <a:t>Tra virgolette nel testo della nota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4000" dirty="0"/>
              <a:t>In appendice</a:t>
            </a:r>
          </a:p>
          <a:p>
            <a:pPr marL="914400" lvl="1" indent="-457200" algn="just">
              <a:lnSpc>
                <a:spcPct val="110000"/>
              </a:lnSpc>
            </a:pPr>
            <a:r>
              <a:rPr lang="it-IT" sz="3400" dirty="0"/>
              <a:t>Brani troppo ampi da riportare in nota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it-IT" sz="36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it-IT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sz="3600" b="1" dirty="0">
              <a:cs typeface="Calibri"/>
            </a:endParaRP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95533526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uppo 12"/>
          <p:cNvGrpSpPr>
            <a:grpSpLocks/>
          </p:cNvGrpSpPr>
          <p:nvPr/>
        </p:nvGrpSpPr>
        <p:grpSpPr bwMode="auto">
          <a:xfrm>
            <a:off x="0" y="6159500"/>
            <a:ext cx="9144000" cy="766763"/>
            <a:chOff x="0" y="6159398"/>
            <a:chExt cx="9144000" cy="766760"/>
          </a:xfrm>
        </p:grpSpPr>
        <p:sp>
          <p:nvSpPr>
            <p:cNvPr id="23558" name="Rettangolo 4"/>
            <p:cNvSpPr>
              <a:spLocks noChangeArrowheads="1"/>
            </p:cNvSpPr>
            <p:nvPr/>
          </p:nvSpPr>
          <p:spPr bwMode="auto">
            <a:xfrm>
              <a:off x="0" y="6159398"/>
              <a:ext cx="9144000" cy="766760"/>
            </a:xfrm>
            <a:prstGeom prst="rect">
              <a:avLst/>
            </a:prstGeom>
            <a:solidFill>
              <a:srgbClr val="005EB8"/>
            </a:solidFill>
            <a:ln w="12701">
              <a:solidFill>
                <a:srgbClr val="41719C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FFFFFF"/>
                </a:solidFill>
              </a:endParaRPr>
            </a:p>
          </p:txBody>
        </p:sp>
        <p:pic>
          <p:nvPicPr>
            <p:cNvPr id="23559" name="Immagin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9325" y="6296064"/>
              <a:ext cx="1547448" cy="49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58D91754-D1BC-FF61-3FCD-78A73430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Esempi di citazioni bibliografiche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29E9FD-7903-8CF3-0640-A5A0781EE57B}"/>
              </a:ext>
            </a:extLst>
          </p:cNvPr>
          <p:cNvSpPr txBox="1">
            <a:spLocks noChangeArrowheads="1"/>
          </p:cNvSpPr>
          <p:nvPr/>
        </p:nvSpPr>
        <p:spPr>
          <a:xfrm>
            <a:off x="413716" y="1577009"/>
            <a:ext cx="8316567" cy="422825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it-IT" altLang="it-IT" sz="16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Oggi un documento può presentarsi come un insieme di testi, suoni, immagini che </a:t>
            </a:r>
            <a:r>
              <a:rPr lang="it-IT" altLang="it-IT" sz="1600" dirty="0">
                <a:solidFill>
                  <a:schemeClr val="accent1"/>
                </a:solidFill>
                <a:cs typeface="Times New Roman" pitchFamily="18" charset="0"/>
              </a:rPr>
              <a:t>«la digitalizzazione permette d’integrare [...] in un unico formato e su un supporto indipendente dalla natura dell’informazione, integrazione che gli permette di circolare in tutti i canali digitali e di essere disponibile senza limiti geografici»</a:t>
            </a:r>
            <a:r>
              <a:rPr lang="it-IT" altLang="it-IT" sz="1600" dirty="0">
                <a:cs typeface="Times New Roman" pitchFamily="18" charset="0"/>
              </a:rPr>
              <a:t>.</a:t>
            </a:r>
            <a:r>
              <a:rPr lang="it-IT" altLang="it-IT" sz="1600" baseline="30000" dirty="0">
                <a:solidFill>
                  <a:schemeClr val="accent1"/>
                </a:solidFill>
                <a:cs typeface="Times New Roman" pitchFamily="18" charset="0"/>
              </a:rPr>
              <a:t>25 </a:t>
            </a:r>
            <a:r>
              <a:rPr lang="it-IT" altLang="it-IT" sz="16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C’è chi, proprio nel formato, individua il vero valore aggiunto dell’informazione elettronica: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Arial" charset="0"/>
              <a:buNone/>
              <a:defRPr/>
            </a:pPr>
            <a:endParaRPr lang="it-IT" altLang="it-IT" sz="900" dirty="0">
              <a:cs typeface="Times New Roman" pitchFamily="18" charset="0"/>
            </a:endParaRPr>
          </a:p>
          <a:p>
            <a:pPr marL="539750" lvl="1" indent="0" algn="just">
              <a:buFont typeface="Arial" charset="0"/>
              <a:buNone/>
              <a:defRPr/>
            </a:pPr>
            <a:r>
              <a:rPr lang="it-IT" altLang="it-IT" sz="1400" dirty="0">
                <a:solidFill>
                  <a:srgbClr val="FF0000"/>
                </a:solidFill>
                <a:cs typeface="Times New Roman" pitchFamily="18" charset="0"/>
              </a:rPr>
              <a:t>Se all’inizio </a:t>
            </a:r>
            <a:r>
              <a:rPr lang="it-IT" altLang="it-IT" sz="1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– scrive Vanna </a:t>
            </a:r>
            <a:r>
              <a:rPr lang="it-IT" altLang="it-IT" sz="1400" dirty="0" err="1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Pistotti</a:t>
            </a:r>
            <a:r>
              <a:rPr lang="it-IT" altLang="it-IT" sz="1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 - </a:t>
            </a:r>
            <a:r>
              <a:rPr lang="it-IT" altLang="it-IT" sz="1400" dirty="0">
                <a:solidFill>
                  <a:srgbClr val="FF0000"/>
                </a:solidFill>
                <a:cs typeface="Times New Roman" pitchFamily="18" charset="0"/>
              </a:rPr>
              <a:t>è stato fatto l’errore di portare su video l’esatta copia di ciò che veniva riprodotto a stampa, si è poi arrivati a capire che bisognava creare qualche cosa di diverso. L’uso dell’ipertesto ha permesso di arricchirne il formato con illustrazioni, a volte anche animate, con link che permettono di “agganciare” le referenze che appaiono alla fine degli articoli a banche dati bibliografiche [...], con lettere e commenti che diventano in tempi rapidi parte dell’articolo a cui si riferiscono.</a:t>
            </a:r>
            <a:r>
              <a:rPr lang="it-IT" altLang="it-IT" sz="1400" baseline="30000" dirty="0">
                <a:solidFill>
                  <a:srgbClr val="FF0000"/>
                </a:solidFill>
                <a:cs typeface="Times New Roman" pitchFamily="18" charset="0"/>
              </a:rPr>
              <a:t>26</a:t>
            </a:r>
          </a:p>
          <a:p>
            <a:pPr marL="539750" lvl="1" indent="0" algn="just">
              <a:buFont typeface="Arial" charset="0"/>
              <a:buNone/>
              <a:defRPr/>
            </a:pPr>
            <a:endParaRPr lang="it-IT" altLang="it-IT" sz="1400" baseline="30000" dirty="0">
              <a:solidFill>
                <a:srgbClr val="FF0000"/>
              </a:solidFill>
              <a:cs typeface="Times New Roman" pitchFamily="18" charset="0"/>
            </a:endParaRPr>
          </a:p>
          <a:p>
            <a:pPr marL="173037" indent="0" algn="just">
              <a:buFont typeface="Arial" charset="0"/>
              <a:buNone/>
              <a:defRPr/>
            </a:pPr>
            <a:r>
              <a:rPr lang="it-IT" altLang="it-IT" sz="16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Dal momento che il documento cambia, acquista molteplici forme e diventa elettronico, mutano anche tutte quelle procedure ……………………………………………………………………………………</a:t>
            </a:r>
          </a:p>
          <a:p>
            <a:pPr marL="173037" indent="0" algn="just">
              <a:buFont typeface="Arial" charset="0"/>
              <a:buNone/>
              <a:defRPr/>
            </a:pPr>
            <a:endParaRPr lang="it-IT" altLang="it-IT" sz="12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173037" indent="0" algn="just">
              <a:buFont typeface="Arial" charset="0"/>
              <a:buNone/>
              <a:defRPr/>
            </a:pPr>
            <a:r>
              <a:rPr lang="it-IT" altLang="it-IT" sz="16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_____________________</a:t>
            </a:r>
          </a:p>
          <a:p>
            <a:pPr marL="173037" indent="0" algn="just">
              <a:buFont typeface="Arial" charset="0"/>
              <a:buNone/>
              <a:defRPr/>
            </a:pPr>
            <a:r>
              <a:rPr lang="it-IT" altLang="it-IT" sz="1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25 Denis SILVESTRE-GELABERT  [1995] </a:t>
            </a:r>
            <a:r>
              <a:rPr lang="it-IT" altLang="it-IT" sz="1400" i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op. cit.</a:t>
            </a:r>
            <a:r>
              <a:rPr lang="it-IT" altLang="it-IT" sz="1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, p. 4.</a:t>
            </a:r>
          </a:p>
          <a:p>
            <a:pPr marL="173037" indent="0" algn="just">
              <a:buFont typeface="Arial" charset="0"/>
              <a:buNone/>
              <a:defRPr/>
            </a:pPr>
            <a:r>
              <a:rPr lang="it-IT" altLang="it-IT" sz="1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26 Vanna PISTOTTI [1997] </a:t>
            </a:r>
            <a:r>
              <a:rPr lang="it-IT" altLang="it-IT" sz="1400" i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L’editoria elettronica e il mondo scientifico. Chi guadagna, chi perde, chi paga</a:t>
            </a:r>
            <a:r>
              <a:rPr lang="it-IT" altLang="it-IT" sz="1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, “Biblioteche oggi”, XV, 5, pp. 72-73, p. 72</a:t>
            </a:r>
          </a:p>
        </p:txBody>
      </p:sp>
    </p:spTree>
    <p:extLst>
      <p:ext uri="{BB962C8B-B14F-4D97-AF65-F5344CB8AC3E}">
        <p14:creationId xmlns:p14="http://schemas.microsoft.com/office/powerpoint/2010/main" val="392294537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uppo 12"/>
          <p:cNvGrpSpPr>
            <a:grpSpLocks/>
          </p:cNvGrpSpPr>
          <p:nvPr/>
        </p:nvGrpSpPr>
        <p:grpSpPr bwMode="auto">
          <a:xfrm>
            <a:off x="0" y="6159500"/>
            <a:ext cx="9144000" cy="766763"/>
            <a:chOff x="0" y="6159398"/>
            <a:chExt cx="9144000" cy="766760"/>
          </a:xfrm>
        </p:grpSpPr>
        <p:sp>
          <p:nvSpPr>
            <p:cNvPr id="23558" name="Rettangolo 4"/>
            <p:cNvSpPr>
              <a:spLocks noChangeArrowheads="1"/>
            </p:cNvSpPr>
            <p:nvPr/>
          </p:nvSpPr>
          <p:spPr bwMode="auto">
            <a:xfrm>
              <a:off x="0" y="6159398"/>
              <a:ext cx="9144000" cy="766760"/>
            </a:xfrm>
            <a:prstGeom prst="rect">
              <a:avLst/>
            </a:prstGeom>
            <a:solidFill>
              <a:srgbClr val="005EB8"/>
            </a:solidFill>
            <a:ln w="12701">
              <a:solidFill>
                <a:srgbClr val="41719C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FFFFFF"/>
                </a:solidFill>
              </a:endParaRPr>
            </a:p>
          </p:txBody>
        </p:sp>
        <p:pic>
          <p:nvPicPr>
            <p:cNvPr id="23559" name="Immagin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9325" y="6296064"/>
              <a:ext cx="1547448" cy="49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58D91754-D1BC-FF61-3FCD-78A73430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Note a piè di pagina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70A8D7-6715-59BC-6EEF-BBC01099A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7" y="1827356"/>
            <a:ext cx="7680463" cy="3740288"/>
          </a:xfrm>
        </p:spPr>
        <p:txBody>
          <a:bodyPr>
            <a:normAutofit fontScale="55000" lnSpcReduction="20000"/>
          </a:bodyPr>
          <a:lstStyle/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4000" dirty="0"/>
              <a:t>Programma word di inserimento automatico: riferimenti, inserisci nota a piè di pagina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4000" dirty="0"/>
              <a:t>Numerate in modo progressivo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4000" dirty="0"/>
              <a:t>Informazioni </a:t>
            </a:r>
            <a:r>
              <a:rPr lang="it-IT" sz="4000"/>
              <a:t>aggiuntive e </a:t>
            </a:r>
            <a:r>
              <a:rPr lang="it-IT" sz="4000" dirty="0"/>
              <a:t>accessorie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4000" dirty="0"/>
              <a:t>Tipologie:</a:t>
            </a:r>
          </a:p>
          <a:p>
            <a:pPr marL="914400" lvl="1" indent="-457200" algn="just">
              <a:lnSpc>
                <a:spcPct val="110000"/>
              </a:lnSpc>
            </a:pPr>
            <a:r>
              <a:rPr lang="it-IT" sz="3600" b="1" dirty="0"/>
              <a:t>Riferimento bibliografico: fonte della citazione</a:t>
            </a:r>
          </a:p>
          <a:p>
            <a:pPr marL="914400" lvl="1" indent="-457200" algn="just">
              <a:lnSpc>
                <a:spcPct val="110000"/>
              </a:lnSpc>
            </a:pPr>
            <a:r>
              <a:rPr lang="it-IT" sz="3600" dirty="0"/>
              <a:t>Di rinvio: richiamano gli approfondimenti e le letture (interne ed esterne)</a:t>
            </a:r>
          </a:p>
          <a:p>
            <a:pPr marL="914400" lvl="1" indent="-457200" algn="just">
              <a:lnSpc>
                <a:spcPct val="110000"/>
              </a:lnSpc>
            </a:pPr>
            <a:r>
              <a:rPr lang="it-IT" sz="3600" dirty="0"/>
              <a:t>Di contenuto/discussione: questioni secondarie o precisazioni senza compromettere la scorrevolezza del testo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it-IT" sz="36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it-IT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sz="3600" b="1" dirty="0">
              <a:cs typeface="Calibri"/>
            </a:endParaRP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585976422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uppo 12"/>
          <p:cNvGrpSpPr>
            <a:grpSpLocks/>
          </p:cNvGrpSpPr>
          <p:nvPr/>
        </p:nvGrpSpPr>
        <p:grpSpPr bwMode="auto">
          <a:xfrm>
            <a:off x="0" y="6159500"/>
            <a:ext cx="9144000" cy="766763"/>
            <a:chOff x="0" y="6159398"/>
            <a:chExt cx="9144000" cy="766760"/>
          </a:xfrm>
        </p:grpSpPr>
        <p:sp>
          <p:nvSpPr>
            <p:cNvPr id="23558" name="Rettangolo 4"/>
            <p:cNvSpPr>
              <a:spLocks noChangeArrowheads="1"/>
            </p:cNvSpPr>
            <p:nvPr/>
          </p:nvSpPr>
          <p:spPr bwMode="auto">
            <a:xfrm>
              <a:off x="0" y="6159398"/>
              <a:ext cx="9144000" cy="766760"/>
            </a:xfrm>
            <a:prstGeom prst="rect">
              <a:avLst/>
            </a:prstGeom>
            <a:solidFill>
              <a:srgbClr val="005EB8"/>
            </a:solidFill>
            <a:ln w="12701">
              <a:solidFill>
                <a:srgbClr val="41719C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FFFFFF"/>
                </a:solidFill>
              </a:endParaRPr>
            </a:p>
          </p:txBody>
        </p:sp>
        <p:pic>
          <p:nvPicPr>
            <p:cNvPr id="23559" name="Immagin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9325" y="6296064"/>
              <a:ext cx="1547448" cy="49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58D91754-D1BC-FF61-3FCD-78A73430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Principali modalità di citazione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70A8D7-6715-59BC-6EEF-BBC01099A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7" y="1827356"/>
            <a:ext cx="7680463" cy="3740288"/>
          </a:xfrm>
        </p:spPr>
        <p:txBody>
          <a:bodyPr>
            <a:normAutofit fontScale="55000" lnSpcReduction="20000"/>
          </a:bodyPr>
          <a:lstStyle/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4000" b="1" dirty="0"/>
              <a:t>Autore/data</a:t>
            </a:r>
          </a:p>
          <a:p>
            <a:pPr marL="914400" lvl="1" indent="-457200" algn="just">
              <a:lnSpc>
                <a:spcPct val="110000"/>
              </a:lnSpc>
            </a:pPr>
            <a:r>
              <a:rPr lang="it-IT" sz="3600" dirty="0"/>
              <a:t>eliminazione delle note di riferimento bibliografico a piè di pagina, inserite, invece, in forma semplificata nel testo</a:t>
            </a:r>
          </a:p>
          <a:p>
            <a:pPr marL="914400" lvl="1" indent="-457200" algn="just">
              <a:lnSpc>
                <a:spcPct val="110000"/>
              </a:lnSpc>
            </a:pPr>
            <a:r>
              <a:rPr lang="it-IT" sz="3600" dirty="0"/>
              <a:t>bibliografia finale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it-IT" sz="4000" dirty="0"/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4000" b="1" dirty="0"/>
              <a:t>Citazione/nota </a:t>
            </a:r>
          </a:p>
          <a:p>
            <a:pPr marL="914400" lvl="1" indent="-457200" algn="just">
              <a:lnSpc>
                <a:spcPct val="110000"/>
              </a:lnSpc>
            </a:pPr>
            <a:r>
              <a:rPr lang="it-IT" sz="3600" dirty="0"/>
              <a:t>note di riferimento bibliografico</a:t>
            </a:r>
          </a:p>
          <a:p>
            <a:pPr marL="914400" lvl="1" indent="-457200" algn="just">
              <a:lnSpc>
                <a:spcPct val="110000"/>
              </a:lnSpc>
            </a:pPr>
            <a:r>
              <a:rPr lang="it-IT" sz="3600" dirty="0"/>
              <a:t>note di discussione</a:t>
            </a:r>
          </a:p>
          <a:p>
            <a:pPr marL="914400" lvl="1" indent="-457200" algn="just">
              <a:lnSpc>
                <a:spcPct val="110000"/>
              </a:lnSpc>
            </a:pPr>
            <a:r>
              <a:rPr lang="it-IT" sz="3600" dirty="0"/>
              <a:t>note di rinvio</a:t>
            </a:r>
          </a:p>
          <a:p>
            <a:pPr marL="914400" lvl="1" indent="-457200" algn="just">
              <a:lnSpc>
                <a:spcPct val="110000"/>
              </a:lnSpc>
            </a:pPr>
            <a:r>
              <a:rPr lang="it-IT" sz="3600" dirty="0"/>
              <a:t>bibliografia finale</a:t>
            </a:r>
            <a:endParaRPr lang="it-IT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sz="3600" b="1" dirty="0">
              <a:cs typeface="Calibri"/>
            </a:endParaRP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311908965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uppo 12"/>
          <p:cNvGrpSpPr>
            <a:grpSpLocks/>
          </p:cNvGrpSpPr>
          <p:nvPr/>
        </p:nvGrpSpPr>
        <p:grpSpPr bwMode="auto">
          <a:xfrm>
            <a:off x="0" y="6159500"/>
            <a:ext cx="9144000" cy="766763"/>
            <a:chOff x="0" y="6159398"/>
            <a:chExt cx="9144000" cy="766760"/>
          </a:xfrm>
        </p:grpSpPr>
        <p:sp>
          <p:nvSpPr>
            <p:cNvPr id="23558" name="Rettangolo 4"/>
            <p:cNvSpPr>
              <a:spLocks noChangeArrowheads="1"/>
            </p:cNvSpPr>
            <p:nvPr/>
          </p:nvSpPr>
          <p:spPr bwMode="auto">
            <a:xfrm>
              <a:off x="0" y="6159398"/>
              <a:ext cx="9144000" cy="766760"/>
            </a:xfrm>
            <a:prstGeom prst="rect">
              <a:avLst/>
            </a:prstGeom>
            <a:solidFill>
              <a:srgbClr val="005EB8"/>
            </a:solidFill>
            <a:ln w="12701">
              <a:solidFill>
                <a:srgbClr val="41719C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FFFFFF"/>
                </a:solidFill>
              </a:endParaRPr>
            </a:p>
          </p:txBody>
        </p:sp>
        <p:pic>
          <p:nvPicPr>
            <p:cNvPr id="23559" name="Immagin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9325" y="6296064"/>
              <a:ext cx="1547448" cy="49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58D91754-D1BC-FF61-3FCD-78A73430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Esempi citazioni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70A8D7-6715-59BC-6EEF-BBC01099A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82" y="1690689"/>
            <a:ext cx="7886700" cy="3990635"/>
          </a:xfrm>
        </p:spPr>
        <p:txBody>
          <a:bodyPr>
            <a:normAutofit fontScale="25000" lnSpcReduction="20000"/>
          </a:bodyPr>
          <a:lstStyle/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8000" b="1" dirty="0"/>
              <a:t>Autore/data</a:t>
            </a:r>
          </a:p>
          <a:p>
            <a:pPr marL="914400" lvl="1" indent="-457200" algn="just">
              <a:lnSpc>
                <a:spcPct val="110000"/>
              </a:lnSpc>
            </a:pPr>
            <a:r>
              <a:rPr lang="it-IT" sz="7200" dirty="0"/>
              <a:t>testo: La disputa ha avuto, duole dirlo, degli strascichi sgradevoli, culminati in una rissa prima verbale e poi anche fisica durante un recente convegno internazionale di studi biblici (Tiraboschi 2001: 101-2). </a:t>
            </a:r>
          </a:p>
          <a:p>
            <a:pPr marL="914400" lvl="1" indent="-457200" algn="just">
              <a:lnSpc>
                <a:spcPct val="110000"/>
              </a:lnSpc>
            </a:pPr>
            <a:r>
              <a:rPr lang="it-IT" sz="7200" dirty="0"/>
              <a:t>bibliografia finale: Tiraboschi, Attilio, 2001, </a:t>
            </a:r>
            <a:r>
              <a:rPr lang="it-IT" sz="7200" i="1" dirty="0"/>
              <a:t>Un convegno movimentato</a:t>
            </a:r>
            <a:r>
              <a:rPr lang="it-IT" sz="7200" dirty="0"/>
              <a:t>, "Nuovo bollettino di studi biblici", 11, n. 2, pp. 100-104.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8000" b="1" dirty="0"/>
              <a:t>Citazione/nota </a:t>
            </a:r>
          </a:p>
          <a:p>
            <a:pPr marL="914400" lvl="1" indent="-457200" algn="just">
              <a:lnSpc>
                <a:spcPct val="110000"/>
              </a:lnSpc>
            </a:pPr>
            <a:r>
              <a:rPr lang="it-IT" sz="7200" dirty="0"/>
              <a:t>testo: La disputa ha avuto, duole dirlo, degli strascichi sgradevoli, culminati in una rissa prima verbale e poi anche fisica durante un recente convegno internazionale di studi.</a:t>
            </a:r>
            <a:r>
              <a:rPr lang="it-IT" altLang="it-IT" sz="7200" baseline="30000" dirty="0">
                <a:solidFill>
                  <a:srgbClr val="002060"/>
                </a:solidFill>
              </a:rPr>
              <a:t> 1</a:t>
            </a:r>
          </a:p>
          <a:p>
            <a:pPr marL="914400" lvl="1" indent="-457200" algn="just">
              <a:lnSpc>
                <a:spcPct val="110000"/>
              </a:lnSpc>
            </a:pPr>
            <a:r>
              <a:rPr lang="it-IT" sz="7200" dirty="0"/>
              <a:t>nota: (1) Attilio Tiraboschi, </a:t>
            </a:r>
            <a:r>
              <a:rPr lang="it-IT" sz="7200" i="1" dirty="0"/>
              <a:t>Un convegno movimentato</a:t>
            </a:r>
            <a:r>
              <a:rPr lang="it-IT" sz="7200" dirty="0"/>
              <a:t>, "Nuovo bollettino di studi biblici", 2001, 11, n. 2, pp. 101-102</a:t>
            </a:r>
          </a:p>
          <a:p>
            <a:pPr marL="914400" lvl="1" indent="-457200" algn="just">
              <a:lnSpc>
                <a:spcPct val="110000"/>
              </a:lnSpc>
            </a:pPr>
            <a:r>
              <a:rPr lang="it-IT" sz="7200" dirty="0"/>
              <a:t>bibliografia finale: Tiraboschi, Attilio, </a:t>
            </a:r>
            <a:r>
              <a:rPr lang="it-IT" sz="7200" i="1" dirty="0"/>
              <a:t>Un convegno movimentato</a:t>
            </a:r>
            <a:r>
              <a:rPr lang="it-IT" sz="7200" dirty="0"/>
              <a:t>, "Nuovo bollettino di studi biblici", 2001, 11, n. 2, pp. 100-104.</a:t>
            </a:r>
          </a:p>
          <a:p>
            <a:pPr marL="0" indent="0">
              <a:buNone/>
            </a:pPr>
            <a:endParaRPr lang="it-IT" sz="4900" b="1" dirty="0">
              <a:cs typeface="Calibri"/>
            </a:endParaRP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927213826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uppo 12"/>
          <p:cNvGrpSpPr>
            <a:grpSpLocks/>
          </p:cNvGrpSpPr>
          <p:nvPr/>
        </p:nvGrpSpPr>
        <p:grpSpPr bwMode="auto">
          <a:xfrm>
            <a:off x="0" y="6159500"/>
            <a:ext cx="9144000" cy="766763"/>
            <a:chOff x="0" y="6159398"/>
            <a:chExt cx="9144000" cy="766760"/>
          </a:xfrm>
        </p:grpSpPr>
        <p:sp>
          <p:nvSpPr>
            <p:cNvPr id="23558" name="Rettangolo 4"/>
            <p:cNvSpPr>
              <a:spLocks noChangeArrowheads="1"/>
            </p:cNvSpPr>
            <p:nvPr/>
          </p:nvSpPr>
          <p:spPr bwMode="auto">
            <a:xfrm>
              <a:off x="0" y="6159398"/>
              <a:ext cx="9144000" cy="766760"/>
            </a:xfrm>
            <a:prstGeom prst="rect">
              <a:avLst/>
            </a:prstGeom>
            <a:solidFill>
              <a:srgbClr val="005EB8"/>
            </a:solidFill>
            <a:ln w="12701">
              <a:solidFill>
                <a:srgbClr val="41719C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FFFFFF"/>
                </a:solidFill>
              </a:endParaRPr>
            </a:p>
          </p:txBody>
        </p:sp>
        <p:pic>
          <p:nvPicPr>
            <p:cNvPr id="23559" name="Immagin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9325" y="6296064"/>
              <a:ext cx="1547448" cy="49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58D91754-D1BC-FF61-3FCD-78A73430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Indicazioni generali riferimenti bibliografici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70A8D7-6715-59BC-6EEF-BBC01099A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82" y="2086929"/>
            <a:ext cx="7886700" cy="399063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it-IT" sz="8800" b="1" dirty="0"/>
              <a:t>Regole formali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8800" b="1" dirty="0"/>
              <a:t>in corsivo </a:t>
            </a:r>
            <a:r>
              <a:rPr lang="it-IT" sz="8800" dirty="0"/>
              <a:t>i titoli dei volumi, saggi, contributi, pubblicazioni periodiche/riviste, articoli di rivista, voci di enciclopedia, titoli delle leggi, atti dei congressi 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8800" b="1" dirty="0"/>
              <a:t>in lingua originale </a:t>
            </a:r>
            <a:r>
              <a:rPr lang="it-IT" sz="8800" dirty="0"/>
              <a:t>i nomi del luogo di pubblicazione (es., Paris, London, </a:t>
            </a:r>
            <a:r>
              <a:rPr lang="it-IT" sz="8800" dirty="0" err="1"/>
              <a:t>Berlin</a:t>
            </a:r>
            <a:r>
              <a:rPr lang="it-IT" sz="8800" dirty="0"/>
              <a:t>)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8800" dirty="0"/>
              <a:t>in linea generale il seguente ordine: cognome dell’autore e iniziale del nome puntata/nome per esteso, titolo del lavoro, casa editrice (solo nome, senza editore/editrice etc.), città, anno di pubblicazione</a:t>
            </a:r>
          </a:p>
          <a:p>
            <a:pPr marL="0" indent="0">
              <a:buNone/>
            </a:pPr>
            <a:endParaRPr lang="it-IT" sz="4900" b="1" dirty="0">
              <a:cs typeface="Calibri"/>
            </a:endParaRP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755954325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uppo 12"/>
          <p:cNvGrpSpPr>
            <a:grpSpLocks/>
          </p:cNvGrpSpPr>
          <p:nvPr/>
        </p:nvGrpSpPr>
        <p:grpSpPr bwMode="auto">
          <a:xfrm>
            <a:off x="0" y="6159500"/>
            <a:ext cx="9144000" cy="766763"/>
            <a:chOff x="0" y="6159398"/>
            <a:chExt cx="9144000" cy="766760"/>
          </a:xfrm>
        </p:grpSpPr>
        <p:sp>
          <p:nvSpPr>
            <p:cNvPr id="23558" name="Rettangolo 4"/>
            <p:cNvSpPr>
              <a:spLocks noChangeArrowheads="1"/>
            </p:cNvSpPr>
            <p:nvPr/>
          </p:nvSpPr>
          <p:spPr bwMode="auto">
            <a:xfrm>
              <a:off x="0" y="6159398"/>
              <a:ext cx="9144000" cy="766760"/>
            </a:xfrm>
            <a:prstGeom prst="rect">
              <a:avLst/>
            </a:prstGeom>
            <a:solidFill>
              <a:srgbClr val="005EB8"/>
            </a:solidFill>
            <a:ln w="12701">
              <a:solidFill>
                <a:srgbClr val="41719C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FFFFFF"/>
                </a:solidFill>
              </a:endParaRPr>
            </a:p>
          </p:txBody>
        </p:sp>
        <p:pic>
          <p:nvPicPr>
            <p:cNvPr id="23559" name="Immagin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9325" y="6296064"/>
              <a:ext cx="1547448" cy="49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58D91754-D1BC-FF61-3FCD-78A734303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488" y="144229"/>
            <a:ext cx="8200390" cy="1325563"/>
          </a:xfrm>
        </p:spPr>
        <p:txBody>
          <a:bodyPr/>
          <a:lstStyle/>
          <a:p>
            <a:pPr algn="ctr"/>
            <a:r>
              <a:rPr lang="it-IT" b="1" dirty="0"/>
              <a:t>Altre indicazioni e raccomandazioni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70A8D7-6715-59BC-6EEF-BBC01099A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78" y="1184541"/>
            <a:ext cx="7886700" cy="399063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it-IT" sz="6400" b="1" dirty="0"/>
              <a:t>Maiuscole</a:t>
            </a:r>
          </a:p>
          <a:p>
            <a:pPr algn="just">
              <a:lnSpc>
                <a:spcPct val="110000"/>
              </a:lnSpc>
            </a:pPr>
            <a:r>
              <a:rPr lang="it-IT" sz="6400" dirty="0"/>
              <a:t>uniformità e riduzione del loro uso all’essenziale </a:t>
            </a:r>
          </a:p>
          <a:p>
            <a:pPr algn="just">
              <a:lnSpc>
                <a:spcPct val="110000"/>
              </a:lnSpc>
            </a:pPr>
            <a:r>
              <a:rPr lang="it-IT" sz="6400" dirty="0"/>
              <a:t>evitare per i termini comuni con caratteristiche di generalità (es., stato, governo, parlamento, regione…)</a:t>
            </a:r>
          </a:p>
          <a:p>
            <a:pPr algn="just">
              <a:lnSpc>
                <a:spcPct val="110000"/>
              </a:lnSpc>
            </a:pPr>
            <a:r>
              <a:rPr lang="it-IT" sz="6400" dirty="0"/>
              <a:t>terminologia politico-amministrativa: Ministero della giustizia, Ministro della pubblica istruzione, Banca nazionale del lavoro, Parlamento europeo…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it-IT" sz="6400" b="1" dirty="0"/>
              <a:t>Corsivi</a:t>
            </a:r>
          </a:p>
          <a:p>
            <a:pPr algn="just">
              <a:lnSpc>
                <a:spcPct val="110000"/>
              </a:lnSpc>
            </a:pPr>
            <a:r>
              <a:rPr lang="it-IT" sz="6400" dirty="0"/>
              <a:t>termini stranieri, ma non a quelli entrati ormai nell’uso comune italiano (élite, leader, partner)</a:t>
            </a:r>
          </a:p>
          <a:p>
            <a:pPr algn="just">
              <a:lnSpc>
                <a:spcPct val="110000"/>
              </a:lnSpc>
            </a:pPr>
            <a:r>
              <a:rPr lang="it-IT" sz="6400" dirty="0"/>
              <a:t>parole che si vogliono evidenziare in maniera particolare</a:t>
            </a:r>
          </a:p>
          <a:p>
            <a:pPr algn="just">
              <a:lnSpc>
                <a:spcPct val="110000"/>
              </a:lnSpc>
            </a:pPr>
            <a:r>
              <a:rPr lang="it-IT" sz="6400" dirty="0"/>
              <a:t>titoli di volumi o articoli citati nel testo</a:t>
            </a:r>
          </a:p>
          <a:p>
            <a:pPr algn="just">
              <a:lnSpc>
                <a:spcPct val="110000"/>
              </a:lnSpc>
            </a:pPr>
            <a:r>
              <a:rPr lang="it-IT" sz="6400" b="1" dirty="0"/>
              <a:t>N.B.</a:t>
            </a:r>
            <a:r>
              <a:rPr lang="it-IT" sz="6400" dirty="0"/>
              <a:t> I nomi di associazioni e istituzioni varie, anche se straniere, vanno in tondo e non in corsivo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it-IT" sz="6400" b="1" dirty="0"/>
              <a:t>Trattini</a:t>
            </a:r>
          </a:p>
          <a:p>
            <a:pPr algn="just">
              <a:lnSpc>
                <a:spcPct val="110000"/>
              </a:lnSpc>
            </a:pPr>
            <a:r>
              <a:rPr lang="it-IT" sz="6400" dirty="0"/>
              <a:t>preceduti e seguiti da spazio </a:t>
            </a:r>
          </a:p>
          <a:p>
            <a:pPr algn="just">
              <a:lnSpc>
                <a:spcPct val="110000"/>
              </a:lnSpc>
            </a:pPr>
            <a:r>
              <a:rPr lang="it-IT" sz="6400" dirty="0"/>
              <a:t>individuano un inciso </a:t>
            </a:r>
            <a:r>
              <a:rPr lang="it-IT" sz="6400" dirty="0">
                <a:sym typeface="Wingdings" panose="05000000000000000000" pitchFamily="2" charset="2"/>
              </a:rPr>
              <a:t></a:t>
            </a:r>
            <a:r>
              <a:rPr lang="it-IT" sz="6400" dirty="0"/>
              <a:t> evitare parentesi 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it-IT" sz="6400" dirty="0"/>
          </a:p>
          <a:p>
            <a:pPr algn="just">
              <a:lnSpc>
                <a:spcPct val="110000"/>
              </a:lnSpc>
            </a:pPr>
            <a:endParaRPr lang="it-IT" sz="6400" dirty="0"/>
          </a:p>
          <a:p>
            <a:pPr marL="0" indent="0" algn="just">
              <a:buNone/>
            </a:pPr>
            <a:endParaRPr lang="it-IT" sz="4900" b="1" dirty="0">
              <a:cs typeface="Calibri"/>
            </a:endParaRP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1715409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uppo 12"/>
          <p:cNvGrpSpPr>
            <a:grpSpLocks/>
          </p:cNvGrpSpPr>
          <p:nvPr/>
        </p:nvGrpSpPr>
        <p:grpSpPr bwMode="auto">
          <a:xfrm>
            <a:off x="0" y="6159500"/>
            <a:ext cx="9144000" cy="766763"/>
            <a:chOff x="0" y="6159398"/>
            <a:chExt cx="9144000" cy="766760"/>
          </a:xfrm>
        </p:grpSpPr>
        <p:sp>
          <p:nvSpPr>
            <p:cNvPr id="23558" name="Rettangolo 4"/>
            <p:cNvSpPr>
              <a:spLocks noChangeArrowheads="1"/>
            </p:cNvSpPr>
            <p:nvPr/>
          </p:nvSpPr>
          <p:spPr bwMode="auto">
            <a:xfrm>
              <a:off x="0" y="6159398"/>
              <a:ext cx="9144000" cy="766760"/>
            </a:xfrm>
            <a:prstGeom prst="rect">
              <a:avLst/>
            </a:prstGeom>
            <a:solidFill>
              <a:srgbClr val="005EB8"/>
            </a:solidFill>
            <a:ln w="12701">
              <a:solidFill>
                <a:srgbClr val="41719C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FFFFFF"/>
                </a:solidFill>
              </a:endParaRPr>
            </a:p>
          </p:txBody>
        </p:sp>
        <p:pic>
          <p:nvPicPr>
            <p:cNvPr id="23559" name="Immagin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9325" y="6296064"/>
              <a:ext cx="1547448" cy="49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58D91754-D1BC-FF61-3FCD-78A734303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488" y="144229"/>
            <a:ext cx="8200390" cy="1325563"/>
          </a:xfrm>
        </p:spPr>
        <p:txBody>
          <a:bodyPr/>
          <a:lstStyle/>
          <a:p>
            <a:pPr algn="ctr"/>
            <a:r>
              <a:rPr lang="it-IT" b="1" dirty="0"/>
              <a:t>Altre indicazioni e raccomandazioni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70A8D7-6715-59BC-6EEF-BBC01099A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78" y="1250802"/>
            <a:ext cx="7886700" cy="399063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it-IT" sz="8000" b="1" dirty="0"/>
              <a:t>Alcune convenzioni: </a:t>
            </a:r>
          </a:p>
          <a:p>
            <a:pPr algn="just">
              <a:lnSpc>
                <a:spcPct val="110000"/>
              </a:lnSpc>
            </a:pPr>
            <a:r>
              <a:rPr lang="it-IT" sz="6400" dirty="0"/>
              <a:t>p. e pp. o pag. e pagg.</a:t>
            </a:r>
          </a:p>
          <a:p>
            <a:pPr algn="just">
              <a:lnSpc>
                <a:spcPct val="110000"/>
              </a:lnSpc>
            </a:pPr>
            <a:r>
              <a:rPr lang="it-IT" sz="6400" dirty="0"/>
              <a:t>s. e ss. o seg. e segg.</a:t>
            </a:r>
          </a:p>
          <a:p>
            <a:pPr algn="just">
              <a:lnSpc>
                <a:spcPct val="110000"/>
              </a:lnSpc>
            </a:pPr>
            <a:r>
              <a:rPr lang="it-IT" sz="6400" dirty="0"/>
              <a:t>cap. e capp.</a:t>
            </a:r>
          </a:p>
          <a:p>
            <a:pPr algn="just">
              <a:lnSpc>
                <a:spcPct val="110000"/>
              </a:lnSpc>
            </a:pPr>
            <a:r>
              <a:rPr lang="it-IT" sz="6400" dirty="0"/>
              <a:t>vol. e voll.</a:t>
            </a:r>
          </a:p>
          <a:p>
            <a:pPr algn="just">
              <a:lnSpc>
                <a:spcPct val="110000"/>
              </a:lnSpc>
            </a:pPr>
            <a:r>
              <a:rPr lang="it-IT" sz="6400" dirty="0"/>
              <a:t>n. e </a:t>
            </a:r>
            <a:r>
              <a:rPr lang="it-IT" sz="6400" dirty="0" err="1"/>
              <a:t>nn</a:t>
            </a:r>
            <a:r>
              <a:rPr lang="it-IT" sz="6400" dirty="0"/>
              <a:t>.</a:t>
            </a:r>
          </a:p>
          <a:p>
            <a:pPr algn="just">
              <a:lnSpc>
                <a:spcPct val="110000"/>
              </a:lnSpc>
            </a:pPr>
            <a:r>
              <a:rPr lang="it-IT" sz="6400" dirty="0"/>
              <a:t>tab. e </a:t>
            </a:r>
            <a:r>
              <a:rPr lang="it-IT" sz="6400" dirty="0" err="1"/>
              <a:t>tabb</a:t>
            </a:r>
            <a:r>
              <a:rPr lang="it-IT" sz="6400" dirty="0"/>
              <a:t>.</a:t>
            </a:r>
          </a:p>
          <a:p>
            <a:pPr algn="just">
              <a:lnSpc>
                <a:spcPct val="110000"/>
              </a:lnSpc>
            </a:pPr>
            <a:r>
              <a:rPr lang="it-IT" sz="6400" dirty="0"/>
              <a:t>fig. e </a:t>
            </a:r>
            <a:r>
              <a:rPr lang="it-IT" sz="6400" dirty="0" err="1"/>
              <a:t>figg</a:t>
            </a:r>
            <a:r>
              <a:rPr lang="it-IT" sz="6400" dirty="0"/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it-IT" sz="6400" dirty="0"/>
              <a:t>Si raccomanda inoltre:</a:t>
            </a:r>
          </a:p>
          <a:p>
            <a:pPr algn="just">
              <a:lnSpc>
                <a:spcPct val="110000"/>
              </a:lnSpc>
            </a:pPr>
            <a:r>
              <a:rPr lang="it-IT" sz="6400" dirty="0"/>
              <a:t>p. 24 (cioè con lo spazio) e non p.24</a:t>
            </a:r>
          </a:p>
          <a:p>
            <a:pPr algn="just">
              <a:lnSpc>
                <a:spcPct val="110000"/>
              </a:lnSpc>
            </a:pPr>
            <a:r>
              <a:rPr lang="it-IT" sz="6400" dirty="0"/>
              <a:t>A. Manzoni (cioè con lo spazio)</a:t>
            </a:r>
          </a:p>
          <a:p>
            <a:pPr algn="just">
              <a:lnSpc>
                <a:spcPct val="110000"/>
              </a:lnSpc>
            </a:pPr>
            <a:r>
              <a:rPr lang="it-IT" sz="6400" dirty="0"/>
              <a:t>J.M. Keynes (cioè senza spazio tra le due iniziali del nome)</a:t>
            </a:r>
          </a:p>
          <a:p>
            <a:pPr algn="just">
              <a:lnSpc>
                <a:spcPct val="110000"/>
              </a:lnSpc>
            </a:pPr>
            <a:r>
              <a:rPr lang="it-IT" sz="6400" dirty="0"/>
              <a:t>I numeri di nota, collocati in apice, PRIMA dei segni d’interpunzione (punti, virgole, punti e virgole, due punti…), ma DOPO eventuali virgolette di chiusura</a:t>
            </a:r>
          </a:p>
          <a:p>
            <a:pPr marL="0" indent="0" algn="just">
              <a:buNone/>
            </a:pPr>
            <a:endParaRPr lang="it-IT" sz="4900" b="1" dirty="0">
              <a:cs typeface="Calibri"/>
            </a:endParaRP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789809520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uppo 12"/>
          <p:cNvGrpSpPr>
            <a:grpSpLocks/>
          </p:cNvGrpSpPr>
          <p:nvPr/>
        </p:nvGrpSpPr>
        <p:grpSpPr bwMode="auto">
          <a:xfrm>
            <a:off x="0" y="6159500"/>
            <a:ext cx="9144000" cy="766763"/>
            <a:chOff x="0" y="6159398"/>
            <a:chExt cx="9144000" cy="766760"/>
          </a:xfrm>
        </p:grpSpPr>
        <p:sp>
          <p:nvSpPr>
            <p:cNvPr id="23558" name="Rettangolo 4"/>
            <p:cNvSpPr>
              <a:spLocks noChangeArrowheads="1"/>
            </p:cNvSpPr>
            <p:nvPr/>
          </p:nvSpPr>
          <p:spPr bwMode="auto">
            <a:xfrm>
              <a:off x="0" y="6159398"/>
              <a:ext cx="9144000" cy="766760"/>
            </a:xfrm>
            <a:prstGeom prst="rect">
              <a:avLst/>
            </a:prstGeom>
            <a:solidFill>
              <a:srgbClr val="005EB8"/>
            </a:solidFill>
            <a:ln w="12701">
              <a:solidFill>
                <a:srgbClr val="41719C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FFFFFF"/>
                </a:solidFill>
              </a:endParaRPr>
            </a:p>
          </p:txBody>
        </p:sp>
        <p:pic>
          <p:nvPicPr>
            <p:cNvPr id="23559" name="Immagin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9325" y="6296064"/>
              <a:ext cx="1547448" cy="49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58D91754-D1BC-FF61-3FCD-78A73430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Indicazioni pratiche sulla ricerca del materiale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70A8D7-6715-59BC-6EEF-BBC01099A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349" y="1690689"/>
            <a:ext cx="7886700" cy="3990635"/>
          </a:xfrm>
        </p:spPr>
        <p:txBody>
          <a:bodyPr>
            <a:normAutofit fontScale="25000" lnSpcReduction="20000"/>
          </a:bodyPr>
          <a:lstStyle/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7200" dirty="0"/>
              <a:t>Materiale reperibile consultando l’</a:t>
            </a:r>
            <a:r>
              <a:rPr lang="it-IT" sz="7200" b="1" dirty="0"/>
              <a:t>OPAC </a:t>
            </a:r>
            <a:r>
              <a:rPr lang="it-IT" sz="7200" dirty="0"/>
              <a:t>(catalogo online)</a:t>
            </a:r>
            <a:br>
              <a:rPr lang="it-IT" sz="7200" dirty="0"/>
            </a:br>
            <a:r>
              <a:rPr lang="it-IT" sz="7200" b="1" dirty="0"/>
              <a:t>del Sistema Bibliotecario Parmense </a:t>
            </a:r>
            <a:r>
              <a:rPr lang="it-IT" sz="7200" dirty="0"/>
              <a:t>(</a:t>
            </a:r>
            <a:r>
              <a:rPr lang="it-IT" sz="7200" dirty="0">
                <a:hlinkClick r:id="rId4"/>
              </a:rPr>
              <a:t>https://www.biblioteche.unipr.it/it/risorse/sistema-bibliotecario-parmense-e-catalogo-online</a:t>
            </a:r>
            <a:r>
              <a:rPr lang="it-IT" sz="7200" dirty="0"/>
              <a:t>)  dove si possono cercare  titoli di libri e riviste, verificare la loro disponibilità, individuare la loro collocazione, accedere alle risorse elettroniche/banche dati in abbonamento, visualizzare e rinnovare i prestiti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7200" dirty="0"/>
              <a:t>Alle banche dati e alle riviste online in abbonamento si può accedere o attraverso la rete internet dell’Ateneo o da casa attraverso VPN (istruzioni per configurazione e accesso VPN su </a:t>
            </a:r>
            <a:r>
              <a:rPr lang="it-IT" sz="7200" dirty="0">
                <a:hlinkClick r:id="rId5"/>
              </a:rPr>
              <a:t>https://www.biblioteche.unipr.it/</a:t>
            </a:r>
            <a:r>
              <a:rPr lang="it-IT" sz="7200" dirty="0" err="1">
                <a:hlinkClick r:id="rId5"/>
              </a:rPr>
              <a:t>it</a:t>
            </a:r>
            <a:r>
              <a:rPr lang="it-IT" sz="7200" dirty="0">
                <a:hlinkClick r:id="rId5"/>
              </a:rPr>
              <a:t>/</a:t>
            </a:r>
            <a:r>
              <a:rPr lang="it-IT" sz="7200" dirty="0" err="1">
                <a:hlinkClick r:id="rId5"/>
              </a:rPr>
              <a:t>node</a:t>
            </a:r>
            <a:r>
              <a:rPr lang="it-IT" sz="7200" dirty="0">
                <a:hlinkClick r:id="rId5"/>
              </a:rPr>
              <a:t>/2584</a:t>
            </a:r>
            <a:r>
              <a:rPr lang="it-IT" sz="7200" dirty="0"/>
              <a:t>)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7200" dirty="0"/>
              <a:t>Il Sistema Bibliotecario d’Ateneo offre una lista delle banche dati accessibili con le credenziali  (anche divise per aree tematiche, tra cui quella Giuridica) 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7200" dirty="0"/>
              <a:t>Alcuni esempi di banche dati utili: </a:t>
            </a:r>
            <a:r>
              <a:rPr lang="it-IT" sz="7200" b="1" dirty="0"/>
              <a:t>Scopus, Web of Science; </a:t>
            </a:r>
            <a:r>
              <a:rPr lang="it-IT" sz="7200" dirty="0"/>
              <a:t>giuridiche </a:t>
            </a:r>
            <a:r>
              <a:rPr lang="it-IT" sz="7200" dirty="0" err="1"/>
              <a:t>OneLegale</a:t>
            </a:r>
            <a:r>
              <a:rPr lang="it-IT" sz="7200" dirty="0"/>
              <a:t>,</a:t>
            </a:r>
            <a:r>
              <a:rPr lang="it-IT" sz="7200" b="1" dirty="0"/>
              <a:t> </a:t>
            </a:r>
            <a:r>
              <a:rPr lang="it-IT" sz="7200" dirty="0" err="1"/>
              <a:t>DoGi</a:t>
            </a:r>
            <a:r>
              <a:rPr lang="it-IT" sz="7200" b="1" dirty="0"/>
              <a:t> </a:t>
            </a:r>
            <a:r>
              <a:rPr lang="it-IT" sz="7200" dirty="0"/>
              <a:t>(linee guida utilizzo </a:t>
            </a:r>
            <a:r>
              <a:rPr lang="it-IT" sz="7200" dirty="0">
                <a:hlinkClick r:id="rId6"/>
              </a:rPr>
              <a:t>https://www.bibliotecagiurisprudenza.unipr.it/banche-dati/</a:t>
            </a:r>
            <a:r>
              <a:rPr lang="it-IT" sz="7200" dirty="0"/>
              <a:t>) </a:t>
            </a:r>
          </a:p>
          <a:p>
            <a:pPr marL="0" indent="0">
              <a:buNone/>
            </a:pPr>
            <a:endParaRPr lang="it-IT" sz="4900" b="1" dirty="0">
              <a:cs typeface="Calibri"/>
            </a:endParaRP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07470372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uppo 12"/>
          <p:cNvGrpSpPr>
            <a:grpSpLocks/>
          </p:cNvGrpSpPr>
          <p:nvPr/>
        </p:nvGrpSpPr>
        <p:grpSpPr bwMode="auto">
          <a:xfrm>
            <a:off x="0" y="6159500"/>
            <a:ext cx="9144000" cy="766763"/>
            <a:chOff x="0" y="6159398"/>
            <a:chExt cx="9144000" cy="766760"/>
          </a:xfrm>
        </p:grpSpPr>
        <p:sp>
          <p:nvSpPr>
            <p:cNvPr id="23558" name="Rettangolo 4"/>
            <p:cNvSpPr>
              <a:spLocks noChangeArrowheads="1"/>
            </p:cNvSpPr>
            <p:nvPr/>
          </p:nvSpPr>
          <p:spPr bwMode="auto">
            <a:xfrm>
              <a:off x="0" y="6159398"/>
              <a:ext cx="9144000" cy="766760"/>
            </a:xfrm>
            <a:prstGeom prst="rect">
              <a:avLst/>
            </a:prstGeom>
            <a:solidFill>
              <a:srgbClr val="005EB8"/>
            </a:solidFill>
            <a:ln w="12701">
              <a:solidFill>
                <a:srgbClr val="41719C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FFFFFF"/>
                </a:solidFill>
              </a:endParaRPr>
            </a:p>
          </p:txBody>
        </p:sp>
        <p:pic>
          <p:nvPicPr>
            <p:cNvPr id="23559" name="Immagin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9325" y="6296064"/>
              <a:ext cx="1547448" cy="49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58D91754-D1BC-FF61-3FCD-78A734303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488" y="144229"/>
            <a:ext cx="8200390" cy="1325563"/>
          </a:xfrm>
        </p:spPr>
        <p:txBody>
          <a:bodyPr/>
          <a:lstStyle/>
          <a:p>
            <a:pPr algn="ctr"/>
            <a:r>
              <a:rPr lang="it-IT" b="1" dirty="0"/>
              <a:t>Questionario di gradimento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70A8D7-6715-59BC-6EEF-BBC01099A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611" y="2819961"/>
            <a:ext cx="7548438" cy="121807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4900" dirty="0">
                <a:cs typeface="Calibri"/>
                <a:hlinkClick r:id="rId4"/>
              </a:rPr>
              <a:t>https://forms.office.com/e/XvcnjSkxQM</a:t>
            </a:r>
            <a:r>
              <a:rPr lang="it-IT" sz="4900" dirty="0">
                <a:cs typeface="Calibri"/>
              </a:rPr>
              <a:t> </a:t>
            </a: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43839093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uppo 12"/>
          <p:cNvGrpSpPr>
            <a:grpSpLocks/>
          </p:cNvGrpSpPr>
          <p:nvPr/>
        </p:nvGrpSpPr>
        <p:grpSpPr bwMode="auto">
          <a:xfrm>
            <a:off x="0" y="6159500"/>
            <a:ext cx="9144000" cy="766763"/>
            <a:chOff x="0" y="6159398"/>
            <a:chExt cx="9144000" cy="766760"/>
          </a:xfrm>
        </p:grpSpPr>
        <p:sp>
          <p:nvSpPr>
            <p:cNvPr id="23558" name="Rettangolo 4"/>
            <p:cNvSpPr>
              <a:spLocks noChangeArrowheads="1"/>
            </p:cNvSpPr>
            <p:nvPr/>
          </p:nvSpPr>
          <p:spPr bwMode="auto">
            <a:xfrm>
              <a:off x="0" y="6159398"/>
              <a:ext cx="9144000" cy="766760"/>
            </a:xfrm>
            <a:prstGeom prst="rect">
              <a:avLst/>
            </a:prstGeom>
            <a:solidFill>
              <a:srgbClr val="005EB8"/>
            </a:solidFill>
            <a:ln w="12701">
              <a:solidFill>
                <a:srgbClr val="41719C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FFFFFF"/>
                </a:solidFill>
              </a:endParaRPr>
            </a:p>
          </p:txBody>
        </p:sp>
        <p:pic>
          <p:nvPicPr>
            <p:cNvPr id="23559" name="Immagin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9325" y="6296064"/>
              <a:ext cx="1547448" cy="49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58D91754-D1BC-FF61-3FCD-78A73430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La tesi di laurea: caratteristiche generali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BE3832C1-F1B8-2BA3-5A2D-0BF14E3B9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91543"/>
            <a:ext cx="7886700" cy="4351338"/>
          </a:xfrm>
        </p:spPr>
        <p:txBody>
          <a:bodyPr/>
          <a:lstStyle/>
          <a:p>
            <a:pPr algn="just"/>
            <a:r>
              <a:rPr lang="it-IT" sz="3200" dirty="0"/>
              <a:t>Elaborato scritto, di carattere scientifico, con la supervisione del docente relatore</a:t>
            </a:r>
          </a:p>
          <a:p>
            <a:pPr algn="just"/>
            <a:r>
              <a:rPr lang="it-IT" sz="3200" dirty="0"/>
              <a:t>Argomento di particolare interesse maturato durante il corso; che risponde alle mie prospettive future; che tenga conto delle mie competenze e possibilità</a:t>
            </a:r>
          </a:p>
          <a:p>
            <a:pPr algn="just"/>
            <a:r>
              <a:rPr lang="it-IT" sz="3200" dirty="0"/>
              <a:t>Proposta e condivisione con il relatore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922586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uppo 12"/>
          <p:cNvGrpSpPr>
            <a:grpSpLocks/>
          </p:cNvGrpSpPr>
          <p:nvPr/>
        </p:nvGrpSpPr>
        <p:grpSpPr bwMode="auto">
          <a:xfrm>
            <a:off x="0" y="6159500"/>
            <a:ext cx="9144000" cy="766763"/>
            <a:chOff x="0" y="6159398"/>
            <a:chExt cx="9144000" cy="766760"/>
          </a:xfrm>
        </p:grpSpPr>
        <p:sp>
          <p:nvSpPr>
            <p:cNvPr id="23558" name="Rettangolo 4"/>
            <p:cNvSpPr>
              <a:spLocks noChangeArrowheads="1"/>
            </p:cNvSpPr>
            <p:nvPr/>
          </p:nvSpPr>
          <p:spPr bwMode="auto">
            <a:xfrm>
              <a:off x="0" y="6159398"/>
              <a:ext cx="9144000" cy="766760"/>
            </a:xfrm>
            <a:prstGeom prst="rect">
              <a:avLst/>
            </a:prstGeom>
            <a:solidFill>
              <a:srgbClr val="005EB8"/>
            </a:solidFill>
            <a:ln w="12701">
              <a:solidFill>
                <a:srgbClr val="41719C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FFFFFF"/>
                </a:solidFill>
              </a:endParaRPr>
            </a:p>
          </p:txBody>
        </p:sp>
        <p:pic>
          <p:nvPicPr>
            <p:cNvPr id="23559" name="Immagin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9325" y="6296064"/>
              <a:ext cx="1547448" cy="49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58D91754-D1BC-FF61-3FCD-78A73430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Tipologie di tesi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70A8D7-6715-59BC-6EEF-BBC01099A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3834"/>
            <a:ext cx="7886700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it-IT" dirty="0"/>
              <a:t>Tesi curriculare: dissertazione che affronti un tema circoscritto e che sia accompagnata da una rassegna critica della letteratura e della giurisprudenza sull’argomento</a:t>
            </a:r>
          </a:p>
          <a:p>
            <a:pPr algn="just"/>
            <a:r>
              <a:rPr lang="it-IT" dirty="0"/>
              <a:t>Tesi di ricerca: dissertazione che richieda una trattazione accurata ed esauriente, che esprima buone capacità di lavoro in autonomia e riflessione critica</a:t>
            </a:r>
          </a:p>
          <a:p>
            <a:pPr algn="just"/>
            <a:r>
              <a:rPr lang="it-IT" dirty="0"/>
              <a:t>Differenze:</a:t>
            </a:r>
          </a:p>
          <a:p>
            <a:pPr lvl="1" algn="just"/>
            <a:r>
              <a:rPr lang="it-IT" dirty="0"/>
              <a:t>Contenuto</a:t>
            </a:r>
          </a:p>
          <a:p>
            <a:pPr lvl="1" algn="just"/>
            <a:r>
              <a:rPr lang="it-IT" dirty="0"/>
              <a:t>Impegno</a:t>
            </a:r>
          </a:p>
          <a:p>
            <a:pPr lvl="1" algn="just"/>
            <a:r>
              <a:rPr lang="it-IT" dirty="0"/>
              <a:t>Punteggio </a:t>
            </a:r>
          </a:p>
        </p:txBody>
      </p:sp>
    </p:spTree>
    <p:extLst>
      <p:ext uri="{BB962C8B-B14F-4D97-AF65-F5344CB8AC3E}">
        <p14:creationId xmlns:p14="http://schemas.microsoft.com/office/powerpoint/2010/main" val="315944381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uppo 12"/>
          <p:cNvGrpSpPr>
            <a:grpSpLocks/>
          </p:cNvGrpSpPr>
          <p:nvPr/>
        </p:nvGrpSpPr>
        <p:grpSpPr bwMode="auto">
          <a:xfrm>
            <a:off x="0" y="6159500"/>
            <a:ext cx="9144000" cy="766763"/>
            <a:chOff x="0" y="6159398"/>
            <a:chExt cx="9144000" cy="766760"/>
          </a:xfrm>
        </p:grpSpPr>
        <p:sp>
          <p:nvSpPr>
            <p:cNvPr id="23558" name="Rettangolo 4"/>
            <p:cNvSpPr>
              <a:spLocks noChangeArrowheads="1"/>
            </p:cNvSpPr>
            <p:nvPr/>
          </p:nvSpPr>
          <p:spPr bwMode="auto">
            <a:xfrm>
              <a:off x="0" y="6159398"/>
              <a:ext cx="9144000" cy="766760"/>
            </a:xfrm>
            <a:prstGeom prst="rect">
              <a:avLst/>
            </a:prstGeom>
            <a:solidFill>
              <a:srgbClr val="005EB8"/>
            </a:solidFill>
            <a:ln w="12701">
              <a:solidFill>
                <a:srgbClr val="41719C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FFFFFF"/>
                </a:solidFill>
              </a:endParaRPr>
            </a:p>
          </p:txBody>
        </p:sp>
        <p:pic>
          <p:nvPicPr>
            <p:cNvPr id="23559" name="Immagin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9325" y="6296064"/>
              <a:ext cx="1547448" cy="49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58D91754-D1BC-FF61-3FCD-78A73430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/>
              <a:t>Raccolta bibliografica e studio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70A8D7-6715-59BC-6EEF-BBC01099A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6357"/>
            <a:ext cx="7886700" cy="435133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dirty="0">
                <a:latin typeface="Calibri corpo"/>
              </a:rPr>
              <a:t>R</a:t>
            </a:r>
            <a:r>
              <a:rPr lang="it-IT" dirty="0">
                <a:solidFill>
                  <a:schemeClr val="tx1"/>
                </a:solidFill>
                <a:latin typeface="Calibri corpo"/>
              </a:rPr>
              <a:t>accolta del materiale:</a:t>
            </a:r>
            <a:endParaRPr lang="it-IT" b="0" i="0" u="none" strike="noStrike" baseline="0" dirty="0">
              <a:latin typeface="Calibri corpo"/>
            </a:endParaRPr>
          </a:p>
          <a:p>
            <a:pPr lvl="1" algn="just"/>
            <a:r>
              <a:rPr lang="it-IT" sz="2800" b="0" i="0" u="none" strike="noStrike" baseline="0" dirty="0">
                <a:latin typeface="Calibri corpo"/>
              </a:rPr>
              <a:t>Manuali/materiale studiato per l’esame</a:t>
            </a:r>
          </a:p>
          <a:p>
            <a:pPr lvl="1" algn="just"/>
            <a:r>
              <a:rPr lang="it-IT" sz="2800" b="0" i="0" u="none" strike="noStrike" baseline="0" dirty="0">
                <a:latin typeface="Calibri corpo"/>
              </a:rPr>
              <a:t>Enciclopedie </a:t>
            </a:r>
          </a:p>
          <a:p>
            <a:pPr lvl="1" algn="just"/>
            <a:r>
              <a:rPr lang="it-IT" sz="2800" b="0" i="0" u="none" strike="noStrike" baseline="0" dirty="0">
                <a:latin typeface="Calibri corpo"/>
              </a:rPr>
              <a:t>Monografie </a:t>
            </a:r>
          </a:p>
          <a:p>
            <a:pPr lvl="1" algn="just"/>
            <a:r>
              <a:rPr lang="it-IT" sz="2800" b="0" i="0" u="none" strike="noStrike" baseline="0" dirty="0">
                <a:latin typeface="Calibri corpo"/>
              </a:rPr>
              <a:t>Riviste scientifiche</a:t>
            </a:r>
          </a:p>
          <a:p>
            <a:pPr lvl="1" algn="just"/>
            <a:r>
              <a:rPr lang="it-IT" sz="2800" b="0" i="0" u="none" strike="noStrike" baseline="0" dirty="0">
                <a:latin typeface="Calibri corpo"/>
              </a:rPr>
              <a:t>Letteratura grigia </a:t>
            </a:r>
          </a:p>
          <a:p>
            <a:pPr lvl="1" algn="just"/>
            <a:r>
              <a:rPr lang="it-IT" sz="2800" dirty="0">
                <a:latin typeface="Calibri corpo"/>
              </a:rPr>
              <a:t>C</a:t>
            </a:r>
            <a:r>
              <a:rPr lang="it-IT" sz="2800" b="0" i="0" u="none" strike="noStrike" baseline="0" dirty="0">
                <a:latin typeface="Calibri corpo"/>
              </a:rPr>
              <a:t>onsultazione banche dati online (es., Scopus) disponibili presso le risorse elettroniche delle biblioteche dell’Università</a:t>
            </a:r>
          </a:p>
          <a:p>
            <a:pPr lvl="1" algn="just"/>
            <a:r>
              <a:rPr lang="it-IT" sz="2800" dirty="0">
                <a:solidFill>
                  <a:schemeClr val="tx1"/>
                </a:solidFill>
                <a:latin typeface="Calibri corpo"/>
              </a:rPr>
              <a:t>Utilizzo CAUTO di motori di ricerca generici (es. Google)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  <a:latin typeface="Calibri corpo"/>
              </a:rPr>
              <a:t>Annotare subito gli estremi del materiale trovato (autore, titolo, editore, luogo e data, pagine)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651114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uppo 12"/>
          <p:cNvGrpSpPr>
            <a:grpSpLocks/>
          </p:cNvGrpSpPr>
          <p:nvPr/>
        </p:nvGrpSpPr>
        <p:grpSpPr bwMode="auto">
          <a:xfrm>
            <a:off x="0" y="6159500"/>
            <a:ext cx="9144000" cy="766763"/>
            <a:chOff x="0" y="6159398"/>
            <a:chExt cx="9144000" cy="766760"/>
          </a:xfrm>
        </p:grpSpPr>
        <p:sp>
          <p:nvSpPr>
            <p:cNvPr id="23558" name="Rettangolo 4"/>
            <p:cNvSpPr>
              <a:spLocks noChangeArrowheads="1"/>
            </p:cNvSpPr>
            <p:nvPr/>
          </p:nvSpPr>
          <p:spPr bwMode="auto">
            <a:xfrm>
              <a:off x="0" y="6159398"/>
              <a:ext cx="9144000" cy="766760"/>
            </a:xfrm>
            <a:prstGeom prst="rect">
              <a:avLst/>
            </a:prstGeom>
            <a:solidFill>
              <a:srgbClr val="005EB8"/>
            </a:solidFill>
            <a:ln w="12701">
              <a:solidFill>
                <a:srgbClr val="41719C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FFFFFF"/>
                </a:solidFill>
              </a:endParaRPr>
            </a:p>
          </p:txBody>
        </p:sp>
        <p:pic>
          <p:nvPicPr>
            <p:cNvPr id="23559" name="Immagin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9325" y="6296064"/>
              <a:ext cx="1547448" cy="49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58D91754-D1BC-FF61-3FCD-78A73430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Raccolta bibliografica e studio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70A8D7-6715-59BC-6EEF-BBC01099A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7" y="1827356"/>
            <a:ext cx="7680463" cy="3740288"/>
          </a:xfrm>
        </p:spPr>
        <p:txBody>
          <a:bodyPr>
            <a:normAutofit/>
          </a:bodyPr>
          <a:lstStyle/>
          <a:p>
            <a:pPr algn="just"/>
            <a:r>
              <a:rPr lang="it-IT" sz="3600" dirty="0"/>
              <a:t>Selezione e divisione del materiale</a:t>
            </a:r>
          </a:p>
          <a:p>
            <a:pPr algn="just"/>
            <a:r>
              <a:rPr lang="it-IT" sz="3600" dirty="0"/>
              <a:t>Analisi della bibliografia riportata</a:t>
            </a:r>
          </a:p>
          <a:p>
            <a:pPr algn="just"/>
            <a:r>
              <a:rPr lang="it-IT" sz="3600" dirty="0"/>
              <a:t>Scarto dei materiali poco rilevanti e approfondimento di quelli che lo sono</a:t>
            </a:r>
          </a:p>
          <a:p>
            <a:pPr algn="just"/>
            <a:r>
              <a:rPr lang="it-IT" sz="3600" dirty="0"/>
              <a:t>Anche bibliografia internazionale</a:t>
            </a:r>
            <a:endParaRPr lang="it-IT" sz="3400" dirty="0"/>
          </a:p>
        </p:txBody>
      </p:sp>
    </p:spTree>
    <p:extLst>
      <p:ext uri="{BB962C8B-B14F-4D97-AF65-F5344CB8AC3E}">
        <p14:creationId xmlns:p14="http://schemas.microsoft.com/office/powerpoint/2010/main" val="105868707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uppo 12"/>
          <p:cNvGrpSpPr>
            <a:grpSpLocks/>
          </p:cNvGrpSpPr>
          <p:nvPr/>
        </p:nvGrpSpPr>
        <p:grpSpPr bwMode="auto">
          <a:xfrm>
            <a:off x="0" y="6159500"/>
            <a:ext cx="9144000" cy="766763"/>
            <a:chOff x="0" y="6159398"/>
            <a:chExt cx="9144000" cy="766760"/>
          </a:xfrm>
        </p:grpSpPr>
        <p:sp>
          <p:nvSpPr>
            <p:cNvPr id="23558" name="Rettangolo 4"/>
            <p:cNvSpPr>
              <a:spLocks noChangeArrowheads="1"/>
            </p:cNvSpPr>
            <p:nvPr/>
          </p:nvSpPr>
          <p:spPr bwMode="auto">
            <a:xfrm>
              <a:off x="0" y="6159398"/>
              <a:ext cx="9144000" cy="766760"/>
            </a:xfrm>
            <a:prstGeom prst="rect">
              <a:avLst/>
            </a:prstGeom>
            <a:solidFill>
              <a:srgbClr val="005EB8"/>
            </a:solidFill>
            <a:ln w="12701">
              <a:solidFill>
                <a:srgbClr val="41719C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FFFFFF"/>
                </a:solidFill>
              </a:endParaRPr>
            </a:p>
          </p:txBody>
        </p:sp>
        <p:pic>
          <p:nvPicPr>
            <p:cNvPr id="23559" name="Immagin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9325" y="6296064"/>
              <a:ext cx="1547448" cy="49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58D91754-D1BC-FF61-3FCD-78A73430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Indice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70A8D7-6715-59BC-6EEF-BBC01099A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7" y="1827356"/>
            <a:ext cx="7680463" cy="374028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it-IT" sz="3600" dirty="0">
                <a:solidFill>
                  <a:schemeClr val="tx1"/>
                </a:solidFill>
              </a:rPr>
              <a:t>Bozza di indice - in cui saranno possibili nel corso del lavoro aggiustamenti e correzioni - suddiviso in capitoli e paragrafi, ciascuno con un titolo pertinente e logico</a:t>
            </a:r>
          </a:p>
          <a:p>
            <a:pPr algn="just">
              <a:lnSpc>
                <a:spcPct val="110000"/>
              </a:lnSpc>
            </a:pPr>
            <a:r>
              <a:rPr lang="it-IT" sz="3600" dirty="0"/>
              <a:t>Propedeutico alla realizzazione dell’elaborato</a:t>
            </a:r>
            <a:endParaRPr lang="it-IT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13499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uppo 12"/>
          <p:cNvGrpSpPr>
            <a:grpSpLocks/>
          </p:cNvGrpSpPr>
          <p:nvPr/>
        </p:nvGrpSpPr>
        <p:grpSpPr bwMode="auto">
          <a:xfrm>
            <a:off x="0" y="6159500"/>
            <a:ext cx="9144000" cy="766763"/>
            <a:chOff x="0" y="6159398"/>
            <a:chExt cx="9144000" cy="766760"/>
          </a:xfrm>
        </p:grpSpPr>
        <p:sp>
          <p:nvSpPr>
            <p:cNvPr id="23558" name="Rettangolo 4"/>
            <p:cNvSpPr>
              <a:spLocks noChangeArrowheads="1"/>
            </p:cNvSpPr>
            <p:nvPr/>
          </p:nvSpPr>
          <p:spPr bwMode="auto">
            <a:xfrm>
              <a:off x="0" y="6159398"/>
              <a:ext cx="9144000" cy="766760"/>
            </a:xfrm>
            <a:prstGeom prst="rect">
              <a:avLst/>
            </a:prstGeom>
            <a:solidFill>
              <a:srgbClr val="005EB8"/>
            </a:solidFill>
            <a:ln w="12701">
              <a:solidFill>
                <a:srgbClr val="41719C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FFFFFF"/>
                </a:solidFill>
              </a:endParaRPr>
            </a:p>
          </p:txBody>
        </p:sp>
        <p:pic>
          <p:nvPicPr>
            <p:cNvPr id="23559" name="Immagin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9325" y="6296064"/>
              <a:ext cx="1547448" cy="49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58D91754-D1BC-FF61-3FCD-78A73430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Struttura dell’elaborato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70A8D7-6715-59BC-6EEF-BBC01099A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7" y="1827356"/>
            <a:ext cx="7680463" cy="3740288"/>
          </a:xfrm>
        </p:spPr>
        <p:txBody>
          <a:bodyPr>
            <a:normAutofit fontScale="70000" lnSpcReduction="20000"/>
          </a:bodyPr>
          <a:lstStyle/>
          <a:p>
            <a:r>
              <a:rPr lang="it-IT" sz="3600" dirty="0">
                <a:cs typeface="Calibri"/>
              </a:rPr>
              <a:t>Indicazioni formali si trovano nel modello disponibile al link:</a:t>
            </a:r>
            <a:r>
              <a:rPr lang="it-IT" sz="3600" b="1" dirty="0">
                <a:cs typeface="Calibri"/>
              </a:rPr>
              <a:t> </a:t>
            </a:r>
            <a:r>
              <a:rPr lang="it-IT" sz="3600" b="1" dirty="0">
                <a:cs typeface="Calibri"/>
                <a:hlinkClick r:id="rId4"/>
              </a:rPr>
              <a:t>https://gspi.unipr.it/it/didattica/esami-di-laurea/tesi</a:t>
            </a:r>
            <a:endParaRPr lang="it-IT" sz="3600" b="1" dirty="0">
              <a:cs typeface="Calibri"/>
            </a:endParaRPr>
          </a:p>
          <a:p>
            <a:r>
              <a:rPr lang="it-IT" sz="3600" dirty="0">
                <a:cs typeface="Calibri"/>
              </a:rPr>
              <a:t>Elementi:</a:t>
            </a:r>
          </a:p>
          <a:p>
            <a:pPr lvl="1"/>
            <a:r>
              <a:rPr lang="it-IT" sz="3200" dirty="0">
                <a:cs typeface="Calibri"/>
              </a:rPr>
              <a:t>Indice</a:t>
            </a:r>
          </a:p>
          <a:p>
            <a:pPr lvl="1"/>
            <a:r>
              <a:rPr lang="it-IT" sz="3200" dirty="0">
                <a:cs typeface="Calibri"/>
              </a:rPr>
              <a:t>Introduzione: presentazione argomento, obiettivi e metodo</a:t>
            </a:r>
          </a:p>
          <a:p>
            <a:pPr lvl="1"/>
            <a:r>
              <a:rPr lang="it-IT" sz="3200" dirty="0">
                <a:cs typeface="Calibri"/>
              </a:rPr>
              <a:t>Corpo centrale: capitoli, paragrafi e sottoparagrafi</a:t>
            </a:r>
          </a:p>
          <a:p>
            <a:pPr lvl="1"/>
            <a:r>
              <a:rPr lang="it-IT" sz="3200" dirty="0">
                <a:cs typeface="Calibri"/>
              </a:rPr>
              <a:t>Conclusioni: sintesi e argomentazione dei risultati</a:t>
            </a:r>
          </a:p>
          <a:p>
            <a:pPr lvl="1"/>
            <a:r>
              <a:rPr lang="it-IT" sz="3200" dirty="0">
                <a:cs typeface="Calibri"/>
              </a:rPr>
              <a:t>Bibliografia</a:t>
            </a:r>
          </a:p>
          <a:p>
            <a:pPr lvl="1"/>
            <a:r>
              <a:rPr lang="it-IT" sz="3200" dirty="0">
                <a:cs typeface="Calibri"/>
              </a:rPr>
              <a:t>Eventuali appendici</a:t>
            </a:r>
          </a:p>
          <a:p>
            <a:pPr lvl="1"/>
            <a:r>
              <a:rPr lang="it-IT" sz="3200" dirty="0">
                <a:cs typeface="Calibri"/>
              </a:rPr>
              <a:t>Ringraziamenti (facoltativi)</a:t>
            </a:r>
          </a:p>
          <a:p>
            <a:endParaRPr lang="it-IT" sz="3600" b="1" dirty="0">
              <a:cs typeface="Calibri"/>
            </a:endParaRP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15306713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uppo 12"/>
          <p:cNvGrpSpPr>
            <a:grpSpLocks/>
          </p:cNvGrpSpPr>
          <p:nvPr/>
        </p:nvGrpSpPr>
        <p:grpSpPr bwMode="auto">
          <a:xfrm>
            <a:off x="0" y="6159500"/>
            <a:ext cx="9144000" cy="766763"/>
            <a:chOff x="0" y="6159398"/>
            <a:chExt cx="9144000" cy="766760"/>
          </a:xfrm>
        </p:grpSpPr>
        <p:sp>
          <p:nvSpPr>
            <p:cNvPr id="23558" name="Rettangolo 4"/>
            <p:cNvSpPr>
              <a:spLocks noChangeArrowheads="1"/>
            </p:cNvSpPr>
            <p:nvPr/>
          </p:nvSpPr>
          <p:spPr bwMode="auto">
            <a:xfrm>
              <a:off x="0" y="6159398"/>
              <a:ext cx="9144000" cy="766760"/>
            </a:xfrm>
            <a:prstGeom prst="rect">
              <a:avLst/>
            </a:prstGeom>
            <a:solidFill>
              <a:srgbClr val="005EB8"/>
            </a:solidFill>
            <a:ln w="12701">
              <a:solidFill>
                <a:srgbClr val="41719C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FFFFFF"/>
                </a:solidFill>
              </a:endParaRPr>
            </a:p>
          </p:txBody>
        </p:sp>
        <p:pic>
          <p:nvPicPr>
            <p:cNvPr id="23559" name="Immagin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9325" y="6296064"/>
              <a:ext cx="1547448" cy="49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58D91754-D1BC-FF61-3FCD-78A73430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Stesura dell’elaborato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70A8D7-6715-59BC-6EEF-BBC01099A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7" y="1827356"/>
            <a:ext cx="7680463" cy="3740288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schemeClr val="tx1"/>
                </a:solidFill>
              </a:rPr>
              <a:t>Stesura capitolo per capitolo, secondo l’ordine cronologico dell’indice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schemeClr val="tx1"/>
                </a:solidFill>
              </a:rPr>
              <a:t>L</a:t>
            </a:r>
            <a:r>
              <a:rPr lang="it-IT" sz="3600" b="0" i="0" u="none" strike="noStrike" baseline="0" dirty="0">
                <a:solidFill>
                  <a:schemeClr val="tx1"/>
                </a:solidFill>
              </a:rPr>
              <a:t>inguaggio scientifico, impersonale e diretto, chiaro e lineare, ben comprensibile anche a chi non è esperto in materia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schemeClr val="tx1"/>
                </a:solidFill>
              </a:rPr>
              <a:t>E</a:t>
            </a:r>
            <a:r>
              <a:rPr lang="it-IT" sz="3600" b="0" i="0" u="none" strike="noStrike" baseline="0" dirty="0">
                <a:solidFill>
                  <a:schemeClr val="tx1"/>
                </a:solidFill>
              </a:rPr>
              <a:t>vitare frasi troppo lunghe e complesse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schemeClr val="tx1"/>
                </a:solidFill>
              </a:rPr>
              <a:t>V</a:t>
            </a:r>
            <a:r>
              <a:rPr lang="it-IT" sz="3600" b="0" i="0" u="none" strike="noStrike" baseline="0" dirty="0">
                <a:solidFill>
                  <a:schemeClr val="tx1"/>
                </a:solidFill>
              </a:rPr>
              <a:t>erificare e applicare correttamente la forma e gli stili di formattazione a tutte le parti del documento </a:t>
            </a:r>
            <a:endParaRPr lang="it-IT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sz="3600" b="1" dirty="0">
              <a:cs typeface="Calibri"/>
            </a:endParaRP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962505068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uppo 12"/>
          <p:cNvGrpSpPr>
            <a:grpSpLocks/>
          </p:cNvGrpSpPr>
          <p:nvPr/>
        </p:nvGrpSpPr>
        <p:grpSpPr bwMode="auto">
          <a:xfrm>
            <a:off x="0" y="6159500"/>
            <a:ext cx="9144000" cy="766763"/>
            <a:chOff x="0" y="6159398"/>
            <a:chExt cx="9144000" cy="766760"/>
          </a:xfrm>
        </p:grpSpPr>
        <p:sp>
          <p:nvSpPr>
            <p:cNvPr id="23558" name="Rettangolo 4"/>
            <p:cNvSpPr>
              <a:spLocks noChangeArrowheads="1"/>
            </p:cNvSpPr>
            <p:nvPr/>
          </p:nvSpPr>
          <p:spPr bwMode="auto">
            <a:xfrm>
              <a:off x="0" y="6159398"/>
              <a:ext cx="9144000" cy="766760"/>
            </a:xfrm>
            <a:prstGeom prst="rect">
              <a:avLst/>
            </a:prstGeom>
            <a:solidFill>
              <a:srgbClr val="005EB8"/>
            </a:solidFill>
            <a:ln w="12701">
              <a:solidFill>
                <a:srgbClr val="41719C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FFFFFF"/>
                </a:solidFill>
              </a:endParaRPr>
            </a:p>
          </p:txBody>
        </p:sp>
        <p:pic>
          <p:nvPicPr>
            <p:cNvPr id="23559" name="Immagin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9325" y="6296064"/>
              <a:ext cx="1547448" cy="49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58D91754-D1BC-FF61-3FCD-78A73430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Citazioni bibliografiche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70A8D7-6715-59BC-6EEF-BBC01099A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7" y="1690689"/>
            <a:ext cx="7680463" cy="3740288"/>
          </a:xfrm>
        </p:spPr>
        <p:txBody>
          <a:bodyPr>
            <a:normAutofit fontScale="25000" lnSpcReduction="20000"/>
          </a:bodyPr>
          <a:lstStyle/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7200" dirty="0"/>
              <a:t>Frammenti di testi senza citazione della fonte </a:t>
            </a:r>
            <a:r>
              <a:rPr lang="it-IT" sz="7200" dirty="0">
                <a:sym typeface="Wingdings" panose="05000000000000000000" pitchFamily="2" charset="2"/>
              </a:rPr>
              <a:t> </a:t>
            </a:r>
            <a:r>
              <a:rPr lang="it-IT" sz="7200" b="1" dirty="0"/>
              <a:t>plagio 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7200" dirty="0"/>
              <a:t>Rielaborazione dei concetti/citazione diretta del testo tra virgolette («…») e  riferimento alle fonti utilizzate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7200" dirty="0"/>
              <a:t>L’</a:t>
            </a:r>
            <a:r>
              <a:rPr lang="it-IT" sz="7200" dirty="0">
                <a:solidFill>
                  <a:schemeClr val="tx1"/>
                </a:solidFill>
              </a:rPr>
              <a:t>insieme di elementi, ordinati e formalizzati in base ad una regola o standard, che permette l'identificazione di una pubblicazione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sz="7200" dirty="0"/>
              <a:t>Esistono diversi metodi di citazione ugualmente validi, l’importante è la coerenza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altLang="it-IT" sz="7200" dirty="0"/>
              <a:t>Nelle</a:t>
            </a:r>
            <a:r>
              <a:rPr lang="it-IT" altLang="it-IT" sz="7200" i="1" dirty="0"/>
              <a:t> </a:t>
            </a:r>
            <a:r>
              <a:rPr lang="it-IT" altLang="it-IT" sz="7200" i="1" dirty="0">
                <a:hlinkClick r:id="rId4"/>
              </a:rPr>
              <a:t>Indicazioni e criteri formali per la composizione dell’elaborato di tesi del Dipartimento di Giurisprudenza, Studî Politici e Internazionali </a:t>
            </a:r>
            <a:r>
              <a:rPr lang="it-IT" altLang="it-IT" sz="7200" dirty="0"/>
              <a:t>è richiesto che </a:t>
            </a:r>
            <a:r>
              <a:rPr lang="it-IT" sz="7200" dirty="0">
                <a:solidFill>
                  <a:schemeClr val="tx1"/>
                </a:solidFill>
              </a:rPr>
              <a:t>citazioni bibliografiche, riferimenti ad opera già citata e abbreviazioni si conformino a quelle utilizzate in V. Napolitano, Dizionario Bibliografico delle Riviste giuridiche italiane, Giuffrè, Milano (vedi </a:t>
            </a:r>
            <a:r>
              <a:rPr lang="it-IT" sz="7200" dirty="0">
                <a:solidFill>
                  <a:schemeClr val="tx1"/>
                </a:solidFill>
                <a:hlinkClick r:id="rId5"/>
              </a:rPr>
              <a:t>https://www.bibliotecagiurisprudenza.unipr.it/come-citare/</a:t>
            </a:r>
            <a:r>
              <a:rPr lang="it-IT" sz="7200" dirty="0">
                <a:solidFill>
                  <a:schemeClr val="tx1"/>
                </a:solidFill>
              </a:rPr>
              <a:t> ), ma chiedere indicazioni al Relatore </a:t>
            </a:r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it-IT" sz="72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it-IT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sz="3600" b="1" dirty="0">
              <a:cs typeface="Calibri"/>
            </a:endParaRP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3943288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788</TotalTime>
  <Words>1833</Words>
  <Application>Microsoft Office PowerPoint</Application>
  <PresentationFormat>Presentazione su schermo (4:3)</PresentationFormat>
  <Paragraphs>165</Paragraphs>
  <Slides>19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6" baseType="lpstr">
      <vt:lpstr>Arial</vt:lpstr>
      <vt:lpstr>Arial-BoldMT</vt:lpstr>
      <vt:lpstr>Calibri</vt:lpstr>
      <vt:lpstr>Calibri corpo</vt:lpstr>
      <vt:lpstr>Calibri Light</vt:lpstr>
      <vt:lpstr>TimesNewRomanPSMT</vt:lpstr>
      <vt:lpstr>Tema di Office</vt:lpstr>
      <vt:lpstr>Presentazione standard di PowerPoint</vt:lpstr>
      <vt:lpstr>La tesi di laurea: caratteristiche generali</vt:lpstr>
      <vt:lpstr>Tipologie di tesi</vt:lpstr>
      <vt:lpstr>Raccolta bibliografica e studio</vt:lpstr>
      <vt:lpstr>Raccolta bibliografica e studio</vt:lpstr>
      <vt:lpstr>Indice</vt:lpstr>
      <vt:lpstr>Struttura dell’elaborato</vt:lpstr>
      <vt:lpstr>Stesura dell’elaborato</vt:lpstr>
      <vt:lpstr>Citazioni bibliografiche</vt:lpstr>
      <vt:lpstr>Citazioni bibliografiche</vt:lpstr>
      <vt:lpstr>Esempi di citazioni bibliografiche</vt:lpstr>
      <vt:lpstr>Note a piè di pagina</vt:lpstr>
      <vt:lpstr>Principali modalità di citazione</vt:lpstr>
      <vt:lpstr>Esempi citazioni</vt:lpstr>
      <vt:lpstr>Indicazioni generali riferimenti bibliografici</vt:lpstr>
      <vt:lpstr>Altre indicazioni e raccomandazioni</vt:lpstr>
      <vt:lpstr>Altre indicazioni e raccomandazioni</vt:lpstr>
      <vt:lpstr>Indicazioni pratiche sulla ricerca del materiale</vt:lpstr>
      <vt:lpstr>Questionario di gradimento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AB</dc:creator>
  <cp:lastModifiedBy>Anna Maria ROSETO</cp:lastModifiedBy>
  <cp:revision>22</cp:revision>
  <dcterms:created xsi:type="dcterms:W3CDTF">2017-03-03T16:30:04Z</dcterms:created>
  <dcterms:modified xsi:type="dcterms:W3CDTF">2023-11-20T12:48:35Z</dcterms:modified>
</cp:coreProperties>
</file>