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  <p:sldMasterId id="2147484219" r:id="rId5"/>
    <p:sldMasterId id="2147484231" r:id="rId6"/>
    <p:sldMasterId id="2147484244" r:id="rId7"/>
  </p:sldMasterIdLst>
  <p:notesMasterIdLst>
    <p:notesMasterId r:id="rId34"/>
  </p:notesMasterIdLst>
  <p:handoutMasterIdLst>
    <p:handoutMasterId r:id="rId35"/>
  </p:handoutMasterIdLst>
  <p:sldIdLst>
    <p:sldId id="1101" r:id="rId8"/>
    <p:sldId id="1508" r:id="rId9"/>
    <p:sldId id="1509" r:id="rId10"/>
    <p:sldId id="1485" r:id="rId11"/>
    <p:sldId id="1486" r:id="rId12"/>
    <p:sldId id="1487" r:id="rId13"/>
    <p:sldId id="1488" r:id="rId14"/>
    <p:sldId id="1489" r:id="rId15"/>
    <p:sldId id="1490" r:id="rId16"/>
    <p:sldId id="1491" r:id="rId17"/>
    <p:sldId id="1493" r:id="rId18"/>
    <p:sldId id="1494" r:id="rId19"/>
    <p:sldId id="1495" r:id="rId20"/>
    <p:sldId id="1496" r:id="rId21"/>
    <p:sldId id="1497" r:id="rId22"/>
    <p:sldId id="1498" r:id="rId23"/>
    <p:sldId id="1500" r:id="rId24"/>
    <p:sldId id="1501" r:id="rId25"/>
    <p:sldId id="1502" r:id="rId26"/>
    <p:sldId id="1503" r:id="rId27"/>
    <p:sldId id="1504" r:id="rId28"/>
    <p:sldId id="1505" r:id="rId29"/>
    <p:sldId id="1506" r:id="rId30"/>
    <p:sldId id="1507" r:id="rId31"/>
    <p:sldId id="1510" r:id="rId32"/>
    <p:sldId id="1108" r:id="rId33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7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FACD8E-9DF6-11FD-44F4-6A5B62B89251}" v="24" dt="2021-02-16T11:11:20.916"/>
    <p1510:client id="{647E1056-32DE-C5FA-7354-F13A0A2DA28F}" v="9" dt="2021-02-16T12:06:15.618"/>
    <p1510:client id="{E76710AE-1691-8301-4695-494365E03F75}" v="28" dt="2021-02-16T11:14:07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642" autoAdjust="0"/>
  </p:normalViewPr>
  <p:slideViewPr>
    <p:cSldViewPr>
      <p:cViewPr varScale="1">
        <p:scale>
          <a:sx n="92" d="100"/>
          <a:sy n="92" d="100"/>
        </p:scale>
        <p:origin x="-69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31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21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21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MINARDI" userId="S::elisa.minardi@unipr.it::f218aed8-edbb-4939-bf5d-6cf8e932ca67" providerId="AD" clId="Web-{647E1056-32DE-C5FA-7354-F13A0A2DA28F}"/>
    <pc:docChg chg="modSld">
      <pc:chgData name="Elisa MINARDI" userId="S::elisa.minardi@unipr.it::f218aed8-edbb-4939-bf5d-6cf8e932ca67" providerId="AD" clId="Web-{647E1056-32DE-C5FA-7354-F13A0A2DA28F}" dt="2021-02-16T12:06:15.618" v="8" actId="14100"/>
      <pc:docMkLst>
        <pc:docMk/>
      </pc:docMkLst>
      <pc:sldChg chg="addSp delSp modSp">
        <pc:chgData name="Elisa MINARDI" userId="S::elisa.minardi@unipr.it::f218aed8-edbb-4939-bf5d-6cf8e932ca67" providerId="AD" clId="Web-{647E1056-32DE-C5FA-7354-F13A0A2DA28F}" dt="2021-02-16T12:06:15.618" v="8" actId="14100"/>
        <pc:sldMkLst>
          <pc:docMk/>
          <pc:sldMk cId="451843410" sldId="1398"/>
        </pc:sldMkLst>
        <pc:picChg chg="add mod">
          <ac:chgData name="Elisa MINARDI" userId="S::elisa.minardi@unipr.it::f218aed8-edbb-4939-bf5d-6cf8e932ca67" providerId="AD" clId="Web-{647E1056-32DE-C5FA-7354-F13A0A2DA28F}" dt="2021-02-16T12:06:15.618" v="8" actId="14100"/>
          <ac:picMkLst>
            <pc:docMk/>
            <pc:sldMk cId="451843410" sldId="1398"/>
            <ac:picMk id="2" creationId="{7086E429-0079-4653-8DEC-A4E57E664522}"/>
          </ac:picMkLst>
        </pc:picChg>
        <pc:picChg chg="del">
          <ac:chgData name="Elisa MINARDI" userId="S::elisa.minardi@unipr.it::f218aed8-edbb-4939-bf5d-6cf8e932ca67" providerId="AD" clId="Web-{647E1056-32DE-C5FA-7354-F13A0A2DA28F}" dt="2021-02-16T12:05:55.665" v="0"/>
          <ac:picMkLst>
            <pc:docMk/>
            <pc:sldMk cId="451843410" sldId="1398"/>
            <ac:picMk id="3" creationId="{00000000-0000-0000-0000-000000000000}"/>
          </ac:picMkLst>
        </pc:picChg>
      </pc:sldChg>
    </pc:docChg>
  </pc:docChgLst>
  <pc:docChgLst>
    <pc:chgData name="Elisa MINARDI" userId="S::elisa.minardi@unipr.it::f218aed8-edbb-4939-bf5d-6cf8e932ca67" providerId="AD" clId="Web-{11FACD8E-9DF6-11FD-44F4-6A5B62B89251}"/>
    <pc:docChg chg="addSld modSld">
      <pc:chgData name="Elisa MINARDI" userId="S::elisa.minardi@unipr.it::f218aed8-edbb-4939-bf5d-6cf8e932ca67" providerId="AD" clId="Web-{11FACD8E-9DF6-11FD-44F4-6A5B62B89251}" dt="2021-02-16T11:11:20.916" v="23" actId="1076"/>
      <pc:docMkLst>
        <pc:docMk/>
      </pc:docMkLst>
      <pc:sldChg chg="addSp delSp modSp new">
        <pc:chgData name="Elisa MINARDI" userId="S::elisa.minardi@unipr.it::f218aed8-edbb-4939-bf5d-6cf8e932ca67" providerId="AD" clId="Web-{11FACD8E-9DF6-11FD-44F4-6A5B62B89251}" dt="2021-02-16T11:10:05.774" v="11" actId="1076"/>
        <pc:sldMkLst>
          <pc:docMk/>
          <pc:sldMk cId="170381914" sldId="1482"/>
        </pc:sldMkLst>
        <pc:picChg chg="add del mod">
          <ac:chgData name="Elisa MINARDI" userId="S::elisa.minardi@unipr.it::f218aed8-edbb-4939-bf5d-6cf8e932ca67" providerId="AD" clId="Web-{11FACD8E-9DF6-11FD-44F4-6A5B62B89251}" dt="2021-02-16T11:08:08.647" v="3"/>
          <ac:picMkLst>
            <pc:docMk/>
            <pc:sldMk cId="170381914" sldId="1482"/>
            <ac:picMk id="4" creationId="{173ADE74-26B7-4100-AD23-04110CFE4714}"/>
          </ac:picMkLst>
        </pc:picChg>
        <pc:picChg chg="add del mod">
          <ac:chgData name="Elisa MINARDI" userId="S::elisa.minardi@unipr.it::f218aed8-edbb-4939-bf5d-6cf8e932ca67" providerId="AD" clId="Web-{11FACD8E-9DF6-11FD-44F4-6A5B62B89251}" dt="2021-02-16T11:08:56.226" v="5"/>
          <ac:picMkLst>
            <pc:docMk/>
            <pc:sldMk cId="170381914" sldId="1482"/>
            <ac:picMk id="5" creationId="{3CEB7E43-B68E-4C37-8938-CC416B47E4A0}"/>
          </ac:picMkLst>
        </pc:picChg>
        <pc:picChg chg="add mod">
          <ac:chgData name="Elisa MINARDI" userId="S::elisa.minardi@unipr.it::f218aed8-edbb-4939-bf5d-6cf8e932ca67" providerId="AD" clId="Web-{11FACD8E-9DF6-11FD-44F4-6A5B62B89251}" dt="2021-02-16T11:10:05.774" v="11" actId="1076"/>
          <ac:picMkLst>
            <pc:docMk/>
            <pc:sldMk cId="170381914" sldId="1482"/>
            <ac:picMk id="6" creationId="{7A4BAD85-528B-4BCC-8ABE-4DBFC197ECDB}"/>
          </ac:picMkLst>
        </pc:picChg>
      </pc:sldChg>
      <pc:sldChg chg="addSp modSp new">
        <pc:chgData name="Elisa MINARDI" userId="S::elisa.minardi@unipr.it::f218aed8-edbb-4939-bf5d-6cf8e932ca67" providerId="AD" clId="Web-{11FACD8E-9DF6-11FD-44F4-6A5B62B89251}" dt="2021-02-16T11:11:20.916" v="23" actId="1076"/>
        <pc:sldMkLst>
          <pc:docMk/>
          <pc:sldMk cId="2377918445" sldId="1483"/>
        </pc:sldMkLst>
        <pc:picChg chg="add mod">
          <ac:chgData name="Elisa MINARDI" userId="S::elisa.minardi@unipr.it::f218aed8-edbb-4939-bf5d-6cf8e932ca67" providerId="AD" clId="Web-{11FACD8E-9DF6-11FD-44F4-6A5B62B89251}" dt="2021-02-16T11:11:20.916" v="23" actId="1076"/>
          <ac:picMkLst>
            <pc:docMk/>
            <pc:sldMk cId="2377918445" sldId="1483"/>
            <ac:picMk id="4" creationId="{4765572D-3F0B-4D01-9556-88E249ED0B1A}"/>
          </ac:picMkLst>
        </pc:picChg>
      </pc:sldChg>
    </pc:docChg>
  </pc:docChgLst>
  <pc:docChgLst>
    <pc:chgData name="Elisa MINARDI" userId="S::elisa.minardi@unipr.it::f218aed8-edbb-4939-bf5d-6cf8e932ca67" providerId="AD" clId="Web-{E76710AE-1691-8301-4695-494365E03F75}"/>
    <pc:docChg chg="modSld">
      <pc:chgData name="Elisa MINARDI" userId="S::elisa.minardi@unipr.it::f218aed8-edbb-4939-bf5d-6cf8e932ca67" providerId="AD" clId="Web-{E76710AE-1691-8301-4695-494365E03F75}" dt="2021-02-16T11:14:07.756" v="27" actId="14100"/>
      <pc:docMkLst>
        <pc:docMk/>
      </pc:docMkLst>
      <pc:sldChg chg="addSp delSp modSp">
        <pc:chgData name="Elisa MINARDI" userId="S::elisa.minardi@unipr.it::f218aed8-edbb-4939-bf5d-6cf8e932ca67" providerId="AD" clId="Web-{E76710AE-1691-8301-4695-494365E03F75}" dt="2021-02-16T11:12:58.348" v="13" actId="14100"/>
        <pc:sldMkLst>
          <pc:docMk/>
          <pc:sldMk cId="170381914" sldId="1482"/>
        </pc:sldMkLst>
        <pc:spChg chg="del">
          <ac:chgData name="Elisa MINARDI" userId="S::elisa.minardi@unipr.it::f218aed8-edbb-4939-bf5d-6cf8e932ca67" providerId="AD" clId="Web-{E76710AE-1691-8301-4695-494365E03F75}" dt="2021-02-16T11:12:22.613" v="1"/>
          <ac:spMkLst>
            <pc:docMk/>
            <pc:sldMk cId="170381914" sldId="1482"/>
            <ac:spMk id="2" creationId="{1406936E-2872-455E-A759-F0C2DA8EE9BF}"/>
          </ac:spMkLst>
        </pc:spChg>
        <pc:spChg chg="del">
          <ac:chgData name="Elisa MINARDI" userId="S::elisa.minardi@unipr.it::f218aed8-edbb-4939-bf5d-6cf8e932ca67" providerId="AD" clId="Web-{E76710AE-1691-8301-4695-494365E03F75}" dt="2021-02-16T11:12:24.629" v="2"/>
          <ac:spMkLst>
            <pc:docMk/>
            <pc:sldMk cId="170381914" sldId="1482"/>
            <ac:spMk id="3" creationId="{469C5D97-705B-4704-A1C4-15349ACEC6EA}"/>
          </ac:spMkLst>
        </pc:spChg>
        <pc:picChg chg="add mod">
          <ac:chgData name="Elisa MINARDI" userId="S::elisa.minardi@unipr.it::f218aed8-edbb-4939-bf5d-6cf8e932ca67" providerId="AD" clId="Web-{E76710AE-1691-8301-4695-494365E03F75}" dt="2021-02-16T11:12:58.348" v="13" actId="14100"/>
          <ac:picMkLst>
            <pc:docMk/>
            <pc:sldMk cId="170381914" sldId="1482"/>
            <ac:picMk id="4" creationId="{706683D1-1963-49DB-A783-28D34F794E82}"/>
          </ac:picMkLst>
        </pc:picChg>
        <pc:picChg chg="del">
          <ac:chgData name="Elisa MINARDI" userId="S::elisa.minardi@unipr.it::f218aed8-edbb-4939-bf5d-6cf8e932ca67" providerId="AD" clId="Web-{E76710AE-1691-8301-4695-494365E03F75}" dt="2021-02-16T11:12:13.660" v="0"/>
          <ac:picMkLst>
            <pc:docMk/>
            <pc:sldMk cId="170381914" sldId="1482"/>
            <ac:picMk id="6" creationId="{7A4BAD85-528B-4BCC-8ABE-4DBFC197ECDB}"/>
          </ac:picMkLst>
        </pc:picChg>
      </pc:sldChg>
      <pc:sldChg chg="addSp delSp modSp">
        <pc:chgData name="Elisa MINARDI" userId="S::elisa.minardi@unipr.it::f218aed8-edbb-4939-bf5d-6cf8e932ca67" providerId="AD" clId="Web-{E76710AE-1691-8301-4695-494365E03F75}" dt="2021-02-16T11:14:07.756" v="27" actId="14100"/>
        <pc:sldMkLst>
          <pc:docMk/>
          <pc:sldMk cId="2377918445" sldId="1483"/>
        </pc:sldMkLst>
        <pc:spChg chg="del">
          <ac:chgData name="Elisa MINARDI" userId="S::elisa.minardi@unipr.it::f218aed8-edbb-4939-bf5d-6cf8e932ca67" providerId="AD" clId="Web-{E76710AE-1691-8301-4695-494365E03F75}" dt="2021-02-16T11:13:25.724" v="15"/>
          <ac:spMkLst>
            <pc:docMk/>
            <pc:sldMk cId="2377918445" sldId="1483"/>
            <ac:spMk id="2" creationId="{83D13A42-3484-4F62-ADA1-566207BF0A69}"/>
          </ac:spMkLst>
        </pc:spChg>
        <pc:spChg chg="del">
          <ac:chgData name="Elisa MINARDI" userId="S::elisa.minardi@unipr.it::f218aed8-edbb-4939-bf5d-6cf8e932ca67" providerId="AD" clId="Web-{E76710AE-1691-8301-4695-494365E03F75}" dt="2021-02-16T11:13:29.458" v="16"/>
          <ac:spMkLst>
            <pc:docMk/>
            <pc:sldMk cId="2377918445" sldId="1483"/>
            <ac:spMk id="3" creationId="{1A5E56EB-4D96-459A-9DAB-83D1D9FA71FE}"/>
          </ac:spMkLst>
        </pc:spChg>
        <pc:picChg chg="del">
          <ac:chgData name="Elisa MINARDI" userId="S::elisa.minardi@unipr.it::f218aed8-edbb-4939-bf5d-6cf8e932ca67" providerId="AD" clId="Web-{E76710AE-1691-8301-4695-494365E03F75}" dt="2021-02-16T11:13:19.177" v="14"/>
          <ac:picMkLst>
            <pc:docMk/>
            <pc:sldMk cId="2377918445" sldId="1483"/>
            <ac:picMk id="4" creationId="{4765572D-3F0B-4D01-9556-88E249ED0B1A}"/>
          </ac:picMkLst>
        </pc:picChg>
        <pc:picChg chg="add mod">
          <ac:chgData name="Elisa MINARDI" userId="S::elisa.minardi@unipr.it::f218aed8-edbb-4939-bf5d-6cf8e932ca67" providerId="AD" clId="Web-{E76710AE-1691-8301-4695-494365E03F75}" dt="2021-02-16T11:14:07.756" v="27" actId="14100"/>
          <ac:picMkLst>
            <pc:docMk/>
            <pc:sldMk cId="2377918445" sldId="1483"/>
            <ac:picMk id="5" creationId="{D9D3ADC8-E69D-4CF3-AF9E-6C47FADF655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3E479-A78F-4B1D-ACC8-EA57AE339CA8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Evelina Ceccato, La ricerca bibliografica per la tesi di laurea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7D229-381F-4FF5-A988-A4342A1E1B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434950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51F967-8912-4CE1-AF92-37583D4861F5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6422C9-1543-4371-9DED-52017A5B94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870107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9A7F0-6D8E-B34C-8D35-E84AE3A68D0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Evelina Ceccato, La ricerca bibliografica per la tesi di laurea</a:t>
            </a:r>
          </a:p>
        </p:txBody>
      </p:sp>
    </p:spTree>
    <p:extLst>
      <p:ext uri="{BB962C8B-B14F-4D97-AF65-F5344CB8AC3E}">
        <p14:creationId xmlns:p14="http://schemas.microsoft.com/office/powerpoint/2010/main" xmlns="" val="1874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4170C-7DB9-4A9E-A337-1279F10C53EA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5D31F-FE13-4261-A3F1-FE05E855A5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4805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7102-F890-4071-927D-A965466892B4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51B6-22E8-43F9-B421-65F0C4A21A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26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9890-6636-4A8B-9DFC-66A0086D0790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7F3AE-0EAE-4E34-A023-D2286B2835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226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4170C-7DB9-4A9E-A337-1279F10C53EA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5D31F-FE13-4261-A3F1-FE05E855A5F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24805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30B2-336D-4FBD-8C0C-29FF12A53A86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B4DD-3B37-4DD9-B87A-2396E966C3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7073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4E69F-A505-4337-876E-4B53DE528E73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1FA6-A8EA-44DA-88BF-790834720E3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94174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29EB-6110-4FBF-9EA8-0397735A2D5F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6F99-1846-4D09-9379-41B4F974ED7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5674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7584-D236-4B18-B94A-40C27B4E4FB7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3C8D-3A95-4B29-9E56-F2AA9268C26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0027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AA39-A8BA-4E24-ACF7-927D58A4D3FA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DDBD-598E-4E38-8A0B-DCC56692340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07202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5F67-E0B2-48EE-8D74-E4622EED6882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C237-E9CE-4678-8747-6D2E164220B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23961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6BE7-E1F2-41C2-8F80-98F9E88ADE6C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1102-2609-4F67-A3AA-6E180D2007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026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30B2-336D-4FBD-8C0C-29FF12A53A86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B4DD-3B37-4DD9-B87A-2396E966C3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7073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0F33C-A825-4566-9316-59D3B4479ED9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E81-1A31-4194-AE4C-8BEC317E0B8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6698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E7102-F890-4071-927D-A965466892B4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51B6-22E8-43F9-B421-65F0C4A21A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2614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9156-4C40-497D-A54C-1BBAF57976B0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F5341-95F9-4FD3-BD39-36F53CFC862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2265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84170C-7DB9-4A9E-A337-1279F10C53EA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5D31F-FE13-4261-A3F1-FE05E855A5F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EA30B2-336D-4FBD-8C0C-29FF12A53A86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CB4DD-3B37-4DD9-B87A-2396E966C3C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z="4400">
                <a:solidFill>
                  <a:srgbClr val="005EB8"/>
                </a:solidFill>
              </a:rPr>
              <a:t>ARGOMENTI</a:t>
            </a:r>
            <a:endParaRPr lang="it-IT" sz="4400" dirty="0">
              <a:solidFill>
                <a:srgbClr val="005EB8"/>
              </a:solidFill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29156-4C40-497D-A54C-1BBAF57976B0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5341-95F9-4FD3-BD39-36F53CFC862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6" name="Gruppo 5"/>
          <p:cNvGrpSpPr/>
          <p:nvPr userDrawn="1"/>
        </p:nvGrpSpPr>
        <p:grpSpPr>
          <a:xfrm>
            <a:off x="0" y="4472887"/>
            <a:ext cx="9144000" cy="653762"/>
            <a:chOff x="0" y="6150708"/>
            <a:chExt cx="9144000" cy="765907"/>
          </a:xfrm>
        </p:grpSpPr>
        <p:sp>
          <p:nvSpPr>
            <p:cNvPr id="7" name="Rettangolo 6"/>
            <p:cNvSpPr/>
            <p:nvPr/>
          </p:nvSpPr>
          <p:spPr>
            <a:xfrm>
              <a:off x="0" y="6150708"/>
              <a:ext cx="9144000" cy="765907"/>
            </a:xfrm>
            <a:prstGeom prst="rect">
              <a:avLst/>
            </a:prstGeom>
            <a:solidFill>
              <a:srgbClr val="005EB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79323" y="6287216"/>
              <a:ext cx="1547446" cy="492890"/>
            </a:xfrm>
            <a:prstGeom prst="rect">
              <a:avLst/>
            </a:prstGeom>
          </p:spPr>
        </p:pic>
      </p:grp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37624"/>
            <a:ext cx="7886700" cy="2916324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1432122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04E69F-A505-4337-876E-4B53DE528E73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E1FA6-A8EA-44DA-88BF-790834720E3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F29EB-6110-4FBF-9EA8-0397735A2D5F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96F99-1846-4D09-9379-41B4F974ED7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47584-D236-4B18-B94A-40C27B4E4FB7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73C8D-3A95-4B29-9E56-F2AA9268C26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9DAA39-A8BA-4E24-ACF7-927D58A4D3FA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CDDBD-598E-4E38-8A0B-DCC56692340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4E69F-A505-4337-876E-4B53DE528E73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1FA6-A8EA-44DA-88BF-790834720E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94174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75F67-E0B2-48EE-8D74-E4622EED6882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AC237-E9CE-4678-8747-6D2E164220B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166BE7-E1F2-41C2-8F80-98F9E88ADE6C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B1102-2609-4F67-A3AA-6E180D2007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0F33C-A825-4566-9316-59D3B4479ED9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5BE81-1A31-4194-AE4C-8BEC317E0B8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E7102-F890-4071-927D-A965466892B4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C51B6-22E8-43F9-B421-65F0C4A21A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29156-4C40-497D-A54C-1BBAF57976B0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5341-95F9-4FD3-BD39-36F53CFC862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8289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848252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55037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69361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665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29EB-6110-4FBF-9EA8-0397735A2D5F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6F99-1846-4D09-9379-41B4F974ED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256741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9941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609269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050107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2842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4527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1688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7584-D236-4B18-B94A-40C27B4E4FB7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3C8D-3A95-4B29-9E56-F2AA9268C2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002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AA39-A8BA-4E24-ACF7-927D58A4D3FA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DDBD-598E-4E38-8A0B-DCC5669234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072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75F67-E0B2-48EE-8D74-E4622EED6882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C237-E9CE-4678-8747-6D2E164220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2396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6BE7-E1F2-41C2-8F80-98F9E88ADE6C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1102-2609-4F67-A3AA-6E180D2007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026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0F33C-A825-4566-9316-59D3B4479ED9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E81-1A31-4194-AE4C-8BEC317E0B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66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2529156-4C40-497D-A54C-1BBAF57976B0}" type="datetimeFigureOut">
              <a:rPr lang="it-IT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3F5341-95F9-4FD3-BD39-36F53CFC86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96" r:id="rId2"/>
    <p:sldLayoutId id="2147484205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6" r:id="rId9"/>
    <p:sldLayoutId id="2147484202" r:id="rId10"/>
    <p:sldLayoutId id="21474842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2529156-4C40-497D-A54C-1BBAF57976B0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3F5341-95F9-4FD3-BD39-36F53CFC862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529156-4C40-497D-A54C-1BBAF57976B0}" type="datetimeFigureOut">
              <a:rPr lang="it-IT" smtClean="0"/>
              <a:pPr>
                <a:defRPr/>
              </a:pPr>
              <a:t>17/11/2023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3F5341-95F9-4FD3-BD39-36F53CFC862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4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  <p:sldLayoutId id="21474842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AD29-1C68-4F76-AE14-7D0CE13954D4}" type="datetimeFigureOut">
              <a:rPr lang="it-IT" smtClean="0"/>
              <a:pPr/>
              <a:t>17/11/2023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9E40D-1939-4ACF-8D7E-7790B8388B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7105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pr.it/it/node/832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spi.unipr.it/it/didattica/esami-di-laurea/tesi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XvcnjSkxQ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465517"/>
            <a:ext cx="4104456" cy="153016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971600" y="2211710"/>
            <a:ext cx="7236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altLang="it-IT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Corso di preparazione alla stesura della tesi di Laurea</a:t>
            </a:r>
          </a:p>
          <a:p>
            <a:pPr algn="ctr">
              <a:lnSpc>
                <a:spcPct val="150000"/>
              </a:lnSpc>
            </a:pPr>
            <a:r>
              <a:rPr lang="it-IT" altLang="it-IT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Dott.ssa Giulia </a:t>
            </a:r>
            <a:r>
              <a:rPr lang="it-IT" altLang="it-IT" sz="28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Pongolini</a:t>
            </a:r>
            <a:endParaRPr lang="it-IT" altLang="it-IT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it-IT" altLang="it-IT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Diritto penale</a:t>
            </a:r>
            <a:endParaRPr lang="it-IT" altLang="it-IT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4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3519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Principali elementi di distinzione:</a:t>
            </a:r>
          </a:p>
          <a:p>
            <a:pPr marL="0" lvl="1">
              <a:buFont typeface="Arial" pitchFamily="34" charset="0"/>
              <a:buChar char="•"/>
            </a:pPr>
            <a:endParaRPr lang="it-IT" sz="2000" dirty="0" smtClean="0"/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Tempo necessario alla redazione (variabile, a seconda delle caratteristiche e circostanze del singolo studente):</a:t>
            </a:r>
          </a:p>
          <a:p>
            <a:pPr marL="457200" lvl="2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Tesi curricolare: 6 mesi</a:t>
            </a:r>
          </a:p>
          <a:p>
            <a:pPr marL="457200" lvl="2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Tesi di ricerca: 12 mesi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Punteggio massimo: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Tesi curricolare: max. 3 punti + media degli esami sostenuti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Tesi di ricerca: max. 7 punti (</a:t>
            </a:r>
            <a:r>
              <a:rPr lang="it-IT" sz="2000" dirty="0" err="1" smtClean="0">
                <a:latin typeface="+mn-lt"/>
              </a:rPr>
              <a:t>a.a.</a:t>
            </a:r>
            <a:r>
              <a:rPr lang="it-IT" sz="2000" dirty="0" smtClean="0">
                <a:latin typeface="+mn-lt"/>
              </a:rPr>
              <a:t> di immatricolazione fino al 2017/2018) o 8 punti (</a:t>
            </a:r>
            <a:r>
              <a:rPr lang="it-IT" sz="2000" dirty="0" err="1" smtClean="0">
                <a:latin typeface="+mn-lt"/>
              </a:rPr>
              <a:t>a.a.</a:t>
            </a:r>
            <a:r>
              <a:rPr lang="it-IT" sz="2000" dirty="0" smtClean="0">
                <a:latin typeface="+mn-lt"/>
              </a:rPr>
              <a:t> di immatricolazione dal 2017/2018 in avanti) + media degli esami sostenuti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Completezza della trattazione/Lunghezza dell’elaborato.</a:t>
            </a:r>
          </a:p>
          <a:p>
            <a:pPr marL="0" lvl="1">
              <a:buFont typeface="Arial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3519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Procedimento:</a:t>
            </a:r>
          </a:p>
          <a:p>
            <a:endParaRPr lang="it-IT" sz="2000" dirty="0" smtClean="0">
              <a:latin typeface="+mn-lt"/>
            </a:endParaRP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 </a:t>
            </a:r>
            <a:r>
              <a:rPr lang="it-IT" sz="1600" b="1" dirty="0" smtClean="0">
                <a:latin typeface="+mn-lt"/>
              </a:rPr>
              <a:t>Assegnazione</a:t>
            </a:r>
            <a:r>
              <a:rPr lang="it-IT" sz="1600" dirty="0" smtClean="0">
                <a:latin typeface="+mn-lt"/>
              </a:rPr>
              <a:t> del titolo della tesi.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 Raccolta di un’ampia </a:t>
            </a:r>
            <a:r>
              <a:rPr lang="it-IT" sz="1600" b="1" dirty="0" smtClean="0">
                <a:latin typeface="+mn-lt"/>
              </a:rPr>
              <a:t>bibliografia</a:t>
            </a:r>
            <a:r>
              <a:rPr lang="it-IT" sz="1600" dirty="0" smtClean="0">
                <a:latin typeface="+mn-lt"/>
              </a:rPr>
              <a:t> sul tema. Indicazione di fonti base da parte del docente.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 Predisposizione di una </a:t>
            </a:r>
            <a:r>
              <a:rPr lang="it-IT" sz="1600" b="1" dirty="0" smtClean="0">
                <a:latin typeface="+mn-lt"/>
              </a:rPr>
              <a:t>prima bozza di indice</a:t>
            </a:r>
            <a:r>
              <a:rPr lang="it-IT" sz="1600" dirty="0" smtClean="0">
                <a:latin typeface="+mn-lt"/>
              </a:rPr>
              <a:t>, modificabile in corso d’opera, da sottoporre al Docente.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 </a:t>
            </a:r>
            <a:r>
              <a:rPr lang="it-IT" sz="1600" b="1" dirty="0" smtClean="0">
                <a:latin typeface="+mn-lt"/>
              </a:rPr>
              <a:t>Lettura </a:t>
            </a:r>
            <a:r>
              <a:rPr lang="it-IT" sz="1600" dirty="0" smtClean="0">
                <a:latin typeface="+mn-lt"/>
              </a:rPr>
              <a:t>della opere raccolte nella bibliografia …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 … parallelamente alla </a:t>
            </a:r>
            <a:r>
              <a:rPr lang="it-IT" sz="1600" b="1" dirty="0" smtClean="0">
                <a:latin typeface="+mn-lt"/>
              </a:rPr>
              <a:t>stesura </a:t>
            </a:r>
            <a:r>
              <a:rPr lang="it-IT" sz="1600" dirty="0" smtClean="0">
                <a:latin typeface="+mn-lt"/>
              </a:rPr>
              <a:t>dell’elaborato (consegna periodica al docente di sezioni non oltre le 20/30 pagine).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A stesura completata, richiesta al docente dell’assenso alla presentazione della </a:t>
            </a:r>
            <a:r>
              <a:rPr lang="it-IT" sz="1600" b="1" dirty="0" smtClean="0">
                <a:latin typeface="+mn-lt"/>
              </a:rPr>
              <a:t>domanda di Laurea</a:t>
            </a:r>
            <a:r>
              <a:rPr lang="it-IT" sz="1600" dirty="0" smtClean="0">
                <a:latin typeface="+mn-lt"/>
              </a:rPr>
              <a:t>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Consegna al docente della </a:t>
            </a:r>
            <a:r>
              <a:rPr lang="it-IT" sz="1600" b="1" dirty="0" smtClean="0">
                <a:latin typeface="+mn-lt"/>
              </a:rPr>
              <a:t>tesi completata </a:t>
            </a:r>
            <a:r>
              <a:rPr lang="it-IT" sz="1600" dirty="0" smtClean="0">
                <a:latin typeface="+mn-lt"/>
              </a:rPr>
              <a:t>almeno 15 giorni prima della data di scadenza per l’</a:t>
            </a:r>
            <a:r>
              <a:rPr lang="it-IT" sz="1600" b="1" dirty="0" smtClean="0">
                <a:latin typeface="+mn-lt"/>
              </a:rPr>
              <a:t>upload</a:t>
            </a:r>
            <a:r>
              <a:rPr lang="it-IT" sz="1600" dirty="0" smtClean="0">
                <a:latin typeface="+mn-lt"/>
              </a:rPr>
              <a:t> su Esse3.</a:t>
            </a:r>
          </a:p>
          <a:p>
            <a:pPr marL="0" lvl="1">
              <a:buFont typeface="Arial" pitchFamily="34" charset="0"/>
              <a:buChar char="•"/>
            </a:pPr>
            <a:endParaRPr lang="it-IT" sz="2000" dirty="0" smtClean="0"/>
          </a:p>
          <a:p>
            <a:pPr marL="0" lvl="1">
              <a:buFont typeface="Arial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3519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Adempimenti e scadenze:</a:t>
            </a:r>
          </a:p>
          <a:p>
            <a:endParaRPr lang="it-IT" sz="2000" dirty="0" smtClean="0">
              <a:latin typeface="+mn-lt"/>
            </a:endParaRP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 Tutte le informazioni concernenti scadenze e modulistica al sito: </a:t>
            </a:r>
            <a:r>
              <a:rPr lang="it-IT" sz="2000" dirty="0" smtClean="0">
                <a:latin typeface="+mn-lt"/>
                <a:hlinkClick r:id="rId3"/>
              </a:rPr>
              <a:t>https://corsi.unipr.it/it/node/8322</a:t>
            </a:r>
            <a:r>
              <a:rPr lang="it-IT" sz="2000" dirty="0" smtClean="0">
                <a:latin typeface="+mn-lt"/>
              </a:rPr>
              <a:t> </a:t>
            </a:r>
            <a:endParaRPr lang="it-IT" sz="2000" dirty="0" smtClean="0"/>
          </a:p>
          <a:p>
            <a:pPr marL="0" lvl="1">
              <a:buFont typeface="Arial" pitchFamily="34" charset="0"/>
              <a:buChar char="•"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3519"/>
            <a:ext cx="76328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Struttura della tesi e linguaggio:</a:t>
            </a:r>
          </a:p>
          <a:p>
            <a:endParaRPr lang="it-IT" sz="2000" dirty="0" smtClean="0">
              <a:latin typeface="+mn-lt"/>
            </a:endParaRP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La tesi si compone dei seguenti elementi: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Indice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Introduzione (presentazione oggetto dello studio)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3/4 capitoli (suddivisi in paragrafi e sottoparagrafi)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Conclusioni (riflessione critica sui risultati dello studio)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Bibliografia</a:t>
            </a:r>
          </a:p>
          <a:p>
            <a:pPr marL="727075" lvl="2" indent="-269875">
              <a:buFont typeface="Wingdings" pitchFamily="2" charset="2"/>
              <a:buChar char="ü"/>
            </a:pPr>
            <a:r>
              <a:rPr lang="it-IT" sz="2000" dirty="0" smtClean="0">
                <a:latin typeface="+mn-lt"/>
              </a:rPr>
              <a:t>Ringraziamenti (facoltativi, sobri)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Il linguaggio deve essere impersonale e corretto dal punto di vista tecnico-giuridico; si consiglia l’utilizzo di frasi complete ma concise.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Attenzioni agli errori di ortografia.</a:t>
            </a: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3519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Indice:</a:t>
            </a:r>
          </a:p>
          <a:p>
            <a:pPr marL="269875" lvl="1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Realizzazione di una prima bozza dopo la lettura dei testi di riferimento indicati dal Relatore.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 Può essere modificato in corso d’opera.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Allegare al Relatore una versione aggiornata dell’indice ad ogni consegna del testo.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Suddivisione in capitoli e paragrafi secondo il seguente modello:</a:t>
            </a:r>
          </a:p>
          <a:p>
            <a:pPr marL="727075" lvl="2" indent="-269875"/>
            <a:r>
              <a:rPr lang="it-IT" sz="1600" dirty="0" smtClean="0">
                <a:latin typeface="+mn-lt"/>
              </a:rPr>
              <a:t>Capitolo I - TITOLO</a:t>
            </a:r>
          </a:p>
          <a:p>
            <a:pPr marL="727075" lvl="2" indent="-269875"/>
            <a:r>
              <a:rPr lang="it-IT" sz="1600" dirty="0" smtClean="0">
                <a:latin typeface="+mn-lt"/>
              </a:rPr>
              <a:t>1. Titolo paragrafo.</a:t>
            </a:r>
          </a:p>
          <a:p>
            <a:pPr marL="727075" lvl="2" indent="-269875"/>
            <a:r>
              <a:rPr lang="it-IT" sz="1600" dirty="0" smtClean="0">
                <a:latin typeface="+mn-lt"/>
              </a:rPr>
              <a:t>2. Titolo paragrafo.</a:t>
            </a:r>
          </a:p>
          <a:p>
            <a:pPr marL="727075" lvl="2" indent="-269875"/>
            <a:r>
              <a:rPr lang="it-IT" sz="1600" dirty="0" smtClean="0">
                <a:latin typeface="+mn-lt"/>
              </a:rPr>
              <a:t>3. Titolo paragrafo.</a:t>
            </a:r>
          </a:p>
          <a:p>
            <a:pPr marL="727075" lvl="2" indent="-269875"/>
            <a:r>
              <a:rPr lang="it-IT" sz="1600" dirty="0" smtClean="0">
                <a:latin typeface="+mn-lt"/>
              </a:rPr>
              <a:t>4. Titolo paragrafo.</a:t>
            </a:r>
          </a:p>
          <a:p>
            <a:pPr marL="727075" lvl="2" indent="-269875"/>
            <a:r>
              <a:rPr lang="it-IT" sz="1600" dirty="0" smtClean="0">
                <a:latin typeface="+mn-lt"/>
              </a:rPr>
              <a:t>5. Titolo paragrafo</a:t>
            </a:r>
          </a:p>
          <a:p>
            <a:pPr marL="0" lvl="1"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1600" dirty="0" smtClean="0">
                <a:latin typeface="+mn-lt"/>
              </a:rPr>
              <a:t>Sotto-numerazione/utilizzo dell’espressione </a:t>
            </a:r>
            <a:r>
              <a:rPr lang="it-IT" sz="1600" i="1" dirty="0" smtClean="0">
                <a:latin typeface="+mn-lt"/>
              </a:rPr>
              <a:t>(segue).</a:t>
            </a:r>
            <a:endParaRPr lang="it-IT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83519"/>
            <a:ext cx="763284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Criteri redazionali:</a:t>
            </a:r>
          </a:p>
          <a:p>
            <a:pPr marL="269875" lvl="1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Indicazioni generali e modello di tesi al link: </a:t>
            </a:r>
            <a:r>
              <a:rPr lang="it-IT" sz="1600" dirty="0" smtClean="0">
                <a:latin typeface="+mn-lt"/>
                <a:hlinkClick r:id="rId3"/>
              </a:rPr>
              <a:t>https://gspi.unipr.it/it/didattica/esami-di-laurea/tesi</a:t>
            </a:r>
            <a:r>
              <a:rPr lang="it-IT" sz="1600" dirty="0" smtClean="0">
                <a:latin typeface="+mn-lt"/>
              </a:rPr>
              <a:t> 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 Indicazioni specifiche fornite dalla cattedra di diritto penale tramite apposito vademecum.</a:t>
            </a:r>
          </a:p>
          <a:p>
            <a:pPr marL="269875" lvl="1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Utilizzo del corsivo per parole straniere e in latino, per sottolineare una determinata parola o concetto (con parsimonia), nelle citazioni bibliografiche; mai per citazioni di testo tra virgolette o per l’espressione cit.</a:t>
            </a:r>
          </a:p>
          <a:p>
            <a:pPr marL="269875" lvl="1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55576" y="411511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</a:rPr>
              <a:t>Sommario: </a:t>
            </a:r>
            <a:endParaRPr lang="it-IT" sz="1600" dirty="0" smtClean="0">
              <a:latin typeface="+mn-lt"/>
            </a:endParaRPr>
          </a:p>
          <a:p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Ciascun capitolo deve essere preceduto da un sommario. Quest’ultimo deve essere strutturato secondo il seguente esempio:</a:t>
            </a:r>
          </a:p>
          <a:p>
            <a:endParaRPr lang="it-IT" sz="1600" cap="small" dirty="0" smtClean="0">
              <a:latin typeface="+mn-lt"/>
            </a:endParaRPr>
          </a:p>
          <a:p>
            <a:r>
              <a:rPr lang="it-IT" sz="1400" cap="small" dirty="0" smtClean="0">
                <a:latin typeface="+mn-lt"/>
              </a:rPr>
              <a:t>Sommario:</a:t>
            </a:r>
            <a:r>
              <a:rPr lang="it-IT" sz="1400" dirty="0" smtClean="0">
                <a:latin typeface="+mn-lt"/>
              </a:rPr>
              <a:t> 1. Il bene giuridico tutelato. </a:t>
            </a:r>
            <a:r>
              <a:rPr lang="it-IT" sz="1400" i="1" dirty="0" smtClean="0">
                <a:latin typeface="+mn-lt"/>
              </a:rPr>
              <a:t>–</a:t>
            </a:r>
            <a:r>
              <a:rPr lang="it-IT" sz="1400" dirty="0" smtClean="0">
                <a:latin typeface="+mn-lt"/>
              </a:rPr>
              <a:t> 2. I soggetti attivi. – 3. La condotta. – 4. Momento </a:t>
            </a:r>
            <a:r>
              <a:rPr lang="it-IT" sz="1400" dirty="0" err="1" smtClean="0">
                <a:latin typeface="+mn-lt"/>
              </a:rPr>
              <a:t>consumativo</a:t>
            </a:r>
            <a:r>
              <a:rPr lang="it-IT" sz="1400" dirty="0" smtClean="0">
                <a:latin typeface="+mn-lt"/>
              </a:rPr>
              <a:t> e tentativo. – 5. Il dolo. – 6. Cenni in tema di concorso di reati.  </a:t>
            </a:r>
            <a:r>
              <a:rPr lang="it-IT" sz="1400" i="1" dirty="0" smtClean="0">
                <a:latin typeface="+mn-lt"/>
              </a:rPr>
              <a:t>–</a:t>
            </a:r>
            <a:r>
              <a:rPr lang="it-IT" sz="1400" dirty="0" smtClean="0">
                <a:latin typeface="+mn-lt"/>
              </a:rPr>
              <a:t> ecc. 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oppure (esempio con sottoparagrafi):</a:t>
            </a:r>
          </a:p>
          <a:p>
            <a:endParaRPr lang="it-IT" sz="1600" cap="small" dirty="0" smtClean="0">
              <a:latin typeface="+mn-lt"/>
            </a:endParaRPr>
          </a:p>
          <a:p>
            <a:r>
              <a:rPr lang="it-IT" sz="1400" cap="small" dirty="0" smtClean="0">
                <a:latin typeface="+mn-lt"/>
              </a:rPr>
              <a:t>Sommario</a:t>
            </a:r>
            <a:r>
              <a:rPr lang="it-IT" sz="1400" dirty="0" smtClean="0">
                <a:latin typeface="+mn-lt"/>
              </a:rPr>
              <a:t>: 1. Considerazioni introduttive. - 2. La fattispecie di induzione, favoreggiamento o sfruttamento di minore: il bene giuridico tutelato. – 2.1. I soggetti, attivi e passivi. – 2.2. Le condotte: indurre, favorire, sfruttare. – 2.3. L’induzione, favoreggiamento o sfruttamento della prostituzione minorile quale reato eventualmente abituale. – 2.4. Momento </a:t>
            </a:r>
            <a:r>
              <a:rPr lang="it-IT" sz="1400" dirty="0" err="1" smtClean="0">
                <a:latin typeface="+mn-lt"/>
              </a:rPr>
              <a:t>consumativo</a:t>
            </a:r>
            <a:r>
              <a:rPr lang="it-IT" sz="1400" dirty="0" smtClean="0">
                <a:latin typeface="+mn-lt"/>
              </a:rPr>
              <a:t> e tentativo. – 2.5. Il dolo. – 3. Le fattispecie di compimento di atti sessuali con minore tra i quattordici ed i diciotto anni verso corrispettivo economico: il bene giuridico tutelato. – 3.1. I soggetti, attivi e passivi. – 3.2. (ecc.)    </a:t>
            </a:r>
          </a:p>
          <a:p>
            <a:pPr marL="269875" lvl="1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1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Citazioni bibliografiche</a:t>
            </a:r>
            <a:r>
              <a:rPr lang="it-IT" sz="1600" dirty="0" smtClean="0">
                <a:solidFill>
                  <a:srgbClr val="002060"/>
                </a:solidFill>
              </a:rPr>
              <a:t>: </a:t>
            </a:r>
            <a:endParaRPr lang="it-IT" sz="1600" dirty="0" smtClean="0">
              <a:latin typeface="+mn-lt"/>
            </a:endParaRPr>
          </a:p>
          <a:p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La stesura di un testo accademico si basa su informazioni , concetti e nozioni tratti dal lavoro di altri studiosi.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Lo studente deve  esporre e riassumere i contenuti delle fonti con parole proprie (parafrasi).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Citazione diretta</a:t>
            </a:r>
            <a:r>
              <a:rPr lang="it-IT" sz="1600" cap="small" dirty="0" smtClean="0">
                <a:latin typeface="+mn-lt"/>
              </a:rPr>
              <a:t>: </a:t>
            </a:r>
            <a:r>
              <a:rPr lang="it-IT" sz="1600" dirty="0" smtClean="0">
                <a:latin typeface="+mn-lt"/>
              </a:rPr>
              <a:t>riprendere testualmente brani di opere altrui, inserendo il testo tra virgolette basse (</a:t>
            </a:r>
            <a:r>
              <a:rPr lang="it-IT" sz="1600" dirty="0" err="1" smtClean="0">
                <a:latin typeface="+mn-lt"/>
              </a:rPr>
              <a:t>cc.dd.</a:t>
            </a:r>
            <a:r>
              <a:rPr lang="it-IT" sz="1600" dirty="0" smtClean="0">
                <a:latin typeface="+mn-lt"/>
              </a:rPr>
              <a:t> caporali: « »; eventuali omissioni all’interno delle citazioni saranno indicate dai tre puntini tra parentesi quadre: […]).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I riferimenti al pensiero di altri autori, ripresi testualmente o riportati con parole proprie, devono essere indicati nelle note a piè di pagina.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683568" y="3291830"/>
            <a:ext cx="78488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9875" indent="-269875" algn="ctr"/>
            <a:endParaRPr lang="it-IT" sz="1600" dirty="0" smtClean="0"/>
          </a:p>
          <a:p>
            <a:pPr marL="269875" indent="-269875" algn="ctr"/>
            <a:r>
              <a:rPr lang="it-IT" sz="1600" dirty="0" smtClean="0"/>
              <a:t>Riportare idee altrui, parti di libri , di articoli o di contributi senza documentarne in nota la provenienza integra il reato di plagio.</a:t>
            </a:r>
          </a:p>
          <a:p>
            <a:pPr marL="269875" indent="-269875" algn="ctr"/>
            <a:endParaRPr lang="it-IT" cap="small" dirty="0" smtClean="0"/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Note a piè di pagina</a:t>
            </a:r>
            <a:r>
              <a:rPr lang="it-IT" sz="1600" dirty="0" smtClean="0">
                <a:solidFill>
                  <a:srgbClr val="002060"/>
                </a:solidFill>
              </a:rPr>
              <a:t>: </a:t>
            </a:r>
            <a:endParaRPr lang="it-IT" sz="1600" dirty="0" smtClean="0">
              <a:latin typeface="+mn-lt"/>
            </a:endParaRPr>
          </a:p>
          <a:p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Note di riferimento contenenti i riferimenti bibliografici pertinenti al tema affrontato.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Note di commento riportanti brani in cui lo studente approfondisce aspetti dei concetti trattati nel testo.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Inserimento delle note: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Riferimenti- Inserisci nota a piè di pagina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Ctrl+AltGr+f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Espressioni di apertura di una nota a piè di pagina: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Cfr./V./Si veda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In senso conforme/In senso contrario /</a:t>
            </a:r>
            <a:r>
              <a:rPr lang="it-IT" sz="1600" i="1" dirty="0" smtClean="0">
                <a:latin typeface="+mn-lt"/>
              </a:rPr>
              <a:t>contra </a:t>
            </a:r>
            <a:r>
              <a:rPr lang="it-IT" sz="1600" dirty="0" smtClean="0">
                <a:latin typeface="+mn-lt"/>
              </a:rPr>
              <a:t>(per sottolineare differenti opinioni o orientamenti  su un tema</a:t>
            </a:r>
            <a:endParaRPr lang="it-IT" sz="1600" i="1" dirty="0" smtClean="0">
              <a:latin typeface="+mn-lt"/>
            </a:endParaRPr>
          </a:p>
          <a:p>
            <a:pPr marL="269875" lvl="0" indent="-269875">
              <a:buFont typeface="Arial" pitchFamily="34" charset="0"/>
              <a:buChar char="•"/>
            </a:pPr>
            <a:r>
              <a:rPr lang="it-IT" sz="1600" dirty="0" smtClean="0">
                <a:solidFill>
                  <a:prstClr val="black"/>
                </a:solidFill>
                <a:latin typeface="Calibri"/>
              </a:rPr>
              <a:t>E’ importante ricordare che esistono diversi criteri per redigere citazioni bibliografiche, in questa sede saranno forniti quelli adottati dalla cattedra di diritto penale.</a:t>
            </a:r>
          </a:p>
          <a:p>
            <a:pPr marL="269875" lvl="0" indent="-269875">
              <a:buFont typeface="Arial" pitchFamily="34" charset="0"/>
              <a:buChar char="•"/>
            </a:pPr>
            <a:r>
              <a:rPr lang="it-IT" sz="1600" dirty="0" smtClean="0">
                <a:solidFill>
                  <a:prstClr val="black"/>
                </a:solidFill>
                <a:latin typeface="Calibri"/>
              </a:rPr>
              <a:t>Approccio improntato alla coerenza.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Criteri di citazione della dottrina</a:t>
            </a:r>
            <a:r>
              <a:rPr lang="it-IT" sz="1600" dirty="0" smtClean="0">
                <a:solidFill>
                  <a:srgbClr val="002060"/>
                </a:solidFill>
              </a:rPr>
              <a:t>: </a:t>
            </a:r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alcuni esempi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Monografie: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Iniziale (maiuscolo puntato) del nome dell’autore, </a:t>
            </a:r>
            <a:r>
              <a:rPr lang="it-IT" sz="1600" cap="small" dirty="0" smtClean="0">
                <a:latin typeface="+mn-lt"/>
              </a:rPr>
              <a:t>Cognome (</a:t>
            </a:r>
            <a:r>
              <a:rPr lang="it-IT" sz="1600" dirty="0" smtClean="0">
                <a:latin typeface="+mn-lt"/>
              </a:rPr>
              <a:t>maiuscoletto), </a:t>
            </a:r>
            <a:r>
              <a:rPr lang="it-IT" sz="1600" i="1" dirty="0" smtClean="0">
                <a:latin typeface="+mn-lt"/>
              </a:rPr>
              <a:t>Titolo</a:t>
            </a:r>
            <a:r>
              <a:rPr lang="it-IT" sz="1600" dirty="0" smtClean="0">
                <a:latin typeface="+mn-lt"/>
              </a:rPr>
              <a:t> (corsivo), luogo di pubblicazione, anno di pubblicazione, pagina</a:t>
            </a:r>
          </a:p>
          <a:p>
            <a:pPr marL="727075" lvl="1" indent="-9525"/>
            <a:r>
              <a:rPr lang="it-IT" sz="1600" dirty="0" smtClean="0">
                <a:latin typeface="+mn-lt"/>
              </a:rPr>
              <a:t>Es. </a:t>
            </a:r>
            <a:r>
              <a:rPr lang="it-IT" sz="1600" cap="small" dirty="0" smtClean="0">
                <a:latin typeface="+mn-lt"/>
              </a:rPr>
              <a:t>S. </a:t>
            </a:r>
            <a:r>
              <a:rPr lang="it-IT" sz="1600" cap="small" dirty="0" err="1" smtClean="0">
                <a:latin typeface="+mn-lt"/>
              </a:rPr>
              <a:t>Canestrari</a:t>
            </a:r>
            <a:r>
              <a:rPr lang="it-IT" sz="1600" dirty="0" smtClean="0">
                <a:latin typeface="+mn-lt"/>
              </a:rPr>
              <a:t>, </a:t>
            </a:r>
            <a:r>
              <a:rPr lang="it-IT" sz="1600" i="1" dirty="0" smtClean="0">
                <a:latin typeface="+mn-lt"/>
              </a:rPr>
              <a:t>L’illecito penale preterintenzionale</a:t>
            </a:r>
            <a:r>
              <a:rPr lang="it-IT" sz="1600" dirty="0" smtClean="0">
                <a:latin typeface="+mn-lt"/>
              </a:rPr>
              <a:t>, Padova, 1989, 11 ss</a:t>
            </a:r>
            <a:r>
              <a:rPr lang="it-IT" sz="1600" dirty="0" smtClean="0"/>
              <a:t>.</a:t>
            </a: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Trattati</a:t>
            </a:r>
            <a:r>
              <a:rPr lang="it-IT" sz="1600" cap="small" dirty="0" smtClean="0">
                <a:latin typeface="+mn-lt"/>
              </a:rPr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cap="small" dirty="0" smtClean="0">
                <a:latin typeface="+mn-lt"/>
              </a:rPr>
              <a:t>V. </a:t>
            </a:r>
            <a:r>
              <a:rPr lang="it-IT" sz="1600" cap="small" dirty="0" err="1" smtClean="0">
                <a:latin typeface="+mn-lt"/>
              </a:rPr>
              <a:t>Manzini</a:t>
            </a:r>
            <a:r>
              <a:rPr lang="it-IT" sz="1600" cap="small" dirty="0" smtClean="0">
                <a:latin typeface="+mn-lt"/>
              </a:rPr>
              <a:t>, </a:t>
            </a:r>
            <a:r>
              <a:rPr lang="it-IT" sz="1600" i="1" dirty="0" smtClean="0">
                <a:latin typeface="+mn-lt"/>
              </a:rPr>
              <a:t>Trattato di diritto penale italiano</a:t>
            </a:r>
            <a:r>
              <a:rPr lang="it-IT" sz="1600" i="1" baseline="30000" dirty="0" smtClean="0">
                <a:latin typeface="+mn-lt"/>
              </a:rPr>
              <a:t>5</a:t>
            </a:r>
            <a:r>
              <a:rPr lang="it-IT" sz="1600" dirty="0" smtClean="0">
                <a:latin typeface="+mn-lt"/>
              </a:rPr>
              <a:t>, I, Torino, 1981, 252 ss.; il numero in apice indica l’edizione.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cap="small" dirty="0" smtClean="0">
                <a:latin typeface="+mn-lt"/>
              </a:rPr>
              <a:t>P. Veneziani</a:t>
            </a:r>
            <a:r>
              <a:rPr lang="it-IT" sz="1600" dirty="0" smtClean="0">
                <a:latin typeface="+mn-lt"/>
              </a:rPr>
              <a:t>, </a:t>
            </a:r>
            <a:r>
              <a:rPr lang="it-IT" sz="1600" i="1" dirty="0" smtClean="0">
                <a:latin typeface="+mn-lt"/>
              </a:rPr>
              <a:t>I delitti contro la vita e l’incolumità individuale. I delitti colposi</a:t>
            </a:r>
            <a:r>
              <a:rPr lang="it-IT" sz="1600" dirty="0" smtClean="0">
                <a:latin typeface="+mn-lt"/>
              </a:rPr>
              <a:t>, in G. </a:t>
            </a:r>
            <a:r>
              <a:rPr lang="it-IT" sz="1600" dirty="0" err="1" smtClean="0">
                <a:latin typeface="+mn-lt"/>
              </a:rPr>
              <a:t>Marinucci-E</a:t>
            </a:r>
            <a:r>
              <a:rPr lang="it-IT" sz="1600" dirty="0" smtClean="0">
                <a:latin typeface="+mn-lt"/>
              </a:rPr>
              <a:t>. Dolcini (dir.), </a:t>
            </a:r>
            <a:r>
              <a:rPr lang="it-IT" sz="1600" i="1" dirty="0" err="1" smtClean="0">
                <a:latin typeface="+mn-lt"/>
              </a:rPr>
              <a:t>Tratt</a:t>
            </a:r>
            <a:r>
              <a:rPr lang="it-IT" sz="1600" i="1" dirty="0" smtClean="0">
                <a:latin typeface="+mn-lt"/>
              </a:rPr>
              <a:t>.  dir.  </a:t>
            </a:r>
            <a:r>
              <a:rPr lang="it-IT" sz="1600" i="1" dirty="0" err="1" smtClean="0">
                <a:latin typeface="+mn-lt"/>
              </a:rPr>
              <a:t>pen</a:t>
            </a:r>
            <a:r>
              <a:rPr lang="it-IT" sz="1600" i="1" dirty="0" smtClean="0">
                <a:latin typeface="+mn-lt"/>
              </a:rPr>
              <a:t>. Parte speciale</a:t>
            </a:r>
            <a:r>
              <a:rPr lang="it-IT" sz="1600" dirty="0" smtClean="0">
                <a:latin typeface="+mn-lt"/>
              </a:rPr>
              <a:t>, III, 2, Padova, 2003, 296; </a:t>
            </a:r>
            <a:r>
              <a:rPr lang="it-IT" sz="1600" dirty="0" err="1" smtClean="0">
                <a:latin typeface="+mn-lt"/>
              </a:rPr>
              <a:t>III</a:t>
            </a:r>
            <a:r>
              <a:rPr lang="it-IT" sz="1600" dirty="0" smtClean="0">
                <a:latin typeface="+mn-lt"/>
              </a:rPr>
              <a:t> indica il volume e 2 il tomo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Commentari: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M. </a:t>
            </a:r>
            <a:r>
              <a:rPr lang="it-IT" sz="1600" cap="small" dirty="0" err="1" smtClean="0">
                <a:latin typeface="+mn-lt"/>
              </a:rPr>
              <a:t>Donini</a:t>
            </a:r>
            <a:r>
              <a:rPr lang="it-IT" sz="1600" dirty="0" smtClean="0">
                <a:latin typeface="+mn-lt"/>
              </a:rPr>
              <a:t>, Sub</a:t>
            </a:r>
            <a:r>
              <a:rPr lang="it-IT" sz="1600" i="1" dirty="0" smtClean="0">
                <a:latin typeface="+mn-lt"/>
              </a:rPr>
              <a:t> art. 609-</a:t>
            </a:r>
            <a:r>
              <a:rPr lang="it-IT" sz="1600" dirty="0" smtClean="0">
                <a:latin typeface="+mn-lt"/>
              </a:rPr>
              <a:t>octies, in A. </a:t>
            </a:r>
            <a:r>
              <a:rPr lang="it-IT" sz="1600" dirty="0" err="1" smtClean="0">
                <a:latin typeface="+mn-lt"/>
              </a:rPr>
              <a:t>Cadoppi</a:t>
            </a:r>
            <a:r>
              <a:rPr lang="it-IT" sz="1600" dirty="0" smtClean="0">
                <a:latin typeface="+mn-lt"/>
              </a:rPr>
              <a:t> (a cura di), </a:t>
            </a:r>
            <a:r>
              <a:rPr lang="it-IT" sz="1600" i="1" dirty="0" smtClean="0">
                <a:latin typeface="+mn-lt"/>
              </a:rPr>
              <a:t>Comm. delle norme contro la violenza sessuale e la pedofilia</a:t>
            </a:r>
            <a:r>
              <a:rPr lang="it-IT" sz="1600" baseline="30000" dirty="0" smtClean="0">
                <a:latin typeface="+mn-lt"/>
              </a:rPr>
              <a:t>4</a:t>
            </a:r>
            <a:r>
              <a:rPr lang="it-IT" sz="1600" dirty="0" smtClean="0">
                <a:latin typeface="+mn-lt"/>
              </a:rPr>
              <a:t>, Padova, 2006, 761 ss</a:t>
            </a:r>
            <a:r>
              <a:rPr lang="it-IT" sz="1600" dirty="0" smtClean="0"/>
              <a:t>. </a:t>
            </a: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Questionario di gradimento:</a:t>
            </a:r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Gli studenti sono invitati a compilare il questionario di gradimento relativo al corso sulla preparazione della tesi di laurea che possono trovare al seguente link: 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  <a:hlinkClick r:id="rId3" tooltip="URL originale: https://forms.office.com/e/XvcnjSkxQM. Fare clic o toccare se si considera attendibile questo collegamento."/>
            </a:endParaRPr>
          </a:p>
          <a:p>
            <a:pPr marL="269875" indent="-269875" algn="ctr"/>
            <a:r>
              <a:rPr lang="it-IT" sz="2000" dirty="0" smtClean="0">
                <a:latin typeface="+mn-lt"/>
                <a:hlinkClick r:id="rId3" tooltip="URL originale: https://forms.office.com/e/XvcnjSkxQM. Fare clic o toccare se si considera attendibile questo collegamento."/>
              </a:rPr>
              <a:t>https://forms.office.com/e/XvcnjSkxQM</a:t>
            </a:r>
            <a:endParaRPr lang="it-IT" sz="2000" dirty="0" smtClean="0">
              <a:latin typeface="+mn-lt"/>
            </a:endParaRPr>
          </a:p>
          <a:p>
            <a:endParaRPr lang="it-IT" dirty="0">
              <a:solidFill>
                <a:srgbClr val="005EB8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Criteri di citazione della dottrina</a:t>
            </a:r>
            <a:r>
              <a:rPr lang="it-IT" sz="1600" dirty="0" smtClean="0">
                <a:solidFill>
                  <a:srgbClr val="002060"/>
                </a:solidFill>
              </a:rPr>
              <a:t>: </a:t>
            </a:r>
            <a:r>
              <a:rPr lang="it-IT" sz="2400" dirty="0" smtClean="0">
                <a:solidFill>
                  <a:srgbClr val="002060"/>
                </a:solidFill>
              </a:rPr>
              <a:t>alcuni esempi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Voci in Enciclopedie: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cap="small" dirty="0" smtClean="0">
                <a:latin typeface="+mn-lt"/>
              </a:rPr>
              <a:t>M. Gallo, </a:t>
            </a:r>
            <a:r>
              <a:rPr lang="it-IT" sz="1600" dirty="0" smtClean="0">
                <a:latin typeface="+mn-lt"/>
              </a:rPr>
              <a:t>voce </a:t>
            </a:r>
            <a:r>
              <a:rPr lang="it-IT" sz="1600" i="1" dirty="0" smtClean="0">
                <a:latin typeface="+mn-lt"/>
              </a:rPr>
              <a:t>Dolo (dir. </a:t>
            </a:r>
            <a:r>
              <a:rPr lang="it-IT" sz="1600" i="1" dirty="0" err="1" smtClean="0">
                <a:latin typeface="+mn-lt"/>
              </a:rPr>
              <a:t>pen</a:t>
            </a:r>
            <a:r>
              <a:rPr lang="it-IT" sz="1600" i="1" dirty="0" smtClean="0">
                <a:latin typeface="+mn-lt"/>
              </a:rPr>
              <a:t>.)</a:t>
            </a:r>
            <a:r>
              <a:rPr lang="it-IT" sz="1600" dirty="0" smtClean="0">
                <a:latin typeface="+mn-lt"/>
              </a:rPr>
              <a:t>, in </a:t>
            </a:r>
            <a:r>
              <a:rPr lang="it-IT" sz="1600" i="1" dirty="0" err="1" smtClean="0">
                <a:latin typeface="+mn-lt"/>
              </a:rPr>
              <a:t>Enc</a:t>
            </a:r>
            <a:r>
              <a:rPr lang="it-IT" sz="1600" i="1" dirty="0" smtClean="0">
                <a:latin typeface="+mn-lt"/>
              </a:rPr>
              <a:t>. dir</a:t>
            </a:r>
            <a:r>
              <a:rPr lang="it-IT" sz="1600" dirty="0" smtClean="0">
                <a:latin typeface="+mn-lt"/>
              </a:rPr>
              <a:t>., XIII, Milano, 1964, 750 ss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Articoli in riviste giuridiche: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D. </a:t>
            </a:r>
            <a:r>
              <a:rPr lang="it-IT" sz="1600" cap="small" dirty="0" err="1" smtClean="0">
                <a:latin typeface="+mn-lt"/>
              </a:rPr>
              <a:t>Castronuovo</a:t>
            </a:r>
            <a:r>
              <a:rPr lang="it-IT" sz="1600" dirty="0" smtClean="0">
                <a:latin typeface="+mn-lt"/>
              </a:rPr>
              <a:t>, </a:t>
            </a:r>
            <a:r>
              <a:rPr lang="it-IT" sz="1600" i="1" dirty="0" smtClean="0">
                <a:latin typeface="+mn-lt"/>
              </a:rPr>
              <a:t>Responsabilità da prodotto e struttura del fatto colposo</a:t>
            </a:r>
            <a:r>
              <a:rPr lang="it-IT" sz="1600" dirty="0" smtClean="0">
                <a:latin typeface="+mn-lt"/>
              </a:rPr>
              <a:t>, in </a:t>
            </a:r>
            <a:r>
              <a:rPr lang="it-IT" sz="1600" i="1" dirty="0" err="1" smtClean="0">
                <a:latin typeface="+mn-lt"/>
              </a:rPr>
              <a:t>Riv</a:t>
            </a:r>
            <a:r>
              <a:rPr lang="it-IT" sz="1600" i="1" dirty="0" smtClean="0">
                <a:latin typeface="+mn-lt"/>
              </a:rPr>
              <a:t>. </a:t>
            </a:r>
            <a:r>
              <a:rPr lang="it-IT" sz="1600" i="1" dirty="0" err="1" smtClean="0">
                <a:latin typeface="+mn-lt"/>
              </a:rPr>
              <a:t>it</a:t>
            </a:r>
            <a:r>
              <a:rPr lang="it-IT" sz="1600" i="1" dirty="0" smtClean="0">
                <a:latin typeface="+mn-lt"/>
              </a:rPr>
              <a:t>. dir. proc. </a:t>
            </a:r>
            <a:r>
              <a:rPr lang="it-IT" sz="1600" i="1" dirty="0" err="1" smtClean="0">
                <a:latin typeface="+mn-lt"/>
              </a:rPr>
              <a:t>pen</a:t>
            </a:r>
            <a:r>
              <a:rPr lang="it-IT" sz="1600" i="1" dirty="0" smtClean="0">
                <a:latin typeface="+mn-lt"/>
              </a:rPr>
              <a:t>.</a:t>
            </a:r>
            <a:r>
              <a:rPr lang="it-IT" sz="1600" dirty="0" smtClean="0">
                <a:latin typeface="+mn-lt"/>
              </a:rPr>
              <a:t>, 2005, 301 ss. 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La citazione dei siti internet deve essere fatta indicando l’indirizzo in corsivo, senza sottolineatura. Indicare sempre la data di consultazione del sito fra parentesi tonde.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i="1" dirty="0" smtClean="0">
                <a:latin typeface="+mn-lt"/>
              </a:rPr>
              <a:t>www. </a:t>
            </a:r>
            <a:r>
              <a:rPr lang="it-IT" sz="1600" i="1" dirty="0" err="1" smtClean="0">
                <a:latin typeface="+mn-lt"/>
              </a:rPr>
              <a:t>judicium.it</a:t>
            </a:r>
            <a:r>
              <a:rPr lang="it-IT" sz="1600" i="1" dirty="0" smtClean="0">
                <a:latin typeface="+mn-lt"/>
              </a:rPr>
              <a:t> </a:t>
            </a:r>
            <a:r>
              <a:rPr lang="it-IT" sz="1600" dirty="0" smtClean="0">
                <a:latin typeface="+mn-lt"/>
              </a:rPr>
              <a:t>( 23 maggio 2005)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Criteri di citazione della giurisprudenza</a:t>
            </a:r>
            <a:r>
              <a:rPr lang="it-IT" sz="1600" dirty="0" smtClean="0">
                <a:solidFill>
                  <a:srgbClr val="002060"/>
                </a:solidFill>
              </a:rPr>
              <a:t>: </a:t>
            </a:r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alcuni esempi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Sentenze della Corte di cassazione 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Cass., 28 agosto 2002, n. 12568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Sentenze delle Sezioni Unite della Corte di Cassazione: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Cass. </a:t>
            </a:r>
            <a:r>
              <a:rPr lang="it-IT" sz="1600" dirty="0" err="1" smtClean="0">
                <a:latin typeface="+mn-lt"/>
              </a:rPr>
              <a:t>pen</a:t>
            </a:r>
            <a:r>
              <a:rPr lang="it-IT" sz="1600" dirty="0" smtClean="0">
                <a:latin typeface="+mn-lt"/>
              </a:rPr>
              <a:t>., sez. un., 28 aprile 1993, n. 4992.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Sentenze di merito: </a:t>
            </a:r>
            <a:r>
              <a:rPr lang="it-IT" sz="1600" dirty="0" smtClean="0">
                <a:latin typeface="+mn-lt"/>
                <a:ea typeface="Times New Roman"/>
              </a:rPr>
              <a:t>è necessario indicare sempre gli estremi di pubblicazione, o il fatto che la sentenza sia inedita.</a:t>
            </a:r>
            <a:endParaRPr lang="it-IT" sz="1600" dirty="0" smtClean="0">
              <a:latin typeface="+mn-lt"/>
            </a:endParaRP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App. Ancona, 18 luglio 1979, in </a:t>
            </a:r>
            <a:r>
              <a:rPr lang="it-IT" sz="1600" i="1" dirty="0" err="1" smtClean="0">
                <a:latin typeface="+mn-lt"/>
              </a:rPr>
              <a:t>Giur</a:t>
            </a:r>
            <a:r>
              <a:rPr lang="it-IT" sz="1600" i="1" dirty="0" smtClean="0">
                <a:latin typeface="+mn-lt"/>
              </a:rPr>
              <a:t>. mer.</a:t>
            </a:r>
            <a:r>
              <a:rPr lang="it-IT" sz="1600" dirty="0" smtClean="0">
                <a:latin typeface="+mn-lt"/>
              </a:rPr>
              <a:t> 1980, I , 282.</a:t>
            </a:r>
          </a:p>
          <a:p>
            <a:pPr lvl="1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Trib. Roma, 8 aprile 1988, in </a:t>
            </a:r>
            <a:r>
              <a:rPr lang="it-IT" sz="1600" i="1" dirty="0" smtClean="0">
                <a:latin typeface="+mn-lt"/>
              </a:rPr>
              <a:t>Foro </a:t>
            </a:r>
            <a:r>
              <a:rPr lang="it-IT" sz="1600" i="1" dirty="0" err="1" smtClean="0">
                <a:latin typeface="+mn-lt"/>
              </a:rPr>
              <a:t>it</a:t>
            </a:r>
            <a:r>
              <a:rPr lang="it-IT" sz="1600" i="1" dirty="0" smtClean="0">
                <a:latin typeface="+mn-lt"/>
              </a:rPr>
              <a:t>.</a:t>
            </a:r>
            <a:r>
              <a:rPr lang="it-IT" sz="1600" dirty="0" smtClean="0">
                <a:latin typeface="+mn-lt"/>
              </a:rPr>
              <a:t> 1999, I , 1392.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Sentenze della Corte di Giustizia dell’Unione europea: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smtClean="0">
                <a:latin typeface="+mn-lt"/>
              </a:rPr>
              <a:t>Corte </a:t>
            </a:r>
            <a:r>
              <a:rPr lang="it-IT" sz="1600" dirty="0" err="1" smtClean="0">
                <a:latin typeface="+mn-lt"/>
              </a:rPr>
              <a:t>giust</a:t>
            </a:r>
            <a:r>
              <a:rPr lang="it-IT" sz="1600" dirty="0" smtClean="0">
                <a:latin typeface="+mn-lt"/>
              </a:rPr>
              <a:t>., 21 marzo 1991, c. 303/88, Van </a:t>
            </a:r>
            <a:r>
              <a:rPr lang="it-IT" sz="1600" dirty="0" err="1" smtClean="0">
                <a:latin typeface="+mn-lt"/>
              </a:rPr>
              <a:t>Gend</a:t>
            </a:r>
            <a:r>
              <a:rPr lang="it-IT" sz="1600" dirty="0" smtClean="0">
                <a:latin typeface="+mn-lt"/>
              </a:rPr>
              <a:t> en </a:t>
            </a:r>
            <a:r>
              <a:rPr lang="it-IT" sz="1600" dirty="0" err="1" smtClean="0">
                <a:latin typeface="+mn-lt"/>
              </a:rPr>
              <a:t>Loos</a:t>
            </a:r>
            <a:r>
              <a:rPr lang="it-IT" sz="1600" dirty="0" smtClean="0">
                <a:latin typeface="+mn-lt"/>
              </a:rPr>
              <a:t> c</a:t>
            </a:r>
            <a:r>
              <a:rPr lang="it-IT" sz="1600" i="1" dirty="0" smtClean="0">
                <a:latin typeface="+mn-lt"/>
              </a:rPr>
              <a:t>. </a:t>
            </a:r>
            <a:r>
              <a:rPr lang="it-IT" sz="1600" dirty="0" smtClean="0">
                <a:latin typeface="+mn-lt"/>
              </a:rPr>
              <a:t>Amministrazione Fiscale Olandese, in </a:t>
            </a:r>
            <a:r>
              <a:rPr lang="it-IT" sz="1600" i="1" dirty="0" smtClean="0">
                <a:latin typeface="+mn-lt"/>
              </a:rPr>
              <a:t>Raccolta</a:t>
            </a:r>
            <a:r>
              <a:rPr lang="it-IT" sz="1600" dirty="0" smtClean="0">
                <a:latin typeface="+mn-lt"/>
              </a:rPr>
              <a:t> 1991, 5.</a:t>
            </a:r>
          </a:p>
          <a:p>
            <a:pPr marL="727075" lvl="1" indent="-269875">
              <a:buFont typeface="Wingdings" pitchFamily="2" charset="2"/>
              <a:buChar char="ü"/>
            </a:pPr>
            <a:endParaRPr lang="it-IT" sz="1600" dirty="0" smtClean="0">
              <a:latin typeface="+mn-lt"/>
            </a:endParaRPr>
          </a:p>
          <a:p>
            <a:pPr marL="269875" indent="-269875"/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Bibliografia: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Tutti i riferimenti bibliografici dovranno essere riportati al termine della tesi, prima dei ringraziamenti.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Per disporre i riferimenti in ordine alfabetico, evidenziare il file e cliccare su “Home”, quindi su “Ordina” (l’icona è di solito contrassegnata dalle lettere A e Z, disposte in verticale e affiancate da una freccia puntata verso il basso).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Esempio: 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cap="small" dirty="0" err="1" smtClean="0">
                <a:latin typeface="+mn-lt"/>
              </a:rPr>
              <a:t>Alesiani</a:t>
            </a:r>
            <a:r>
              <a:rPr lang="it-IT" sz="1600" cap="small" dirty="0" smtClean="0">
                <a:latin typeface="+mn-lt"/>
              </a:rPr>
              <a:t> L.</a:t>
            </a:r>
            <a:r>
              <a:rPr lang="it-IT" sz="1600" dirty="0" smtClean="0">
                <a:latin typeface="+mn-lt"/>
              </a:rPr>
              <a:t>, </a:t>
            </a:r>
            <a:r>
              <a:rPr lang="it-IT" sz="1600" i="1" dirty="0" smtClean="0">
                <a:latin typeface="+mn-lt"/>
              </a:rPr>
              <a:t>I reati di opinione. Una rilettura in chiave costituzionale, </a:t>
            </a:r>
            <a:r>
              <a:rPr lang="it-IT" sz="1600" dirty="0" smtClean="0">
                <a:latin typeface="+mn-lt"/>
              </a:rPr>
              <a:t>Milano, 2006.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cap="small" dirty="0" smtClean="0">
                <a:latin typeface="+mn-lt"/>
              </a:rPr>
              <a:t>Bacco F</a:t>
            </a:r>
            <a:r>
              <a:rPr lang="it-IT" sz="1600" dirty="0" smtClean="0">
                <a:latin typeface="+mn-lt"/>
              </a:rPr>
              <a:t>., </a:t>
            </a:r>
            <a:r>
              <a:rPr lang="it-IT" sz="1600" i="1" dirty="0" smtClean="0">
                <a:latin typeface="+mn-lt"/>
              </a:rPr>
              <a:t>Tra sentimenti ed uguale rispetto. Problemi di legittimazione della tutela penale</a:t>
            </a:r>
            <a:r>
              <a:rPr lang="it-IT" sz="1600" dirty="0" smtClean="0">
                <a:latin typeface="+mn-lt"/>
              </a:rPr>
              <a:t>, Torino, 2018.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cap="small" dirty="0" smtClean="0">
                <a:latin typeface="+mn-lt"/>
              </a:rPr>
              <a:t>Caruso C.</a:t>
            </a:r>
            <a:r>
              <a:rPr lang="it-IT" sz="1600" dirty="0" smtClean="0">
                <a:latin typeface="+mn-lt"/>
              </a:rPr>
              <a:t>, </a:t>
            </a:r>
            <a:r>
              <a:rPr lang="it-IT" sz="1600" i="1" dirty="0" smtClean="0">
                <a:latin typeface="+mn-lt"/>
              </a:rPr>
              <a:t>La libertà di espressione in azione. Contributo ad una teoria costituzionale del discorso pubblico, </a:t>
            </a:r>
            <a:r>
              <a:rPr lang="it-IT" sz="1600" dirty="0" smtClean="0">
                <a:latin typeface="+mn-lt"/>
              </a:rPr>
              <a:t>Bologna, 2013</a:t>
            </a:r>
          </a:p>
          <a:p>
            <a:pPr marL="727075" lvl="1" indent="-269875">
              <a:buFont typeface="Wingdings" pitchFamily="2" charset="2"/>
              <a:buChar char="ü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indent="-269875"/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Ricerca bibliografica: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Punto di partenza: primi testi di riferimento indicati dal Relatore.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Procedere con metodo “a cascata”: consultare i riferimenti bibliografici contenuti nelle note a piè di pagina e nella bibliografia di tali primi testi di riferimento.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Utilizzare gli strumenti per il recupero dell’informazione bibliografica messi a disposizione dalla biblioteca di giurisprudenza.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Fonti e link utili: 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https://www.bibliotecagiurisprudenza.unipr.it/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https://univpr-my.sharepoint.com/:p:/g/personal/elisa_minardi_unipr_it/EQ77UuGC591EtSkZ62wky2cBG9IU06wQi7W8iLbWOfSFxA?e=yopgoG</a:t>
            </a:r>
          </a:p>
          <a:p>
            <a:pPr marL="727075" lvl="1" indent="-269875">
              <a:buFont typeface="Wingdings" pitchFamily="2" charset="2"/>
              <a:buChar char="ü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indent="-269875"/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Strumenti per il recupero dell’informazione bibliografica: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VPN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1600" dirty="0" smtClean="0">
                <a:latin typeface="+mn-lt"/>
              </a:rPr>
              <a:t>è un servizio di connessione che consente agli utenti autorizzati di consultare tutte le risorse online che per contratto sono limitate alla rete d’Ateneo anche da postazioni esterne all'Università.</a:t>
            </a:r>
            <a:br>
              <a:rPr lang="it-IT" sz="1600" dirty="0" smtClean="0">
                <a:latin typeface="+mn-lt"/>
              </a:rPr>
            </a:br>
            <a:r>
              <a:rPr lang="it-IT" sz="1600" dirty="0" smtClean="0">
                <a:latin typeface="+mn-lt"/>
              </a:rPr>
              <a:t>https://www.biblioteche.unipr.it/it/node/2366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err="1" smtClean="0">
                <a:latin typeface="+mn-lt"/>
              </a:rPr>
              <a:t>Opac</a:t>
            </a:r>
            <a:r>
              <a:rPr lang="it-IT" sz="1600" dirty="0" smtClean="0">
                <a:latin typeface="+mn-lt"/>
              </a:rPr>
              <a:t> (Open Access </a:t>
            </a:r>
            <a:r>
              <a:rPr lang="it-IT" sz="1600" dirty="0" err="1" smtClean="0">
                <a:latin typeface="+mn-lt"/>
              </a:rPr>
              <a:t>Catalogue</a:t>
            </a:r>
            <a:r>
              <a:rPr lang="it-IT" sz="1600" dirty="0" smtClean="0">
                <a:latin typeface="+mn-lt"/>
              </a:rPr>
              <a:t>) - https://biblioteche.parma.it/SebinaOpac/.do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SFX: catalogo dei periodici elettronici - http://sfx-39upr.hosted.exlibrisgroup.com/39upr/</a:t>
            </a:r>
            <a:r>
              <a:rPr lang="it-IT" sz="1600" dirty="0" err="1" smtClean="0">
                <a:latin typeface="+mn-lt"/>
              </a:rPr>
              <a:t>journalsearch</a:t>
            </a: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Banche dati - https://www.bibliotecagiurisprudenza.unipr.it/banche-dati/ : alcuni esempi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err="1" smtClean="0">
                <a:latin typeface="+mn-lt"/>
              </a:rPr>
              <a:t>DeJure</a:t>
            </a:r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err="1" smtClean="0">
                <a:latin typeface="+mn-lt"/>
              </a:rPr>
              <a:t>One</a:t>
            </a:r>
            <a:r>
              <a:rPr lang="it-IT" sz="1600" dirty="0" smtClean="0">
                <a:latin typeface="+mn-lt"/>
              </a:rPr>
              <a:t> Legale/</a:t>
            </a:r>
            <a:r>
              <a:rPr lang="it-IT" sz="1600" dirty="0" err="1" smtClean="0">
                <a:latin typeface="+mn-lt"/>
              </a:rPr>
              <a:t>One</a:t>
            </a:r>
            <a:r>
              <a:rPr lang="it-IT" sz="1600" dirty="0" smtClean="0">
                <a:latin typeface="+mn-lt"/>
              </a:rPr>
              <a:t> Fiscale/La Mia Biblioteca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err="1" smtClean="0">
                <a:latin typeface="+mn-lt"/>
              </a:rPr>
              <a:t>Heinonline</a:t>
            </a:r>
            <a:r>
              <a:rPr lang="it-IT" sz="1600" dirty="0" smtClean="0">
                <a:latin typeface="+mn-lt"/>
              </a:rPr>
              <a:t> </a:t>
            </a:r>
            <a:r>
              <a:rPr lang="it-IT" sz="1600" dirty="0" err="1" smtClean="0">
                <a:latin typeface="+mn-lt"/>
              </a:rPr>
              <a:t>Law</a:t>
            </a:r>
            <a:r>
              <a:rPr lang="it-IT" sz="1600" dirty="0" smtClean="0">
                <a:latin typeface="+mn-lt"/>
              </a:rPr>
              <a:t> Journal </a:t>
            </a:r>
            <a:r>
              <a:rPr lang="it-IT" sz="1600" dirty="0" err="1" smtClean="0">
                <a:latin typeface="+mn-lt"/>
              </a:rPr>
              <a:t>Library</a:t>
            </a:r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r>
              <a:rPr lang="it-IT" sz="1600" dirty="0" err="1" smtClean="0">
                <a:latin typeface="+mn-lt"/>
              </a:rPr>
              <a:t>Jstor</a:t>
            </a: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>
                <a:latin typeface="+mn-lt"/>
              </a:rPr>
              <a:t>Google </a:t>
            </a:r>
            <a:r>
              <a:rPr lang="it-IT" sz="1600" dirty="0" err="1" smtClean="0">
                <a:latin typeface="+mn-lt"/>
              </a:rPr>
              <a:t>Scholar</a:t>
            </a: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indent="-269875"/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3568" y="411510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+mn-lt"/>
              </a:rPr>
              <a:t>Riviste giuridiche:</a:t>
            </a:r>
            <a:endParaRPr lang="it-IT" sz="24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Importante: con riguardo ai periodici, utilizzare esclusivamente riviste scientifiche, i cui contributi sono sottoposti ad un processo di </a:t>
            </a:r>
            <a:r>
              <a:rPr lang="it-IT" i="1" dirty="0" err="1" smtClean="0">
                <a:latin typeface="+mn-lt"/>
              </a:rPr>
              <a:t>peer</a:t>
            </a:r>
            <a:r>
              <a:rPr lang="it-IT" i="1" dirty="0" smtClean="0">
                <a:latin typeface="+mn-lt"/>
              </a:rPr>
              <a:t> </a:t>
            </a:r>
            <a:r>
              <a:rPr lang="it-IT" i="1" dirty="0" err="1" smtClean="0">
                <a:latin typeface="+mn-lt"/>
              </a:rPr>
              <a:t>review</a:t>
            </a:r>
            <a:endParaRPr lang="it-IT" i="1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Evitare il ricorso a portali, blog o siti web che, per quanto abbiano contenuto giuridico, sono caratterizzati da un approccio divulgativo e non scientifico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Esempi di riviste giuridiche online in area penalistica: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Sistema Penale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Diritto penale contemporaneo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La legislazione penale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Archivio penale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600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indent="-269875"/>
            <a:endParaRPr lang="it-IT" sz="1600" dirty="0" smtClean="0">
              <a:latin typeface="+mn-lt"/>
            </a:endParaRPr>
          </a:p>
          <a:p>
            <a:pPr marL="727075" lvl="1" indent="-269875">
              <a:buFont typeface="Wingdings" pitchFamily="2" charset="2"/>
              <a:buChar char="ü"/>
            </a:pPr>
            <a:endParaRPr lang="it-IT" sz="1400" dirty="0" smtClean="0">
              <a:latin typeface="+mn-lt"/>
            </a:endParaRPr>
          </a:p>
          <a:p>
            <a:pPr marL="727075" lvl="1" indent="-269875"/>
            <a:endParaRPr lang="it-IT" sz="1600" cap="small" dirty="0" smtClean="0"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endParaRPr lang="it-IT" sz="1600" cap="small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867894"/>
            <a:ext cx="1512168" cy="55341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971600" y="1347614"/>
            <a:ext cx="72362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altLang="it-IT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Grazie</a:t>
            </a:r>
          </a:p>
          <a:p>
            <a:pPr algn="ctr">
              <a:lnSpc>
                <a:spcPct val="150000"/>
              </a:lnSpc>
            </a:pPr>
            <a:r>
              <a:rPr lang="it-IT" altLang="it-IT" sz="32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giulia.pongolini@unipr.it</a:t>
            </a:r>
            <a:endParaRPr lang="it-IT" altLang="it-IT" sz="32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514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Di cosa parleremo:</a:t>
            </a:r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Scelta della materia e dell’argomento in cui svolgere la tesi di Laurea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Tipologie di tesi e procedimento di redazione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Criteri redazionali per la stesura dell’elaborato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Ricerca bibliografica e utilizzo delle banche dati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Risorse utili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endParaRPr lang="it-IT" dirty="0">
              <a:solidFill>
                <a:srgbClr val="005EB8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</a:rPr>
              <a:t>Scelta della materia e dell’argomento in cui svolgere la tesi di Laurea </a:t>
            </a:r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:</a:t>
            </a:r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Si può svolgere la tesi in una materia, in relazione alla quale sia stato sostenuto l’esame di profitto.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Relatore della tesi di Laurea può essere: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Professore titolare di uno degli insegnamenti impartiti dal Corso di Laurea magistrale in Giurisprudenza.</a:t>
            </a:r>
          </a:p>
          <a:p>
            <a:pPr marL="727075" lvl="1" indent="-269875">
              <a:buFont typeface="Wingdings" pitchFamily="2" charset="2"/>
              <a:buChar char="ü"/>
            </a:pPr>
            <a:r>
              <a:rPr lang="it-IT" dirty="0" smtClean="0">
                <a:latin typeface="+mn-lt"/>
              </a:rPr>
              <a:t>Professore di altro Corso di Laurea dell’Ateneo, con il quale lo studente/la studentessa abbia sostenuto un esame valido ai fini curriculari, il cui insegnamento non risulti impartito nel Corso di Laurea magistrale in Giurisprudenza.</a:t>
            </a:r>
            <a:endParaRPr lang="it-IT" dirty="0" smtClean="0">
              <a:solidFill>
                <a:srgbClr val="005EB8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Criteri per la scelta della materia:</a:t>
            </a:r>
          </a:p>
          <a:p>
            <a:pPr marL="269875" indent="-269875"/>
            <a:endParaRPr lang="it-IT" sz="20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Interesse per la materia legato a passioni personali o a esperienze formative svolte.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Prospettive future sul percorso post-laurea.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Particolare sintonia con il metodo di insegnamento adottato dal relatore.</a:t>
            </a:r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</a:rPr>
              <a:t>Scelta dell’argomento </a:t>
            </a:r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:</a:t>
            </a:r>
          </a:p>
          <a:p>
            <a:pPr marL="269875" indent="-269875"/>
            <a:endParaRPr lang="it-IT" sz="20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/>
              <a:t>Si rimanda ai criteri per la scelta della materia (interesse personale, prospettive future).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/>
              <a:t>Caratteristiche dell’argomento: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it-IT" sz="2000" dirty="0" smtClean="0"/>
              <a:t>Non troppo ampio -&gt; infinita ricerca di materiale, troppi aspetti da trattare, risultato incompleto e superficiale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it-IT" sz="2000" dirty="0" smtClean="0"/>
              <a:t>Non troppo ristretto -&gt; difficoltà nel reperire materiale sufficiente, indice scarno, risultato incompleto e superficiale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/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</a:rPr>
              <a:t>Dunque, come individuare l’argomento “giusto”?</a:t>
            </a:r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:</a:t>
            </a:r>
          </a:p>
          <a:p>
            <a:pPr marL="269875" indent="-269875"/>
            <a:endParaRPr lang="it-IT" sz="20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/>
              <a:t>Iniziare una ricerca bibliografica ad ampio raggio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/>
              <a:t>Circoscrivere un macro-tema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/>
              <a:t>Individuare alcuni argomenti specifici di interesse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/>
              <a:t>Proporli al Relatore, il quale potrà: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it-IT" sz="2000" dirty="0" smtClean="0"/>
              <a:t>Accogliere le suggestioni dello studente in tutto o in parte</a:t>
            </a:r>
          </a:p>
          <a:p>
            <a:pPr marL="727075" lvl="1" indent="-269875">
              <a:buFont typeface="Arial" pitchFamily="34" charset="0"/>
              <a:buChar char="•"/>
            </a:pPr>
            <a:r>
              <a:rPr lang="it-IT" sz="2000" dirty="0" smtClean="0"/>
              <a:t>Reindirizzarlo su altri argomenti di particolare rilevanza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/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411510"/>
            <a:ext cx="7992888" cy="5971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</a:rPr>
              <a:t>Esempi di argomenti trattati dalla cattedra di diritto penale</a:t>
            </a:r>
            <a:r>
              <a:rPr lang="it-IT" sz="2400" dirty="0" smtClean="0">
                <a:solidFill>
                  <a:srgbClr val="002774"/>
                </a:solidFill>
                <a:latin typeface="+mn-lt"/>
              </a:rPr>
              <a:t>:</a:t>
            </a:r>
          </a:p>
          <a:p>
            <a:pPr marL="269875" indent="-269875"/>
            <a:endParaRPr lang="it-IT" sz="20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Prostituzione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Legalizzazione cannabis e derivati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Reati sessuali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Omicidio stradale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Ergastolo ostativo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Discorso d’odio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Violenza figlio parentale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Matrimonio forzato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Inosservanza dell’obbligo dell’istruzione elementare dei minori e relative riforme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Pedopornografia e </a:t>
            </a:r>
            <a:r>
              <a:rPr lang="it-IT" sz="1600" i="1" dirty="0" err="1" smtClean="0"/>
              <a:t>sexting</a:t>
            </a:r>
            <a:endParaRPr lang="it-IT" sz="1600" i="1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it-IT" sz="1600" dirty="0" smtClean="0"/>
              <a:t>Minori e ammonimento del questore</a:t>
            </a:r>
          </a:p>
          <a:p>
            <a:endParaRPr lang="it-IT" sz="2400" dirty="0" smtClean="0">
              <a:solidFill>
                <a:srgbClr val="002774"/>
              </a:solidFill>
              <a:latin typeface="+mn-lt"/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7534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774"/>
                </a:solidFill>
              </a:rPr>
              <a:t>Tipologie di tesi:</a:t>
            </a:r>
          </a:p>
          <a:p>
            <a:pPr marL="269875" indent="-269875"/>
            <a:endParaRPr lang="it-IT" sz="20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Tesi curricolare: dissertazione che affronta un </a:t>
            </a:r>
            <a:r>
              <a:rPr lang="it-IT" sz="2000" b="1" dirty="0" smtClean="0">
                <a:latin typeface="+mn-lt"/>
              </a:rPr>
              <a:t>tema circoscritto </a:t>
            </a:r>
            <a:r>
              <a:rPr lang="it-IT" sz="2000" dirty="0" smtClean="0">
                <a:latin typeface="+mn-lt"/>
              </a:rPr>
              <a:t>e che è accompagnata da una </a:t>
            </a:r>
            <a:r>
              <a:rPr lang="it-IT" sz="2000" b="1" dirty="0" smtClean="0">
                <a:latin typeface="+mn-lt"/>
              </a:rPr>
              <a:t>rassegna critica</a:t>
            </a:r>
            <a:r>
              <a:rPr lang="it-IT" sz="2000" dirty="0" smtClean="0">
                <a:latin typeface="+mn-lt"/>
              </a:rPr>
              <a:t> della letteratura e della giurisprudenza sull’argomento.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it-IT" sz="2000" dirty="0" smtClean="0">
                <a:latin typeface="+mn-lt"/>
              </a:rPr>
              <a:t>Tesi di ricerca: dissertazione che richiede una </a:t>
            </a:r>
            <a:r>
              <a:rPr lang="it-IT" sz="2000" b="1" dirty="0" smtClean="0">
                <a:latin typeface="+mn-lt"/>
              </a:rPr>
              <a:t>trattazione accurata ed esauriente</a:t>
            </a:r>
            <a:r>
              <a:rPr lang="it-IT" sz="2000" dirty="0" smtClean="0">
                <a:latin typeface="+mn-lt"/>
              </a:rPr>
              <a:t> e che esprime elevate capacità di lavoro in </a:t>
            </a:r>
            <a:r>
              <a:rPr lang="it-IT" sz="2000" b="1" dirty="0" smtClean="0">
                <a:latin typeface="+mn-lt"/>
              </a:rPr>
              <a:t>autonomia</a:t>
            </a:r>
            <a:r>
              <a:rPr lang="it-IT" sz="2000" dirty="0" smtClean="0">
                <a:latin typeface="+mn-lt"/>
              </a:rPr>
              <a:t> e </a:t>
            </a:r>
            <a:r>
              <a:rPr lang="it-IT" sz="2000" b="1" dirty="0" smtClean="0">
                <a:latin typeface="+mn-lt"/>
              </a:rPr>
              <a:t>riflessione critica</a:t>
            </a:r>
            <a:r>
              <a:rPr lang="it-IT" sz="2000" dirty="0" smtClean="0">
                <a:latin typeface="+mn-lt"/>
              </a:rPr>
              <a:t>.</a:t>
            </a:r>
          </a:p>
          <a:p>
            <a:pPr marL="269875" indent="-269875">
              <a:buFont typeface="Arial" pitchFamily="34" charset="0"/>
              <a:buChar char="•"/>
            </a:pPr>
            <a:endParaRPr lang="it-IT" sz="2000" dirty="0" smtClean="0">
              <a:latin typeface="+mn-lt"/>
            </a:endParaRPr>
          </a:p>
          <a:p>
            <a:pPr marL="269875" indent="-269875"/>
            <a:r>
              <a:rPr lang="it-IT" sz="2000" dirty="0" smtClean="0">
                <a:latin typeface="+mn-lt"/>
              </a:rPr>
              <a:t>Fonte: https://corsi.unipr.it/it/cdlm-giur/tesi-di-laurea-prova-finale#blocco-paragrafo-8792</a:t>
            </a: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 smtClean="0">
              <a:solidFill>
                <a:srgbClr val="005EB8"/>
              </a:solidFill>
            </a:endParaRPr>
          </a:p>
          <a:p>
            <a:pPr algn="ctr"/>
            <a:endParaRPr lang="it-IT" sz="2400" dirty="0">
              <a:solidFill>
                <a:srgbClr val="005EB8"/>
              </a:solidFill>
            </a:endParaRPr>
          </a:p>
          <a:p>
            <a:pPr marL="457200" lvl="0" indent="-457200">
              <a:buFont typeface="Arial" charset="0"/>
              <a:buChar char="•"/>
            </a:pPr>
            <a:endParaRPr lang="it-IT" sz="2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9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Personalizzato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5A2"/>
      </a:hlink>
      <a:folHlink>
        <a:srgbClr val="85DFD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1">
  <a:themeElements>
    <a:clrScheme name="Personalizzato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5A2"/>
      </a:hlink>
      <a:folHlink>
        <a:srgbClr val="85DFD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ELLO Presentazione UNIPR Corporate Identity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zat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075A2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ersonalizzat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075A2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Personalizzat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075A2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Personalizzato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075A2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7964254985624CAF3AE91C227351F6" ma:contentTypeVersion="13" ma:contentTypeDescription="Creare un nuovo documento." ma:contentTypeScope="" ma:versionID="6a9b37b4f86b28326580cb0120aa329e">
  <xsd:schema xmlns:xsd="http://www.w3.org/2001/XMLSchema" xmlns:xs="http://www.w3.org/2001/XMLSchema" xmlns:p="http://schemas.microsoft.com/office/2006/metadata/properties" xmlns:ns3="4cfd1898-e24b-4598-9d61-fc8d6363b82b" xmlns:ns4="9c55f59c-0c3e-4c24-8051-6d3594f4a132" targetNamespace="http://schemas.microsoft.com/office/2006/metadata/properties" ma:root="true" ma:fieldsID="3b109e84ab4122770f60d94dfd718c5f" ns3:_="" ns4:_="">
    <xsd:import namespace="4cfd1898-e24b-4598-9d61-fc8d6363b82b"/>
    <xsd:import namespace="9c55f59c-0c3e-4c24-8051-6d3594f4a1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fd1898-e24b-4598-9d61-fc8d6363b8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5f59c-0c3e-4c24-8051-6d3594f4a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C8F02F-2BB7-44AD-A979-62C786C928B6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cfd1898-e24b-4598-9d61-fc8d6363b82b"/>
    <ds:schemaRef ds:uri="http://schemas.microsoft.com/office/2006/documentManagement/types"/>
    <ds:schemaRef ds:uri="http://purl.org/dc/elements/1.1/"/>
    <ds:schemaRef ds:uri="9c55f59c-0c3e-4c24-8051-6d3594f4a13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15AB0EE-461B-4DF1-8C23-77933B5443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fd1898-e24b-4598-9d61-fc8d6363b82b"/>
    <ds:schemaRef ds:uri="9c55f59c-0c3e-4c24-8051-6d3594f4a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877C39-A91A-45CA-AB11-6629DF329D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15999</TotalTime>
  <Words>2293</Words>
  <Application>Microsoft Office PowerPoint</Application>
  <PresentationFormat>Presentazione su schermo (16:9)</PresentationFormat>
  <Paragraphs>352</Paragraphs>
  <Slides>26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Equinozio</vt:lpstr>
      <vt:lpstr>Tema1</vt:lpstr>
      <vt:lpstr>MODELLO Presentazione UNIPR Corporate Identity</vt:lpstr>
      <vt:lpstr>Personalizza struttura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Company>Nome Società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preparazione alla stesura della tesi di laurea in ambito giuridico</dc:title>
  <dc:creator>Evelina Ceccato</dc:creator>
  <cp:lastModifiedBy>Giulia</cp:lastModifiedBy>
  <cp:revision>1051</cp:revision>
  <dcterms:created xsi:type="dcterms:W3CDTF">2013-04-23T16:28:35Z</dcterms:created>
  <dcterms:modified xsi:type="dcterms:W3CDTF">2023-11-17T16:10:27Z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0x0101000E7964254985624CAF3AE91C227351F6</vt:lpwstr>
  </property>
</Properties>
</file>