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43" r:id="rId2"/>
  </p:sldMasterIdLst>
  <p:sldIdLst>
    <p:sldId id="276" r:id="rId3"/>
    <p:sldId id="282" r:id="rId4"/>
    <p:sldId id="288" r:id="rId5"/>
    <p:sldId id="263" r:id="rId6"/>
    <p:sldId id="274" r:id="rId7"/>
    <p:sldId id="277" r:id="rId8"/>
    <p:sldId id="287" r:id="rId9"/>
    <p:sldId id="283" r:id="rId10"/>
    <p:sldId id="286" r:id="rId11"/>
    <p:sldId id="284" r:id="rId12"/>
    <p:sldId id="285" r:id="rId13"/>
    <p:sldId id="260" r:id="rId14"/>
    <p:sldId id="267" r:id="rId15"/>
    <p:sldId id="268" r:id="rId16"/>
    <p:sldId id="269" r:id="rId17"/>
    <p:sldId id="270" r:id="rId18"/>
    <p:sldId id="271" r:id="rId19"/>
    <p:sldId id="275" r:id="rId20"/>
    <p:sldId id="279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AAA50B5A-2557-46DA-8FE3-E4CD7066430C}">
          <p14:sldIdLst>
            <p14:sldId id="276"/>
            <p14:sldId id="282"/>
            <p14:sldId id="288"/>
          </p14:sldIdLst>
        </p14:section>
        <p14:section name="Sezione senza titolo" id="{4BF86B27-BCAB-4202-9964-E04D66CF981F}">
          <p14:sldIdLst>
            <p14:sldId id="263"/>
            <p14:sldId id="274"/>
            <p14:sldId id="277"/>
            <p14:sldId id="287"/>
            <p14:sldId id="283"/>
            <p14:sldId id="286"/>
            <p14:sldId id="284"/>
            <p14:sldId id="285"/>
            <p14:sldId id="260"/>
            <p14:sldId id="267"/>
            <p14:sldId id="268"/>
            <p14:sldId id="269"/>
            <p14:sldId id="270"/>
            <p14:sldId id="271"/>
            <p14:sldId id="275"/>
          </p14:sldIdLst>
        </p14:section>
        <p14:section name="Sezione senza titolo" id="{1C99A483-9A09-40AE-A970-3D32A110B402}">
          <p14:sldIdLst>
            <p14:sldId id="279"/>
          </p14:sldIdLst>
        </p14:section>
        <p14:section name="Sezione senza titolo" id="{EE1C5AD2-387E-43B8-91A6-38220B290E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26! Pistone" initials="r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B9BD5"/>
    <a:srgbClr val="45B664"/>
    <a:srgbClr val="FF0000"/>
    <a:srgbClr val="33A752"/>
    <a:srgbClr val="34A853"/>
    <a:srgbClr val="EA4234"/>
    <a:srgbClr val="00CC00"/>
    <a:srgbClr val="E25B1E"/>
    <a:srgbClr val="43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4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25E33-1FF3-4FCE-AAA5-6D5261B187BA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F391627-C715-494F-8E48-7E62EB161718}">
      <dgm:prSet phldrT="[Testo]" custT="1"/>
      <dgm:spPr/>
      <dgm:t>
        <a:bodyPr/>
        <a:lstStyle/>
        <a:p>
          <a:r>
            <a:rPr lang="it-IT" sz="1600" b="1" dirty="0">
              <a:latin typeface="Trebuchet MS" panose="020B0603020202020204" pitchFamily="34" charset="0"/>
            </a:rPr>
            <a:t>3 CFU</a:t>
          </a:r>
        </a:p>
        <a:p>
          <a:r>
            <a:rPr lang="it-IT" sz="1600" b="1" dirty="0">
              <a:latin typeface="Trebuchet MS" panose="020B0603020202020204" pitchFamily="34" charset="0"/>
            </a:rPr>
            <a:t>75 ORE</a:t>
          </a:r>
          <a:endParaRPr lang="it-IT" sz="1500" b="1" dirty="0">
            <a:latin typeface="Trebuchet MS" panose="020B0603020202020204" pitchFamily="34" charset="0"/>
          </a:endParaRPr>
        </a:p>
      </dgm:t>
    </dgm:pt>
    <dgm:pt modelId="{372A5000-28F9-421F-9ECD-1AE069877C3B}" type="parTrans" cxnId="{36CC8D35-808A-45F0-84CF-1516323E655E}">
      <dgm:prSet/>
      <dgm:spPr/>
      <dgm:t>
        <a:bodyPr/>
        <a:lstStyle/>
        <a:p>
          <a:endParaRPr lang="it-IT"/>
        </a:p>
      </dgm:t>
    </dgm:pt>
    <dgm:pt modelId="{ED70EA9F-EE9D-4854-B69C-F96023BF17C2}" type="sibTrans" cxnId="{36CC8D35-808A-45F0-84CF-1516323E655E}">
      <dgm:prSet/>
      <dgm:spPr/>
      <dgm:t>
        <a:bodyPr/>
        <a:lstStyle/>
        <a:p>
          <a:endParaRPr lang="it-IT"/>
        </a:p>
      </dgm:t>
    </dgm:pt>
    <dgm:pt modelId="{6E85D39A-BDE8-49FD-92D7-4E1AE621C827}">
      <dgm:prSet phldrT="[Testo]" custT="1"/>
      <dgm:spPr/>
      <dgm:t>
        <a:bodyPr/>
        <a:lstStyle/>
        <a:p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6 CFU 150 ORE</a:t>
          </a:r>
        </a:p>
      </dgm:t>
    </dgm:pt>
    <dgm:pt modelId="{3FD2928B-1666-4697-BE5B-A63865A5D32C}" type="parTrans" cxnId="{6484F504-7B6A-49A9-B2F7-B5AAAAEF0089}">
      <dgm:prSet/>
      <dgm:spPr/>
      <dgm:t>
        <a:bodyPr/>
        <a:lstStyle/>
        <a:p>
          <a:endParaRPr lang="it-IT"/>
        </a:p>
      </dgm:t>
    </dgm:pt>
    <dgm:pt modelId="{979A0B72-963C-4100-9D1C-C84E4C48BBCE}" type="sibTrans" cxnId="{6484F504-7B6A-49A9-B2F7-B5AAAAEF0089}">
      <dgm:prSet/>
      <dgm:spPr/>
      <dgm:t>
        <a:bodyPr/>
        <a:lstStyle/>
        <a:p>
          <a:endParaRPr lang="it-IT"/>
        </a:p>
      </dgm:t>
    </dgm:pt>
    <dgm:pt modelId="{2E876104-F1FC-420F-BAB2-3357F60DD757}">
      <dgm:prSet phldrT="[Tes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9 CFU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225 ORE</a:t>
          </a:r>
        </a:p>
      </dgm:t>
    </dgm:pt>
    <dgm:pt modelId="{514EB85D-4511-4679-A81A-11918E6BC2F2}" type="parTrans" cxnId="{B59B3463-110F-4C52-B149-9000CF5C8A45}">
      <dgm:prSet/>
      <dgm:spPr/>
      <dgm:t>
        <a:bodyPr/>
        <a:lstStyle/>
        <a:p>
          <a:endParaRPr lang="it-IT"/>
        </a:p>
      </dgm:t>
    </dgm:pt>
    <dgm:pt modelId="{1A34668C-1A08-4CE5-A04B-7E4F9CCDDDB9}" type="sibTrans" cxnId="{B59B3463-110F-4C52-B149-9000CF5C8A45}">
      <dgm:prSet/>
      <dgm:spPr/>
      <dgm:t>
        <a:bodyPr/>
        <a:lstStyle/>
        <a:p>
          <a:endParaRPr lang="it-IT"/>
        </a:p>
      </dgm:t>
    </dgm:pt>
    <dgm:pt modelId="{D29E8AC5-D9CC-4E5B-894D-2C48FE39E52C}">
      <dgm:prSet custT="1"/>
      <dgm:spPr/>
      <dgm:t>
        <a:bodyPr/>
        <a:lstStyle/>
        <a:p>
          <a:r>
            <a:rPr lang="it-IT" sz="1600" b="1" dirty="0">
              <a:solidFill>
                <a:srgbClr val="4472C4"/>
              </a:solidFill>
              <a:latin typeface="Trebuchet MS" panose="020B0603020202020204" pitchFamily="34" charset="0"/>
            </a:rPr>
            <a:t>A copertura dei 3 CFU previsti per "Tirocinio"</a:t>
          </a:r>
          <a:endParaRPr lang="it-IT" sz="1400" b="1" dirty="0">
            <a:solidFill>
              <a:srgbClr val="4472C4"/>
            </a:solidFill>
            <a:latin typeface="Trebuchet MS" panose="020B0603020202020204" pitchFamily="34" charset="0"/>
          </a:endParaRPr>
        </a:p>
      </dgm:t>
    </dgm:pt>
    <dgm:pt modelId="{FBFD6E38-FD73-4A01-BF1A-E644AB1A23C1}" type="parTrans" cxnId="{4701146A-7415-4877-BBDA-4C4DB34E1F29}">
      <dgm:prSet/>
      <dgm:spPr/>
      <dgm:t>
        <a:bodyPr/>
        <a:lstStyle/>
        <a:p>
          <a:endParaRPr lang="it-IT"/>
        </a:p>
      </dgm:t>
    </dgm:pt>
    <dgm:pt modelId="{1B790347-FEDD-49BA-A529-5D2F785EDF05}" type="sibTrans" cxnId="{4701146A-7415-4877-BBDA-4C4DB34E1F29}">
      <dgm:prSet/>
      <dgm:spPr/>
      <dgm:t>
        <a:bodyPr/>
        <a:lstStyle/>
        <a:p>
          <a:endParaRPr lang="it-IT"/>
        </a:p>
      </dgm:t>
    </dgm:pt>
    <dgm:pt modelId="{8AC47958-6004-4C59-A4C5-FE638AD96B48}">
      <dgm:prSet custT="1"/>
      <dgm:spPr/>
      <dgm:t>
        <a:bodyPr/>
        <a:lstStyle/>
        <a:p>
          <a:r>
            <a:rPr lang="it-IT" sz="1600" b="1" dirty="0">
              <a:solidFill>
                <a:srgbClr val="43BEB9"/>
              </a:solidFill>
              <a:latin typeface="Trebuchet MS" panose="020B0603020202020204" pitchFamily="34" charset="0"/>
            </a:rPr>
            <a:t>A copertura dei 3 CFU previsti per "Tirocinio" e parte dei CFU (3) previsti per l’ "Attività a scelta –idoneità"</a:t>
          </a:r>
        </a:p>
      </dgm:t>
    </dgm:pt>
    <dgm:pt modelId="{42349626-15BD-425B-BAE5-6091B1C8CB7D}" type="parTrans" cxnId="{30D5D4DD-B398-4106-A25D-13191EF505A2}">
      <dgm:prSet/>
      <dgm:spPr/>
      <dgm:t>
        <a:bodyPr/>
        <a:lstStyle/>
        <a:p>
          <a:endParaRPr lang="it-IT"/>
        </a:p>
      </dgm:t>
    </dgm:pt>
    <dgm:pt modelId="{99272E89-FF83-434B-B002-2E757EC233B1}" type="sibTrans" cxnId="{30D5D4DD-B398-4106-A25D-13191EF505A2}">
      <dgm:prSet/>
      <dgm:spPr/>
      <dgm:t>
        <a:bodyPr/>
        <a:lstStyle/>
        <a:p>
          <a:endParaRPr lang="it-IT"/>
        </a:p>
      </dgm:t>
    </dgm:pt>
    <dgm:pt modelId="{573018BE-62A4-4BD9-8D44-F014803F61E6}">
      <dgm:prSet custT="1"/>
      <dgm:spPr/>
      <dgm:t>
        <a:bodyPr/>
        <a:lstStyle/>
        <a:p>
          <a:r>
            <a:rPr lang="it-IT" sz="1600" b="1" dirty="0">
              <a:solidFill>
                <a:srgbClr val="45B664"/>
              </a:solidFill>
            </a:rPr>
            <a:t>A copertura dei 3 </a:t>
          </a:r>
          <a:r>
            <a:rPr lang="it-IT" sz="1600" b="1" dirty="0">
              <a:solidFill>
                <a:srgbClr val="70AD47"/>
              </a:solidFill>
            </a:rPr>
            <a:t>CFU previsti per 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dirty="0">
              <a:solidFill>
                <a:srgbClr val="70AD47"/>
              </a:solidFill>
            </a:rPr>
            <a:t>Tirocinio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dirty="0">
              <a:solidFill>
                <a:srgbClr val="70AD47"/>
              </a:solidFill>
            </a:rPr>
            <a:t> e parte dei CFU (6) previsti per l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dirty="0">
              <a:solidFill>
                <a:srgbClr val="70AD47"/>
              </a:solidFill>
            </a:rPr>
            <a:t>’Attività a scelta - idoneità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endParaRPr lang="it-IT" sz="1600" b="1" dirty="0">
            <a:solidFill>
              <a:srgbClr val="70AD47"/>
            </a:solidFill>
          </a:endParaRPr>
        </a:p>
      </dgm:t>
    </dgm:pt>
    <dgm:pt modelId="{1BE78DF7-5118-4653-B9AD-DC5D41C2F118}" type="parTrans" cxnId="{8E73D423-F10B-47FF-B675-3CEEC77B6CE5}">
      <dgm:prSet/>
      <dgm:spPr/>
      <dgm:t>
        <a:bodyPr/>
        <a:lstStyle/>
        <a:p>
          <a:endParaRPr lang="it-IT"/>
        </a:p>
      </dgm:t>
    </dgm:pt>
    <dgm:pt modelId="{63B81021-08D6-4FE6-B969-92D82AF2AB51}" type="sibTrans" cxnId="{8E73D423-F10B-47FF-B675-3CEEC77B6CE5}">
      <dgm:prSet/>
      <dgm:spPr/>
      <dgm:t>
        <a:bodyPr/>
        <a:lstStyle/>
        <a:p>
          <a:endParaRPr lang="it-IT"/>
        </a:p>
      </dgm:t>
    </dgm:pt>
    <dgm:pt modelId="{57ABD569-15FF-42A7-98B0-FFF91EB383C2}">
      <dgm:prSet phldrT="[Tes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12 CFU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300 ORE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E OLTRE</a:t>
          </a:r>
        </a:p>
      </dgm:t>
    </dgm:pt>
    <dgm:pt modelId="{E8152E8F-ED58-4F66-8489-2C9FFCD75FB5}" type="parTrans" cxnId="{6A15A880-4454-4916-8C16-6FBEACD4ACB3}">
      <dgm:prSet/>
      <dgm:spPr/>
      <dgm:t>
        <a:bodyPr/>
        <a:lstStyle/>
        <a:p>
          <a:endParaRPr lang="it-IT"/>
        </a:p>
      </dgm:t>
    </dgm:pt>
    <dgm:pt modelId="{1CB38374-394C-4A9B-8BB9-A511F598B3CE}" type="sibTrans" cxnId="{6A15A880-4454-4916-8C16-6FBEACD4ACB3}">
      <dgm:prSet/>
      <dgm:spPr/>
      <dgm:t>
        <a:bodyPr/>
        <a:lstStyle/>
        <a:p>
          <a:endParaRPr lang="it-IT"/>
        </a:p>
      </dgm:t>
    </dgm:pt>
    <dgm:pt modelId="{14EC0897-8E79-46AE-BC9B-CDEB8ED59823}">
      <dgm:prSet custT="1"/>
      <dgm:spPr/>
      <dgm:t>
        <a:bodyPr/>
        <a:lstStyle/>
        <a:p>
          <a:r>
            <a:rPr lang="it-IT" sz="1600" b="1" dirty="0">
              <a:solidFill>
                <a:srgbClr val="70AD47"/>
              </a:solidFill>
            </a:rPr>
            <a:t>A copertura dei 3 CFU previsti per 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dirty="0">
              <a:solidFill>
                <a:srgbClr val="70AD47"/>
              </a:solidFill>
            </a:rPr>
            <a:t>Tirocinio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dirty="0">
              <a:solidFill>
                <a:srgbClr val="70AD47"/>
              </a:solidFill>
            </a:rPr>
            <a:t> e 9 CFU previsti per l’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 "</a:t>
          </a:r>
          <a:r>
            <a:rPr lang="it-IT" sz="1600" b="1" dirty="0">
              <a:solidFill>
                <a:srgbClr val="70AD47"/>
              </a:solidFill>
            </a:rPr>
            <a:t>Attività a scelta - idoneità</a:t>
          </a:r>
          <a:r>
            <a:rPr lang="it-IT" sz="1600" b="1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endParaRPr lang="it-IT" sz="1600" b="1" dirty="0">
            <a:solidFill>
              <a:srgbClr val="70AD47"/>
            </a:solidFill>
          </a:endParaRPr>
        </a:p>
      </dgm:t>
    </dgm:pt>
    <dgm:pt modelId="{DA459032-6948-4F8B-9AD2-08B76A5772DC}" type="parTrans" cxnId="{15D16F34-E4FB-4958-AB33-048342C5DA24}">
      <dgm:prSet/>
      <dgm:spPr/>
      <dgm:t>
        <a:bodyPr/>
        <a:lstStyle/>
        <a:p>
          <a:endParaRPr lang="it-IT"/>
        </a:p>
      </dgm:t>
    </dgm:pt>
    <dgm:pt modelId="{20133A40-8C5A-4169-A7B5-EE95650967C2}" type="sibTrans" cxnId="{15D16F34-E4FB-4958-AB33-048342C5DA24}">
      <dgm:prSet/>
      <dgm:spPr/>
      <dgm:t>
        <a:bodyPr/>
        <a:lstStyle/>
        <a:p>
          <a:endParaRPr lang="it-IT"/>
        </a:p>
      </dgm:t>
    </dgm:pt>
    <dgm:pt modelId="{477CC911-2464-42C3-B732-8983E30E7363}" type="pres">
      <dgm:prSet presAssocID="{97C25E33-1FF3-4FCE-AAA5-6D5261B187B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2A81DA1-2847-4B15-AA11-11680CAF4A6E}" type="pres">
      <dgm:prSet presAssocID="{CF391627-C715-494F-8E48-7E62EB161718}" presName="posSpace" presStyleCnt="0"/>
      <dgm:spPr/>
    </dgm:pt>
    <dgm:pt modelId="{AAC99E1F-28D7-4E89-A09D-20EAB0DE8049}" type="pres">
      <dgm:prSet presAssocID="{CF391627-C715-494F-8E48-7E62EB161718}" presName="vertFlow" presStyleCnt="0"/>
      <dgm:spPr/>
    </dgm:pt>
    <dgm:pt modelId="{19A8A6AC-5658-4D67-859B-7829EC5F1C37}" type="pres">
      <dgm:prSet presAssocID="{CF391627-C715-494F-8E48-7E62EB161718}" presName="topSpace" presStyleCnt="0"/>
      <dgm:spPr/>
    </dgm:pt>
    <dgm:pt modelId="{914F4CBF-F65D-4858-A683-5CF6EF693C50}" type="pres">
      <dgm:prSet presAssocID="{CF391627-C715-494F-8E48-7E62EB161718}" presName="firstComp" presStyleCnt="0"/>
      <dgm:spPr/>
    </dgm:pt>
    <dgm:pt modelId="{9E72BACC-AAD6-4080-B1E6-469274F1969F}" type="pres">
      <dgm:prSet presAssocID="{CF391627-C715-494F-8E48-7E62EB161718}" presName="firstChild" presStyleLbl="bgAccFollowNode1" presStyleIdx="0" presStyleCnt="4" custScaleY="142001"/>
      <dgm:spPr/>
      <dgm:t>
        <a:bodyPr/>
        <a:lstStyle/>
        <a:p>
          <a:endParaRPr lang="it-IT"/>
        </a:p>
      </dgm:t>
    </dgm:pt>
    <dgm:pt modelId="{028F1EEB-10D0-45C3-9321-A58D8A2A0511}" type="pres">
      <dgm:prSet presAssocID="{CF391627-C715-494F-8E48-7E62EB16171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CD0D03-A42A-47EE-9B84-48C2765C8885}" type="pres">
      <dgm:prSet presAssocID="{CF391627-C715-494F-8E48-7E62EB161718}" presName="negSpace" presStyleCnt="0"/>
      <dgm:spPr/>
    </dgm:pt>
    <dgm:pt modelId="{80DEC5D6-2269-4AD6-8DD7-16A01CE8202F}" type="pres">
      <dgm:prSet presAssocID="{CF391627-C715-494F-8E48-7E62EB161718}" presName="circle" presStyleLbl="node1" presStyleIdx="0" presStyleCnt="4"/>
      <dgm:spPr/>
      <dgm:t>
        <a:bodyPr/>
        <a:lstStyle/>
        <a:p>
          <a:endParaRPr lang="it-IT"/>
        </a:p>
      </dgm:t>
    </dgm:pt>
    <dgm:pt modelId="{BFC70AA3-670E-4CEF-B4C8-F16356FF7E6F}" type="pres">
      <dgm:prSet presAssocID="{ED70EA9F-EE9D-4854-B69C-F96023BF17C2}" presName="transSpace" presStyleCnt="0"/>
      <dgm:spPr/>
    </dgm:pt>
    <dgm:pt modelId="{1F9431B8-0AAE-4F37-BB60-F70C7FE0F12B}" type="pres">
      <dgm:prSet presAssocID="{6E85D39A-BDE8-49FD-92D7-4E1AE621C827}" presName="posSpace" presStyleCnt="0"/>
      <dgm:spPr/>
    </dgm:pt>
    <dgm:pt modelId="{5156A0F6-29B5-4DB1-8795-AB0141EBD25F}" type="pres">
      <dgm:prSet presAssocID="{6E85D39A-BDE8-49FD-92D7-4E1AE621C827}" presName="vertFlow" presStyleCnt="0"/>
      <dgm:spPr/>
    </dgm:pt>
    <dgm:pt modelId="{6F506D4A-A562-42CB-AEE9-F472E9845E75}" type="pres">
      <dgm:prSet presAssocID="{6E85D39A-BDE8-49FD-92D7-4E1AE621C827}" presName="topSpace" presStyleCnt="0"/>
      <dgm:spPr/>
    </dgm:pt>
    <dgm:pt modelId="{8ECB82B5-638B-48B5-A6BF-21F77FF50FA4}" type="pres">
      <dgm:prSet presAssocID="{6E85D39A-BDE8-49FD-92D7-4E1AE621C827}" presName="firstComp" presStyleCnt="0"/>
      <dgm:spPr/>
    </dgm:pt>
    <dgm:pt modelId="{6FE6C796-F71F-4B7E-BA04-B22FB2B8D110}" type="pres">
      <dgm:prSet presAssocID="{6E85D39A-BDE8-49FD-92D7-4E1AE621C827}" presName="firstChild" presStyleLbl="bgAccFollowNode1" presStyleIdx="1" presStyleCnt="4" custScaleX="103777" custScaleY="180498" custLinFactNeighborX="5959" custLinFactNeighborY="2360"/>
      <dgm:spPr/>
      <dgm:t>
        <a:bodyPr/>
        <a:lstStyle/>
        <a:p>
          <a:endParaRPr lang="it-IT"/>
        </a:p>
      </dgm:t>
    </dgm:pt>
    <dgm:pt modelId="{18DA0B43-5926-4959-A496-79D2D0BA016C}" type="pres">
      <dgm:prSet presAssocID="{6E85D39A-BDE8-49FD-92D7-4E1AE621C827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F1AF7-DAE5-438D-83CD-1618D67AF16D}" type="pres">
      <dgm:prSet presAssocID="{6E85D39A-BDE8-49FD-92D7-4E1AE621C827}" presName="negSpace" presStyleCnt="0"/>
      <dgm:spPr/>
    </dgm:pt>
    <dgm:pt modelId="{AE5DEE12-8C5A-4DD2-8121-31781B026EBC}" type="pres">
      <dgm:prSet presAssocID="{6E85D39A-BDE8-49FD-92D7-4E1AE621C827}" presName="circle" presStyleLbl="node1" presStyleIdx="1" presStyleCnt="4"/>
      <dgm:spPr/>
      <dgm:t>
        <a:bodyPr/>
        <a:lstStyle/>
        <a:p>
          <a:endParaRPr lang="it-IT"/>
        </a:p>
      </dgm:t>
    </dgm:pt>
    <dgm:pt modelId="{0A8350D5-C769-4353-9CD3-28B81AF940EB}" type="pres">
      <dgm:prSet presAssocID="{979A0B72-963C-4100-9D1C-C84E4C48BBCE}" presName="transSpace" presStyleCnt="0"/>
      <dgm:spPr/>
    </dgm:pt>
    <dgm:pt modelId="{052B8B40-6BCE-4FF9-912A-AFB58F778F19}" type="pres">
      <dgm:prSet presAssocID="{2E876104-F1FC-420F-BAB2-3357F60DD757}" presName="posSpace" presStyleCnt="0"/>
      <dgm:spPr/>
    </dgm:pt>
    <dgm:pt modelId="{87F2E108-DF51-40AC-A104-4A8CC63802B7}" type="pres">
      <dgm:prSet presAssocID="{2E876104-F1FC-420F-BAB2-3357F60DD757}" presName="vertFlow" presStyleCnt="0"/>
      <dgm:spPr/>
    </dgm:pt>
    <dgm:pt modelId="{2B1BA858-BA5E-4B46-8076-E23D82C12A54}" type="pres">
      <dgm:prSet presAssocID="{2E876104-F1FC-420F-BAB2-3357F60DD757}" presName="topSpace" presStyleCnt="0"/>
      <dgm:spPr/>
    </dgm:pt>
    <dgm:pt modelId="{5CFBB5C9-1550-4FB6-9E71-807D9018E899}" type="pres">
      <dgm:prSet presAssocID="{2E876104-F1FC-420F-BAB2-3357F60DD757}" presName="firstComp" presStyleCnt="0"/>
      <dgm:spPr/>
    </dgm:pt>
    <dgm:pt modelId="{549432B0-72EB-4FCA-BFA3-3D2464A2C7ED}" type="pres">
      <dgm:prSet presAssocID="{2E876104-F1FC-420F-BAB2-3357F60DD757}" presName="firstChild" presStyleLbl="bgAccFollowNode1" presStyleIdx="2" presStyleCnt="4" custScaleX="103704" custScaleY="147811" custLinFactNeighborX="8429" custLinFactNeighborY="2071"/>
      <dgm:spPr/>
      <dgm:t>
        <a:bodyPr/>
        <a:lstStyle/>
        <a:p>
          <a:endParaRPr lang="it-IT"/>
        </a:p>
      </dgm:t>
    </dgm:pt>
    <dgm:pt modelId="{2BF4DA23-8247-489A-BE05-45214606C4E8}" type="pres">
      <dgm:prSet presAssocID="{2E876104-F1FC-420F-BAB2-3357F60DD75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62DE07-198F-4CC4-8130-F37CC713D4EF}" type="pres">
      <dgm:prSet presAssocID="{2E876104-F1FC-420F-BAB2-3357F60DD757}" presName="negSpace" presStyleCnt="0"/>
      <dgm:spPr/>
    </dgm:pt>
    <dgm:pt modelId="{071E41CE-F786-487B-95EE-D4778A85A00F}" type="pres">
      <dgm:prSet presAssocID="{2E876104-F1FC-420F-BAB2-3357F60DD757}" presName="circle" presStyleLbl="node1" presStyleIdx="2" presStyleCnt="4"/>
      <dgm:spPr/>
      <dgm:t>
        <a:bodyPr/>
        <a:lstStyle/>
        <a:p>
          <a:endParaRPr lang="it-IT"/>
        </a:p>
      </dgm:t>
    </dgm:pt>
    <dgm:pt modelId="{BB38F731-A618-46CC-A535-516D69FE9326}" type="pres">
      <dgm:prSet presAssocID="{1A34668C-1A08-4CE5-A04B-7E4F9CCDDDB9}" presName="transSpace" presStyleCnt="0"/>
      <dgm:spPr/>
    </dgm:pt>
    <dgm:pt modelId="{B359A9E3-D9FE-4C81-ABF4-C7413E05A8EB}" type="pres">
      <dgm:prSet presAssocID="{57ABD569-15FF-42A7-98B0-FFF91EB383C2}" presName="posSpace" presStyleCnt="0"/>
      <dgm:spPr/>
    </dgm:pt>
    <dgm:pt modelId="{1BCD8577-C725-4673-96DF-96375A79346A}" type="pres">
      <dgm:prSet presAssocID="{57ABD569-15FF-42A7-98B0-FFF91EB383C2}" presName="vertFlow" presStyleCnt="0"/>
      <dgm:spPr/>
    </dgm:pt>
    <dgm:pt modelId="{F449A8D3-CE66-4963-8885-1F6DA572C88A}" type="pres">
      <dgm:prSet presAssocID="{57ABD569-15FF-42A7-98B0-FFF91EB383C2}" presName="topSpace" presStyleCnt="0"/>
      <dgm:spPr/>
    </dgm:pt>
    <dgm:pt modelId="{BAF26E98-5FB8-445D-89BA-87E1F084BE0F}" type="pres">
      <dgm:prSet presAssocID="{57ABD569-15FF-42A7-98B0-FFF91EB383C2}" presName="firstComp" presStyleCnt="0"/>
      <dgm:spPr/>
    </dgm:pt>
    <dgm:pt modelId="{7792CDB3-9F9F-4CAA-B88E-DA41E0E4EC56}" type="pres">
      <dgm:prSet presAssocID="{57ABD569-15FF-42A7-98B0-FFF91EB383C2}" presName="firstChild" presStyleLbl="bgAccFollowNode1" presStyleIdx="3" presStyleCnt="4" custScaleY="143965"/>
      <dgm:spPr/>
      <dgm:t>
        <a:bodyPr/>
        <a:lstStyle/>
        <a:p>
          <a:endParaRPr lang="it-IT"/>
        </a:p>
      </dgm:t>
    </dgm:pt>
    <dgm:pt modelId="{BAD1245A-8BB4-4F38-A502-40BD2A2161B8}" type="pres">
      <dgm:prSet presAssocID="{57ABD569-15FF-42A7-98B0-FFF91EB383C2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37CB0-19DC-4A3B-A0E9-0C5BA8CEDEF3}" type="pres">
      <dgm:prSet presAssocID="{57ABD569-15FF-42A7-98B0-FFF91EB383C2}" presName="negSpace" presStyleCnt="0"/>
      <dgm:spPr/>
    </dgm:pt>
    <dgm:pt modelId="{83B382F2-304B-43C0-9DBD-E59411E87BBB}" type="pres">
      <dgm:prSet presAssocID="{57ABD569-15FF-42A7-98B0-FFF91EB383C2}" presName="circle" presStyleLbl="node1" presStyleIdx="3" presStyleCnt="4"/>
      <dgm:spPr/>
      <dgm:t>
        <a:bodyPr/>
        <a:lstStyle/>
        <a:p>
          <a:endParaRPr lang="it-IT"/>
        </a:p>
      </dgm:t>
    </dgm:pt>
  </dgm:ptLst>
  <dgm:cxnLst>
    <dgm:cxn modelId="{4412C4D4-D7E5-4DCA-B0F7-859679F1D080}" type="presOf" srcId="{57ABD569-15FF-42A7-98B0-FFF91EB383C2}" destId="{83B382F2-304B-43C0-9DBD-E59411E87BBB}" srcOrd="0" destOrd="0" presId="urn:microsoft.com/office/officeart/2005/8/layout/hList9"/>
    <dgm:cxn modelId="{2CD36280-9229-4EF9-B4BF-84E5331683BF}" type="presOf" srcId="{573018BE-62A4-4BD9-8D44-F014803F61E6}" destId="{549432B0-72EB-4FCA-BFA3-3D2464A2C7ED}" srcOrd="0" destOrd="0" presId="urn:microsoft.com/office/officeart/2005/8/layout/hList9"/>
    <dgm:cxn modelId="{6A15A880-4454-4916-8C16-6FBEACD4ACB3}" srcId="{97C25E33-1FF3-4FCE-AAA5-6D5261B187BA}" destId="{57ABD569-15FF-42A7-98B0-FFF91EB383C2}" srcOrd="3" destOrd="0" parTransId="{E8152E8F-ED58-4F66-8489-2C9FFCD75FB5}" sibTransId="{1CB38374-394C-4A9B-8BB9-A511F598B3CE}"/>
    <dgm:cxn modelId="{E1170D6D-C957-488D-8330-937014D1F7C2}" type="presOf" srcId="{573018BE-62A4-4BD9-8D44-F014803F61E6}" destId="{2BF4DA23-8247-489A-BE05-45214606C4E8}" srcOrd="1" destOrd="0" presId="urn:microsoft.com/office/officeart/2005/8/layout/hList9"/>
    <dgm:cxn modelId="{B9236F1C-798F-4065-8DA7-A37072D6F4FA}" type="presOf" srcId="{D29E8AC5-D9CC-4E5B-894D-2C48FE39E52C}" destId="{028F1EEB-10D0-45C3-9321-A58D8A2A0511}" srcOrd="1" destOrd="0" presId="urn:microsoft.com/office/officeart/2005/8/layout/hList9"/>
    <dgm:cxn modelId="{B59B3463-110F-4C52-B149-9000CF5C8A45}" srcId="{97C25E33-1FF3-4FCE-AAA5-6D5261B187BA}" destId="{2E876104-F1FC-420F-BAB2-3357F60DD757}" srcOrd="2" destOrd="0" parTransId="{514EB85D-4511-4679-A81A-11918E6BC2F2}" sibTransId="{1A34668C-1A08-4CE5-A04B-7E4F9CCDDDB9}"/>
    <dgm:cxn modelId="{503F7C56-124A-4A0A-A6A0-6CBBD93D61AA}" type="presOf" srcId="{14EC0897-8E79-46AE-BC9B-CDEB8ED59823}" destId="{BAD1245A-8BB4-4F38-A502-40BD2A2161B8}" srcOrd="1" destOrd="0" presId="urn:microsoft.com/office/officeart/2005/8/layout/hList9"/>
    <dgm:cxn modelId="{E8261FB1-02DE-48B2-BEC7-E3575DBAD637}" type="presOf" srcId="{8AC47958-6004-4C59-A4C5-FE638AD96B48}" destId="{18DA0B43-5926-4959-A496-79D2D0BA016C}" srcOrd="1" destOrd="0" presId="urn:microsoft.com/office/officeart/2005/8/layout/hList9"/>
    <dgm:cxn modelId="{A59DA42F-90F1-4348-A2ED-5F9AFBBFDABC}" type="presOf" srcId="{D29E8AC5-D9CC-4E5B-894D-2C48FE39E52C}" destId="{9E72BACC-AAD6-4080-B1E6-469274F1969F}" srcOrd="0" destOrd="0" presId="urn:microsoft.com/office/officeart/2005/8/layout/hList9"/>
    <dgm:cxn modelId="{95610D7C-A9DD-4E4E-89D6-6F73579CBCF7}" type="presOf" srcId="{8AC47958-6004-4C59-A4C5-FE638AD96B48}" destId="{6FE6C796-F71F-4B7E-BA04-B22FB2B8D110}" srcOrd="0" destOrd="0" presId="urn:microsoft.com/office/officeart/2005/8/layout/hList9"/>
    <dgm:cxn modelId="{4701146A-7415-4877-BBDA-4C4DB34E1F29}" srcId="{CF391627-C715-494F-8E48-7E62EB161718}" destId="{D29E8AC5-D9CC-4E5B-894D-2C48FE39E52C}" srcOrd="0" destOrd="0" parTransId="{FBFD6E38-FD73-4A01-BF1A-E644AB1A23C1}" sibTransId="{1B790347-FEDD-49BA-A529-5D2F785EDF05}"/>
    <dgm:cxn modelId="{6484F504-7B6A-49A9-B2F7-B5AAAAEF0089}" srcId="{97C25E33-1FF3-4FCE-AAA5-6D5261B187BA}" destId="{6E85D39A-BDE8-49FD-92D7-4E1AE621C827}" srcOrd="1" destOrd="0" parTransId="{3FD2928B-1666-4697-BE5B-A63865A5D32C}" sibTransId="{979A0B72-963C-4100-9D1C-C84E4C48BBCE}"/>
    <dgm:cxn modelId="{30D5D4DD-B398-4106-A25D-13191EF505A2}" srcId="{6E85D39A-BDE8-49FD-92D7-4E1AE621C827}" destId="{8AC47958-6004-4C59-A4C5-FE638AD96B48}" srcOrd="0" destOrd="0" parTransId="{42349626-15BD-425B-BAE5-6091B1C8CB7D}" sibTransId="{99272E89-FF83-434B-B002-2E757EC233B1}"/>
    <dgm:cxn modelId="{7502462F-5027-4BF3-BD69-6A6B86B24AF1}" type="presOf" srcId="{14EC0897-8E79-46AE-BC9B-CDEB8ED59823}" destId="{7792CDB3-9F9F-4CAA-B88E-DA41E0E4EC56}" srcOrd="0" destOrd="0" presId="urn:microsoft.com/office/officeart/2005/8/layout/hList9"/>
    <dgm:cxn modelId="{8E73D423-F10B-47FF-B675-3CEEC77B6CE5}" srcId="{2E876104-F1FC-420F-BAB2-3357F60DD757}" destId="{573018BE-62A4-4BD9-8D44-F014803F61E6}" srcOrd="0" destOrd="0" parTransId="{1BE78DF7-5118-4653-B9AD-DC5D41C2F118}" sibTransId="{63B81021-08D6-4FE6-B969-92D82AF2AB51}"/>
    <dgm:cxn modelId="{97AC2D3F-ECA5-4117-AED9-15055BB34CCB}" type="presOf" srcId="{CF391627-C715-494F-8E48-7E62EB161718}" destId="{80DEC5D6-2269-4AD6-8DD7-16A01CE8202F}" srcOrd="0" destOrd="0" presId="urn:microsoft.com/office/officeart/2005/8/layout/hList9"/>
    <dgm:cxn modelId="{34144E16-A94C-4CAD-84F3-9C2F859E652F}" type="presOf" srcId="{6E85D39A-BDE8-49FD-92D7-4E1AE621C827}" destId="{AE5DEE12-8C5A-4DD2-8121-31781B026EBC}" srcOrd="0" destOrd="0" presId="urn:microsoft.com/office/officeart/2005/8/layout/hList9"/>
    <dgm:cxn modelId="{36CC8D35-808A-45F0-84CF-1516323E655E}" srcId="{97C25E33-1FF3-4FCE-AAA5-6D5261B187BA}" destId="{CF391627-C715-494F-8E48-7E62EB161718}" srcOrd="0" destOrd="0" parTransId="{372A5000-28F9-421F-9ECD-1AE069877C3B}" sibTransId="{ED70EA9F-EE9D-4854-B69C-F96023BF17C2}"/>
    <dgm:cxn modelId="{D3835716-22F7-4A05-B89B-9933EF95DB4C}" type="presOf" srcId="{2E876104-F1FC-420F-BAB2-3357F60DD757}" destId="{071E41CE-F786-487B-95EE-D4778A85A00F}" srcOrd="0" destOrd="0" presId="urn:microsoft.com/office/officeart/2005/8/layout/hList9"/>
    <dgm:cxn modelId="{15D16F34-E4FB-4958-AB33-048342C5DA24}" srcId="{57ABD569-15FF-42A7-98B0-FFF91EB383C2}" destId="{14EC0897-8E79-46AE-BC9B-CDEB8ED59823}" srcOrd="0" destOrd="0" parTransId="{DA459032-6948-4F8B-9AD2-08B76A5772DC}" sibTransId="{20133A40-8C5A-4169-A7B5-EE95650967C2}"/>
    <dgm:cxn modelId="{8636DEC6-BB8A-4D0F-A997-BD87FC7B8DB0}" type="presOf" srcId="{97C25E33-1FF3-4FCE-AAA5-6D5261B187BA}" destId="{477CC911-2464-42C3-B732-8983E30E7363}" srcOrd="0" destOrd="0" presId="urn:microsoft.com/office/officeart/2005/8/layout/hList9"/>
    <dgm:cxn modelId="{DB26381C-1C94-48B3-A102-ED4BB083BF0C}" type="presParOf" srcId="{477CC911-2464-42C3-B732-8983E30E7363}" destId="{12A81DA1-2847-4B15-AA11-11680CAF4A6E}" srcOrd="0" destOrd="0" presId="urn:microsoft.com/office/officeart/2005/8/layout/hList9"/>
    <dgm:cxn modelId="{25E4A93A-BD68-489A-86D9-A97DE5EAAC8D}" type="presParOf" srcId="{477CC911-2464-42C3-B732-8983E30E7363}" destId="{AAC99E1F-28D7-4E89-A09D-20EAB0DE8049}" srcOrd="1" destOrd="0" presId="urn:microsoft.com/office/officeart/2005/8/layout/hList9"/>
    <dgm:cxn modelId="{18410796-AF5F-44C1-BED2-A3745C2EAF30}" type="presParOf" srcId="{AAC99E1F-28D7-4E89-A09D-20EAB0DE8049}" destId="{19A8A6AC-5658-4D67-859B-7829EC5F1C37}" srcOrd="0" destOrd="0" presId="urn:microsoft.com/office/officeart/2005/8/layout/hList9"/>
    <dgm:cxn modelId="{214F1D53-B3C8-466D-84BC-A683FCD39E1B}" type="presParOf" srcId="{AAC99E1F-28D7-4E89-A09D-20EAB0DE8049}" destId="{914F4CBF-F65D-4858-A683-5CF6EF693C50}" srcOrd="1" destOrd="0" presId="urn:microsoft.com/office/officeart/2005/8/layout/hList9"/>
    <dgm:cxn modelId="{14B3223E-506D-426A-8C05-8C4BAE10CE02}" type="presParOf" srcId="{914F4CBF-F65D-4858-A683-5CF6EF693C50}" destId="{9E72BACC-AAD6-4080-B1E6-469274F1969F}" srcOrd="0" destOrd="0" presId="urn:microsoft.com/office/officeart/2005/8/layout/hList9"/>
    <dgm:cxn modelId="{D2D07149-12CA-407A-A5AF-38CC242B7149}" type="presParOf" srcId="{914F4CBF-F65D-4858-A683-5CF6EF693C50}" destId="{028F1EEB-10D0-45C3-9321-A58D8A2A0511}" srcOrd="1" destOrd="0" presId="urn:microsoft.com/office/officeart/2005/8/layout/hList9"/>
    <dgm:cxn modelId="{F11A8DD9-F0C1-4576-996E-AACFDAA191BE}" type="presParOf" srcId="{477CC911-2464-42C3-B732-8983E30E7363}" destId="{7CCD0D03-A42A-47EE-9B84-48C2765C8885}" srcOrd="2" destOrd="0" presId="urn:microsoft.com/office/officeart/2005/8/layout/hList9"/>
    <dgm:cxn modelId="{E213ECD5-B639-4435-A16E-7E79F8C69C2C}" type="presParOf" srcId="{477CC911-2464-42C3-B732-8983E30E7363}" destId="{80DEC5D6-2269-4AD6-8DD7-16A01CE8202F}" srcOrd="3" destOrd="0" presId="urn:microsoft.com/office/officeart/2005/8/layout/hList9"/>
    <dgm:cxn modelId="{069B284A-B8D4-4608-B4F9-4CB031721932}" type="presParOf" srcId="{477CC911-2464-42C3-B732-8983E30E7363}" destId="{BFC70AA3-670E-4CEF-B4C8-F16356FF7E6F}" srcOrd="4" destOrd="0" presId="urn:microsoft.com/office/officeart/2005/8/layout/hList9"/>
    <dgm:cxn modelId="{AA36C8CF-0EA8-4F1D-8DDA-593B6AC5CF3C}" type="presParOf" srcId="{477CC911-2464-42C3-B732-8983E30E7363}" destId="{1F9431B8-0AAE-4F37-BB60-F70C7FE0F12B}" srcOrd="5" destOrd="0" presId="urn:microsoft.com/office/officeart/2005/8/layout/hList9"/>
    <dgm:cxn modelId="{FAEF6007-C174-41D4-A013-9112337F0D37}" type="presParOf" srcId="{477CC911-2464-42C3-B732-8983E30E7363}" destId="{5156A0F6-29B5-4DB1-8795-AB0141EBD25F}" srcOrd="6" destOrd="0" presId="urn:microsoft.com/office/officeart/2005/8/layout/hList9"/>
    <dgm:cxn modelId="{912CD030-D332-405E-AF34-41632C43885B}" type="presParOf" srcId="{5156A0F6-29B5-4DB1-8795-AB0141EBD25F}" destId="{6F506D4A-A562-42CB-AEE9-F472E9845E75}" srcOrd="0" destOrd="0" presId="urn:microsoft.com/office/officeart/2005/8/layout/hList9"/>
    <dgm:cxn modelId="{1D18FAED-25C0-4B3A-B43E-5B1531FA00EA}" type="presParOf" srcId="{5156A0F6-29B5-4DB1-8795-AB0141EBD25F}" destId="{8ECB82B5-638B-48B5-A6BF-21F77FF50FA4}" srcOrd="1" destOrd="0" presId="urn:microsoft.com/office/officeart/2005/8/layout/hList9"/>
    <dgm:cxn modelId="{05464868-3011-49E2-9BCB-9BD3EBDAFF62}" type="presParOf" srcId="{8ECB82B5-638B-48B5-A6BF-21F77FF50FA4}" destId="{6FE6C796-F71F-4B7E-BA04-B22FB2B8D110}" srcOrd="0" destOrd="0" presId="urn:microsoft.com/office/officeart/2005/8/layout/hList9"/>
    <dgm:cxn modelId="{8D1BE87C-8EB4-4C23-BA6B-83546149066F}" type="presParOf" srcId="{8ECB82B5-638B-48B5-A6BF-21F77FF50FA4}" destId="{18DA0B43-5926-4959-A496-79D2D0BA016C}" srcOrd="1" destOrd="0" presId="urn:microsoft.com/office/officeart/2005/8/layout/hList9"/>
    <dgm:cxn modelId="{04B3A7D1-B829-4FE3-BBC6-7C4776229E8D}" type="presParOf" srcId="{477CC911-2464-42C3-B732-8983E30E7363}" destId="{CA8F1AF7-DAE5-438D-83CD-1618D67AF16D}" srcOrd="7" destOrd="0" presId="urn:microsoft.com/office/officeart/2005/8/layout/hList9"/>
    <dgm:cxn modelId="{6A8D2DC2-EB9B-4DF6-A4F0-5C8598746368}" type="presParOf" srcId="{477CC911-2464-42C3-B732-8983E30E7363}" destId="{AE5DEE12-8C5A-4DD2-8121-31781B026EBC}" srcOrd="8" destOrd="0" presId="urn:microsoft.com/office/officeart/2005/8/layout/hList9"/>
    <dgm:cxn modelId="{D470C6E9-491A-4FFA-A7CD-4D0A5D99088C}" type="presParOf" srcId="{477CC911-2464-42C3-B732-8983E30E7363}" destId="{0A8350D5-C769-4353-9CD3-28B81AF940EB}" srcOrd="9" destOrd="0" presId="urn:microsoft.com/office/officeart/2005/8/layout/hList9"/>
    <dgm:cxn modelId="{21B3C068-53D7-491A-9479-2A7A91A0048D}" type="presParOf" srcId="{477CC911-2464-42C3-B732-8983E30E7363}" destId="{052B8B40-6BCE-4FF9-912A-AFB58F778F19}" srcOrd="10" destOrd="0" presId="urn:microsoft.com/office/officeart/2005/8/layout/hList9"/>
    <dgm:cxn modelId="{B4E0F50F-E230-4C00-97CD-1341756D6F51}" type="presParOf" srcId="{477CC911-2464-42C3-B732-8983E30E7363}" destId="{87F2E108-DF51-40AC-A104-4A8CC63802B7}" srcOrd="11" destOrd="0" presId="urn:microsoft.com/office/officeart/2005/8/layout/hList9"/>
    <dgm:cxn modelId="{A294078A-1ACC-4BD8-89F0-BAFCAF096049}" type="presParOf" srcId="{87F2E108-DF51-40AC-A104-4A8CC63802B7}" destId="{2B1BA858-BA5E-4B46-8076-E23D82C12A54}" srcOrd="0" destOrd="0" presId="urn:microsoft.com/office/officeart/2005/8/layout/hList9"/>
    <dgm:cxn modelId="{4C311A6C-85A7-4B94-BDB8-1DD61665416F}" type="presParOf" srcId="{87F2E108-DF51-40AC-A104-4A8CC63802B7}" destId="{5CFBB5C9-1550-4FB6-9E71-807D9018E899}" srcOrd="1" destOrd="0" presId="urn:microsoft.com/office/officeart/2005/8/layout/hList9"/>
    <dgm:cxn modelId="{151E6C6A-787F-4320-866D-D8191EA1ACA2}" type="presParOf" srcId="{5CFBB5C9-1550-4FB6-9E71-807D9018E899}" destId="{549432B0-72EB-4FCA-BFA3-3D2464A2C7ED}" srcOrd="0" destOrd="0" presId="urn:microsoft.com/office/officeart/2005/8/layout/hList9"/>
    <dgm:cxn modelId="{4B803B93-76CA-4D0B-B18E-767616436BA4}" type="presParOf" srcId="{5CFBB5C9-1550-4FB6-9E71-807D9018E899}" destId="{2BF4DA23-8247-489A-BE05-45214606C4E8}" srcOrd="1" destOrd="0" presId="urn:microsoft.com/office/officeart/2005/8/layout/hList9"/>
    <dgm:cxn modelId="{5FA52F9D-0488-4148-9F81-CE808A5FC437}" type="presParOf" srcId="{477CC911-2464-42C3-B732-8983E30E7363}" destId="{AD62DE07-198F-4CC4-8130-F37CC713D4EF}" srcOrd="12" destOrd="0" presId="urn:microsoft.com/office/officeart/2005/8/layout/hList9"/>
    <dgm:cxn modelId="{202B578E-FA52-41FF-8A0A-84E318CFFE56}" type="presParOf" srcId="{477CC911-2464-42C3-B732-8983E30E7363}" destId="{071E41CE-F786-487B-95EE-D4778A85A00F}" srcOrd="13" destOrd="0" presId="urn:microsoft.com/office/officeart/2005/8/layout/hList9"/>
    <dgm:cxn modelId="{A7356E32-B841-460C-B53E-F5FA3E400E75}" type="presParOf" srcId="{477CC911-2464-42C3-B732-8983E30E7363}" destId="{BB38F731-A618-46CC-A535-516D69FE9326}" srcOrd="14" destOrd="0" presId="urn:microsoft.com/office/officeart/2005/8/layout/hList9"/>
    <dgm:cxn modelId="{67AC2C63-9E71-46B4-B49C-BA036DB8D67E}" type="presParOf" srcId="{477CC911-2464-42C3-B732-8983E30E7363}" destId="{B359A9E3-D9FE-4C81-ABF4-C7413E05A8EB}" srcOrd="15" destOrd="0" presId="urn:microsoft.com/office/officeart/2005/8/layout/hList9"/>
    <dgm:cxn modelId="{EB030478-7995-464F-8BF7-867B851C099A}" type="presParOf" srcId="{477CC911-2464-42C3-B732-8983E30E7363}" destId="{1BCD8577-C725-4673-96DF-96375A79346A}" srcOrd="16" destOrd="0" presId="urn:microsoft.com/office/officeart/2005/8/layout/hList9"/>
    <dgm:cxn modelId="{608C5BEC-F182-4D7C-B486-C8ED78C1F7BB}" type="presParOf" srcId="{1BCD8577-C725-4673-96DF-96375A79346A}" destId="{F449A8D3-CE66-4963-8885-1F6DA572C88A}" srcOrd="0" destOrd="0" presId="urn:microsoft.com/office/officeart/2005/8/layout/hList9"/>
    <dgm:cxn modelId="{1147D5FB-E587-4F8F-A273-7355F40F733D}" type="presParOf" srcId="{1BCD8577-C725-4673-96DF-96375A79346A}" destId="{BAF26E98-5FB8-445D-89BA-87E1F084BE0F}" srcOrd="1" destOrd="0" presId="urn:microsoft.com/office/officeart/2005/8/layout/hList9"/>
    <dgm:cxn modelId="{D38915FD-1E92-49D5-9589-6045255EEEE0}" type="presParOf" srcId="{BAF26E98-5FB8-445D-89BA-87E1F084BE0F}" destId="{7792CDB3-9F9F-4CAA-B88E-DA41E0E4EC56}" srcOrd="0" destOrd="0" presId="urn:microsoft.com/office/officeart/2005/8/layout/hList9"/>
    <dgm:cxn modelId="{EF1D424B-9DC1-4765-9C60-EBD29AA42FCE}" type="presParOf" srcId="{BAF26E98-5FB8-445D-89BA-87E1F084BE0F}" destId="{BAD1245A-8BB4-4F38-A502-40BD2A2161B8}" srcOrd="1" destOrd="0" presId="urn:microsoft.com/office/officeart/2005/8/layout/hList9"/>
    <dgm:cxn modelId="{741179F5-8DE7-4375-A69F-6B170560ED7E}" type="presParOf" srcId="{477CC911-2464-42C3-B732-8983E30E7363}" destId="{F6737CB0-19DC-4A3B-A0E9-0C5BA8CEDEF3}" srcOrd="17" destOrd="0" presId="urn:microsoft.com/office/officeart/2005/8/layout/hList9"/>
    <dgm:cxn modelId="{35B1F9F2-2376-47D1-B1A5-062549FA1B35}" type="presParOf" srcId="{477CC911-2464-42C3-B732-8983E30E7363}" destId="{83B382F2-304B-43C0-9DBD-E59411E87BB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BACC-AAD6-4080-B1E6-469274F1969F}">
      <dsp:nvSpPr>
        <dsp:cNvPr id="0" name=""/>
        <dsp:cNvSpPr/>
      </dsp:nvSpPr>
      <dsp:spPr>
        <a:xfrm>
          <a:off x="865430" y="1383358"/>
          <a:ext cx="1743592" cy="16514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solidFill>
                <a:srgbClr val="4472C4"/>
              </a:solidFill>
              <a:latin typeface="Trebuchet MS" panose="020B0603020202020204" pitchFamily="34" charset="0"/>
            </a:rPr>
            <a:t>A copertura dei 3 CFU previsti per "Tirocinio"</a:t>
          </a:r>
          <a:endParaRPr lang="it-IT" sz="1400" b="1" kern="1200" dirty="0">
            <a:solidFill>
              <a:srgbClr val="4472C4"/>
            </a:solidFill>
            <a:latin typeface="Trebuchet MS" panose="020B0603020202020204" pitchFamily="34" charset="0"/>
          </a:endParaRPr>
        </a:p>
      </dsp:txBody>
      <dsp:txXfrm>
        <a:off x="1144405" y="1383358"/>
        <a:ext cx="1464617" cy="1651438"/>
      </dsp:txXfrm>
    </dsp:sp>
    <dsp:sp modelId="{80DEC5D6-2269-4AD6-8DD7-16A01CE8202F}">
      <dsp:nvSpPr>
        <dsp:cNvPr id="0" name=""/>
        <dsp:cNvSpPr/>
      </dsp:nvSpPr>
      <dsp:spPr>
        <a:xfrm>
          <a:off x="-64485" y="918399"/>
          <a:ext cx="1162395" cy="11623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latin typeface="Trebuchet MS" panose="020B0603020202020204" pitchFamily="34" charset="0"/>
            </a:rPr>
            <a:t>3 CFU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latin typeface="Trebuchet MS" panose="020B0603020202020204" pitchFamily="34" charset="0"/>
            </a:rPr>
            <a:t>75 ORE</a:t>
          </a:r>
          <a:endParaRPr lang="it-IT" sz="1500" b="1" kern="1200" dirty="0">
            <a:latin typeface="Trebuchet MS" panose="020B0603020202020204" pitchFamily="34" charset="0"/>
          </a:endParaRPr>
        </a:p>
      </dsp:txBody>
      <dsp:txXfrm>
        <a:off x="105744" y="1088628"/>
        <a:ext cx="821937" cy="821937"/>
      </dsp:txXfrm>
    </dsp:sp>
    <dsp:sp modelId="{6FE6C796-F71F-4B7E-BA04-B22FB2B8D110}">
      <dsp:nvSpPr>
        <dsp:cNvPr id="0" name=""/>
        <dsp:cNvSpPr/>
      </dsp:nvSpPr>
      <dsp:spPr>
        <a:xfrm>
          <a:off x="3879243" y="1410804"/>
          <a:ext cx="1877791" cy="209914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solidFill>
                <a:srgbClr val="43BEB9"/>
              </a:solidFill>
              <a:latin typeface="Trebuchet MS" panose="020B0603020202020204" pitchFamily="34" charset="0"/>
            </a:rPr>
            <a:t>A copertura dei 3 CFU previsti per "Tirocinio" e parte dei CFU (3) previsti per l’ "Attività a scelta –idoneità"</a:t>
          </a:r>
        </a:p>
      </dsp:txBody>
      <dsp:txXfrm>
        <a:off x="4179690" y="1410804"/>
        <a:ext cx="1577344" cy="2099149"/>
      </dsp:txXfrm>
    </dsp:sp>
    <dsp:sp modelId="{AE5DEE12-8C5A-4DD2-8121-31781B026EBC}">
      <dsp:nvSpPr>
        <dsp:cNvPr id="0" name=""/>
        <dsp:cNvSpPr/>
      </dsp:nvSpPr>
      <dsp:spPr>
        <a:xfrm>
          <a:off x="2975701" y="918399"/>
          <a:ext cx="1162395" cy="11623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6 CFU 150 ORE</a:t>
          </a:r>
        </a:p>
      </dsp:txBody>
      <dsp:txXfrm>
        <a:off x="3145930" y="1088628"/>
        <a:ext cx="821937" cy="821937"/>
      </dsp:txXfrm>
    </dsp:sp>
    <dsp:sp modelId="{549432B0-72EB-4FCA-BFA3-3D2464A2C7ED}">
      <dsp:nvSpPr>
        <dsp:cNvPr id="0" name=""/>
        <dsp:cNvSpPr/>
      </dsp:nvSpPr>
      <dsp:spPr>
        <a:xfrm>
          <a:off x="6964016" y="1407443"/>
          <a:ext cx="1875150" cy="1719006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solidFill>
                <a:srgbClr val="45B664"/>
              </a:solidFill>
            </a:rPr>
            <a:t>A copertura dei 3 </a:t>
          </a:r>
          <a:r>
            <a:rPr lang="it-IT" sz="1600" b="1" kern="1200" dirty="0">
              <a:solidFill>
                <a:srgbClr val="70AD47"/>
              </a:solidFill>
            </a:rPr>
            <a:t>CFU previsti per 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kern="1200" dirty="0">
              <a:solidFill>
                <a:srgbClr val="70AD47"/>
              </a:solidFill>
            </a:rPr>
            <a:t>Tirocinio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kern="1200" dirty="0">
              <a:solidFill>
                <a:srgbClr val="70AD47"/>
              </a:solidFill>
            </a:rPr>
            <a:t> e parte dei CFU (6) previsti per l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kern="1200" dirty="0">
              <a:solidFill>
                <a:srgbClr val="70AD47"/>
              </a:solidFill>
            </a:rPr>
            <a:t>’Attività a scelta - idoneità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endParaRPr lang="it-IT" sz="1600" b="1" kern="1200" dirty="0">
            <a:solidFill>
              <a:srgbClr val="70AD47"/>
            </a:solidFill>
          </a:endParaRPr>
        </a:p>
      </dsp:txBody>
      <dsp:txXfrm>
        <a:off x="7264040" y="1407443"/>
        <a:ext cx="1575126" cy="1719006"/>
      </dsp:txXfrm>
    </dsp:sp>
    <dsp:sp modelId="{071E41CE-F786-487B-95EE-D4778A85A00F}">
      <dsp:nvSpPr>
        <dsp:cNvPr id="0" name=""/>
        <dsp:cNvSpPr/>
      </dsp:nvSpPr>
      <dsp:spPr>
        <a:xfrm>
          <a:off x="6013246" y="918399"/>
          <a:ext cx="1162395" cy="11623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9 CFU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225 ORE</a:t>
          </a:r>
        </a:p>
      </dsp:txBody>
      <dsp:txXfrm>
        <a:off x="6183475" y="1088628"/>
        <a:ext cx="821937" cy="821937"/>
      </dsp:txXfrm>
    </dsp:sp>
    <dsp:sp modelId="{7792CDB3-9F9F-4CAA-B88E-DA41E0E4EC56}">
      <dsp:nvSpPr>
        <dsp:cNvPr id="0" name=""/>
        <dsp:cNvSpPr/>
      </dsp:nvSpPr>
      <dsp:spPr>
        <a:xfrm>
          <a:off x="9849150" y="1383358"/>
          <a:ext cx="1743592" cy="1674278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solidFill>
                <a:srgbClr val="70AD47"/>
              </a:solidFill>
            </a:rPr>
            <a:t>A copertura dei 3 CFU previsti per 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kern="1200" dirty="0">
              <a:solidFill>
                <a:srgbClr val="70AD47"/>
              </a:solidFill>
            </a:rPr>
            <a:t>Tirocinio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r>
            <a:rPr lang="it-IT" sz="1600" b="1" kern="1200" dirty="0">
              <a:solidFill>
                <a:srgbClr val="70AD47"/>
              </a:solidFill>
            </a:rPr>
            <a:t> e 9 CFU previsti per l’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 "</a:t>
          </a:r>
          <a:r>
            <a:rPr lang="it-IT" sz="1600" b="1" kern="1200" dirty="0">
              <a:solidFill>
                <a:srgbClr val="70AD47"/>
              </a:solidFill>
            </a:rPr>
            <a:t>Attività a scelta - idoneità</a:t>
          </a:r>
          <a:r>
            <a:rPr lang="it-IT" sz="1600" b="1" kern="1200" dirty="0">
              <a:solidFill>
                <a:srgbClr val="70AD47"/>
              </a:solidFill>
              <a:latin typeface="Trebuchet MS" panose="020B0603020202020204" pitchFamily="34" charset="0"/>
            </a:rPr>
            <a:t>"</a:t>
          </a:r>
          <a:endParaRPr lang="it-IT" sz="1600" b="1" kern="1200" dirty="0">
            <a:solidFill>
              <a:srgbClr val="70AD47"/>
            </a:solidFill>
          </a:endParaRPr>
        </a:p>
      </dsp:txBody>
      <dsp:txXfrm>
        <a:off x="10128125" y="1383358"/>
        <a:ext cx="1464617" cy="1674278"/>
      </dsp:txXfrm>
    </dsp:sp>
    <dsp:sp modelId="{83B382F2-304B-43C0-9DBD-E59411E87BBB}">
      <dsp:nvSpPr>
        <dsp:cNvPr id="0" name=""/>
        <dsp:cNvSpPr/>
      </dsp:nvSpPr>
      <dsp:spPr>
        <a:xfrm>
          <a:off x="8919234" y="918399"/>
          <a:ext cx="1162395" cy="11623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12 CFU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300 ORE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prstClr val="white"/>
              </a:solidFill>
              <a:latin typeface="Trebuchet MS" panose="020B0603020202020204" pitchFamily="34" charset="0"/>
              <a:ea typeface="+mn-ea"/>
              <a:cs typeface="+mn-cs"/>
            </a:rPr>
            <a:t>E OLTRE</a:t>
          </a:r>
        </a:p>
      </dsp:txBody>
      <dsp:txXfrm>
        <a:off x="9089463" y="1088628"/>
        <a:ext cx="821937" cy="82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4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02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5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86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14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14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71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0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433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7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98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2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9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5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8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3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2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84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9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8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88ED8B-EB09-4C91-BC92-29B7F6BA4257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E75D-2284-4CA2-BB3D-CDFC8CFA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hyperlink" Target="https://www.unipr.it/tirocini-curricular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41172-D237-4165-93F9-03D9DB33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DC2127-792A-4D75-8714-272186890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60F8EF-6A3A-448E-8E81-6106570B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68"/>
            <a:ext cx="12192000" cy="7008635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4F8A0A-7FDD-494A-ADFA-4569976C4902}"/>
              </a:ext>
            </a:extLst>
          </p:cNvPr>
          <p:cNvGrpSpPr/>
          <p:nvPr/>
        </p:nvGrpSpPr>
        <p:grpSpPr>
          <a:xfrm>
            <a:off x="-1" y="5893158"/>
            <a:ext cx="10188286" cy="692248"/>
            <a:chOff x="-1" y="5893158"/>
            <a:chExt cx="10188286" cy="69224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9DDBB05-D610-4277-ACC1-67A8ADA23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894387"/>
              <a:ext cx="9453481" cy="691019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BD26523-E392-4827-A09E-8697950BC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3480" y="5893158"/>
              <a:ext cx="734805" cy="691019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E48C4E-D837-4E0E-900A-CC8C4F1A477A}"/>
              </a:ext>
            </a:extLst>
          </p:cNvPr>
          <p:cNvSpPr txBox="1"/>
          <p:nvPr/>
        </p:nvSpPr>
        <p:spPr>
          <a:xfrm>
            <a:off x="6102927" y="260232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ATTIVITÀ </a:t>
            </a:r>
          </a:p>
          <a:p>
            <a:r>
              <a:rPr lang="it-IT" sz="6000" b="1" dirty="0">
                <a:solidFill>
                  <a:srgbClr val="415188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</a:t>
            </a:r>
            <a:r>
              <a:rPr lang="it-IT" sz="6000" b="1" dirty="0">
                <a:solidFill>
                  <a:schemeClr val="accent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SCELTA </a:t>
            </a:r>
            <a:r>
              <a:rPr lang="it-IT" sz="6000" b="1" dirty="0">
                <a:solidFill>
                  <a:srgbClr val="415188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 MODALITÀ di ATTIVAZIONE </a:t>
            </a:r>
            <a:r>
              <a:rPr lang="it-IT" sz="6000" b="1" dirty="0">
                <a:solidFill>
                  <a:srgbClr val="FFFF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TIROCINI</a:t>
            </a:r>
            <a:r>
              <a:rPr lang="it-IT" sz="6000" b="1" dirty="0">
                <a:solidFill>
                  <a:srgbClr val="415188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it-IT" sz="6000" b="1" dirty="0">
                <a:solidFill>
                  <a:srgbClr val="415188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ON-LINE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91A56069-ADC3-45D6-A7F3-3A36BA70C54B}"/>
              </a:ext>
            </a:extLst>
          </p:cNvPr>
          <p:cNvSpPr txBox="1">
            <a:spLocks/>
          </p:cNvSpPr>
          <p:nvPr/>
        </p:nvSpPr>
        <p:spPr>
          <a:xfrm>
            <a:off x="-1" y="-191588"/>
            <a:ext cx="5791200" cy="800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it-IT" sz="1600" b="1" i="1" dirty="0"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</a:pPr>
            <a:endParaRPr lang="it-IT" sz="1600" b="1" i="1" dirty="0"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600" b="1" i="1" u="sng" dirty="0">
                <a:latin typeface="Trebuchet MS" panose="020B0603020202020204" pitchFamily="34" charset="0"/>
              </a:rPr>
              <a:t>Corso di Studi in Economia e Management - CLEM</a:t>
            </a:r>
          </a:p>
          <a:p>
            <a:pPr algn="l">
              <a:lnSpc>
                <a:spcPct val="150000"/>
              </a:lnSpc>
            </a:pPr>
            <a:r>
              <a:rPr lang="it-IT" sz="1600" i="1" dirty="0">
                <a:latin typeface="Trebuchet MS" panose="020B0603020202020204" pitchFamily="34" charset="0"/>
              </a:rPr>
              <a:t>Ottobre 2023</a:t>
            </a:r>
          </a:p>
        </p:txBody>
      </p:sp>
    </p:spTree>
    <p:extLst>
      <p:ext uri="{BB962C8B-B14F-4D97-AF65-F5344CB8AC3E}">
        <p14:creationId xmlns:p14="http://schemas.microsoft.com/office/powerpoint/2010/main" val="384519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013F399-28A4-4CC1-AAED-E7F0B291F65B}"/>
              </a:ext>
            </a:extLst>
          </p:cNvPr>
          <p:cNvSpPr/>
          <p:nvPr/>
        </p:nvSpPr>
        <p:spPr>
          <a:xfrm>
            <a:off x="881067" y="2443999"/>
            <a:ext cx="10420722" cy="159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AutoNum type="arabicPeriod"/>
              <a:defRPr/>
            </a:pPr>
            <a:r>
              <a:rPr lang="it-IT" b="1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LABORATORI DIDATTICI</a:t>
            </a:r>
            <a:endParaRPr lang="it-IT" b="1" i="0" dirty="0">
              <a:solidFill>
                <a:srgbClr val="F59459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La partecipazione ai laboratori determina l’acquisizione di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3 oppure 6 CFU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relativi a </a:t>
            </a:r>
          </a:p>
          <a:p>
            <a:pPr algn="ctr"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"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Insegnamento a scelta d’idoneità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" </a:t>
            </a:r>
          </a:p>
          <a:p>
            <a:pPr algn="ctr"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e sono riservati agli studenti iscritti al terzo anno e fuori corso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B038034-B90B-4F8B-A968-C5FE0AD6540E}"/>
              </a:ext>
            </a:extLst>
          </p:cNvPr>
          <p:cNvSpPr/>
          <p:nvPr/>
        </p:nvSpPr>
        <p:spPr>
          <a:xfrm>
            <a:off x="-4572" y="388699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Per gli studenti iscritti a partire dal terzo anno</a:t>
            </a:r>
            <a:endParaRPr lang="it-IT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AD0FECD-6EBA-4589-A434-7EDBC4FB9B7D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93B01020-4B1F-46DB-87D0-3539D4BEEC50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4EF8ECE-ADA7-4B59-BADF-9DA701E78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E681461-9522-4448-9C8C-E3726FFAA1DC}"/>
              </a:ext>
            </a:extLst>
          </p:cNvPr>
          <p:cNvCxnSpPr/>
          <p:nvPr/>
        </p:nvCxnSpPr>
        <p:spPr>
          <a:xfrm>
            <a:off x="772884" y="88131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2F677645-68DF-4A30-B453-21B4CE68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17" y="902233"/>
            <a:ext cx="1543051" cy="163711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013F399-28A4-4CC1-AAED-E7F0B291F65B}"/>
              </a:ext>
            </a:extLst>
          </p:cNvPr>
          <p:cNvSpPr/>
          <p:nvPr/>
        </p:nvSpPr>
        <p:spPr>
          <a:xfrm>
            <a:off x="1073453" y="3887242"/>
            <a:ext cx="10085378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Laboratorio di Psicologia del lavoro, delle organizzazioni (corso base) (</a:t>
            </a:r>
            <a:r>
              <a:rPr lang="it-IT" b="1" i="1" dirty="0">
                <a:solidFill>
                  <a:srgbClr val="FF0000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Prof.ssa Chiara Panari</a:t>
            </a: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) 3 CFU</a:t>
            </a:r>
          </a:p>
          <a:p>
            <a:pPr>
              <a:defRPr/>
            </a:pPr>
            <a:r>
              <a:rPr lang="it-IT" b="1" dirty="0">
                <a:solidFill>
                  <a:srgbClr val="4472C4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Soft skills</a:t>
            </a:r>
          </a:p>
          <a:p>
            <a:pPr marL="457200" indent="-457200">
              <a:buAutoNum type="arabicPeriod"/>
              <a:defRPr/>
            </a:pP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Laboratorio di dilemmi dell’azione collettiva (</a:t>
            </a:r>
            <a:r>
              <a:rPr lang="it-IT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Prof. Gilberto Seravalli</a:t>
            </a: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) 3 CFU </a:t>
            </a:r>
          </a:p>
          <a:p>
            <a:pPr marL="457200" indent="-457200">
              <a:buAutoNum type="arabicPeriod"/>
              <a:defRPr/>
            </a:pP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Storie di fabbriche e di uffici. Il racconto dei luoghi della produzione, ieri e oggi (</a:t>
            </a:r>
            <a:r>
              <a:rPr lang="it-IT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Prof. Andrea Zaghi</a:t>
            </a: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) 6 CFU</a:t>
            </a:r>
          </a:p>
          <a:p>
            <a:pPr marL="457200" indent="-457200">
              <a:buAutoNum type="arabicPeriod"/>
              <a:defRPr/>
            </a:pPr>
            <a:endParaRPr lang="it-IT" b="1" dirty="0">
              <a:solidFill>
                <a:srgbClr val="FF0000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B038034-B90B-4F8B-A968-C5FE0AD6540E}"/>
              </a:ext>
            </a:extLst>
          </p:cNvPr>
          <p:cNvSpPr/>
          <p:nvPr/>
        </p:nvSpPr>
        <p:spPr>
          <a:xfrm>
            <a:off x="-4572" y="388699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Sito web per informazioni specifiche</a:t>
            </a:r>
            <a:endParaRPr lang="it-IT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AD0FECD-6EBA-4589-A434-7EDBC4FB9B7D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93B01020-4B1F-46DB-87D0-3539D4BEEC50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4EF8ECE-ADA7-4B59-BADF-9DA701E78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E681461-9522-4448-9C8C-E3726FFAA1DC}"/>
              </a:ext>
            </a:extLst>
          </p:cNvPr>
          <p:cNvCxnSpPr/>
          <p:nvPr/>
        </p:nvCxnSpPr>
        <p:spPr>
          <a:xfrm>
            <a:off x="772884" y="88131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013F399-28A4-4CC1-AAED-E7F0B291F65B}"/>
              </a:ext>
            </a:extLst>
          </p:cNvPr>
          <p:cNvSpPr/>
          <p:nvPr/>
        </p:nvSpPr>
        <p:spPr>
          <a:xfrm>
            <a:off x="1070843" y="2151010"/>
            <a:ext cx="10085378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500" b="1" dirty="0">
                <a:solidFill>
                  <a:srgbClr val="4472C4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https://sea.unipr.it/it/node/5950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33604" y="3429000"/>
            <a:ext cx="9451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E' importante prendere visione delle attività offerte e dei documenti che le regolano.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Il numero dei crediti riconoscibili si differenzia a seconda dell'</a:t>
            </a:r>
            <a:r>
              <a:rPr lang="it-IT" sz="2400" b="1" dirty="0"/>
              <a:t>anno di immatricolazione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0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lettronico, tastiera&#10;&#10;Descrizione generata con affidabilità molto elevata">
            <a:extLst>
              <a:ext uri="{FF2B5EF4-FFF2-40B4-BE49-F238E27FC236}">
                <a16:creationId xmlns:a16="http://schemas.microsoft.com/office/drawing/2014/main" id="{5CB5B84A-C76F-4675-BA6F-C46E5CD8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6914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7ABB937-AEA2-4CD0-88E5-30D4FB80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769985"/>
            <a:ext cx="10439400" cy="2860830"/>
          </a:xfrm>
          <a:ln w="76200">
            <a:solidFill>
              <a:schemeClr val="accent2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MODALITÀ ATTIVAZIONE</a:t>
            </a:r>
            <a:br>
              <a:rPr lang="en-US" sz="6600" b="1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TIROCINI ONLINE</a:t>
            </a:r>
          </a:p>
        </p:txBody>
      </p:sp>
    </p:spTree>
    <p:extLst>
      <p:ext uri="{BB962C8B-B14F-4D97-AF65-F5344CB8AC3E}">
        <p14:creationId xmlns:p14="http://schemas.microsoft.com/office/powerpoint/2010/main" val="39164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C03B325-9D77-4648-B129-A45E53EC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986" y="2423241"/>
            <a:ext cx="7236990" cy="2211520"/>
          </a:xfrm>
        </p:spPr>
        <p:txBody>
          <a:bodyPr>
            <a:normAutofit/>
          </a:bodyPr>
          <a:lstStyle/>
          <a:p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2200" b="1" dirty="0">
                <a:solidFill>
                  <a:srgbClr val="415188"/>
                </a:solidFill>
              </a:rPr>
              <a:t>www.unipr.it/tirocini-curriculari-online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15" name="Sottotitolo 14">
            <a:extLst>
              <a:ext uri="{FF2B5EF4-FFF2-40B4-BE49-F238E27FC236}">
                <a16:creationId xmlns:a16="http://schemas.microsoft.com/office/drawing/2014/main" id="{C8B032EF-515C-4189-924A-60C559601F2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599113"/>
            <a:ext cx="6215063" cy="914400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0A91B7-7C05-4199-BB25-90AD318BA614}"/>
              </a:ext>
            </a:extLst>
          </p:cNvPr>
          <p:cNvSpPr/>
          <p:nvPr/>
        </p:nvSpPr>
        <p:spPr>
          <a:xfrm>
            <a:off x="783770" y="697155"/>
            <a:ext cx="783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70100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COME ATTIVARE LA PROCEDURA DI TIROCINI ON-LINE?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7" name="Picture 2" descr="Risultati immagini per domanda">
            <a:extLst>
              <a:ext uri="{FF2B5EF4-FFF2-40B4-BE49-F238E27FC236}">
                <a16:creationId xmlns:a16="http://schemas.microsoft.com/office/drawing/2014/main" id="{F01A0B85-CE21-4523-A977-7DA37D8A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19" y="2746331"/>
            <a:ext cx="1886037" cy="1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1B027D-7E3C-42EB-A914-FFC47B30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" y="2241434"/>
            <a:ext cx="5900881" cy="3319246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DDE3B223-CECD-4E9A-8D0B-E8BA66EBC27D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7E5A1DC-91FC-4463-A872-F9737BBC714F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DFE8914-F190-428D-94DC-5F840C160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BBD7CC2A-C760-4F6C-AB87-D144F3AD5D0B}"/>
              </a:ext>
            </a:extLst>
          </p:cNvPr>
          <p:cNvSpPr/>
          <p:nvPr/>
        </p:nvSpPr>
        <p:spPr>
          <a:xfrm>
            <a:off x="755623" y="3429000"/>
            <a:ext cx="4553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www.unipr.it/tirocini-curriculari-online</a:t>
            </a:r>
          </a:p>
          <a:p>
            <a:endParaRPr lang="it-IT" sz="2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276355-4B95-445C-8D38-B8A78106AD8F}"/>
              </a:ext>
            </a:extLst>
          </p:cNvPr>
          <p:cNvSpPr/>
          <p:nvPr/>
        </p:nvSpPr>
        <p:spPr>
          <a:xfrm>
            <a:off x="7652456" y="2250060"/>
            <a:ext cx="4467657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it-IT" sz="2000" b="1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FASE 1</a:t>
            </a:r>
            <a:endParaRPr lang="it-IT" sz="2000" b="1" i="0" dirty="0">
              <a:solidFill>
                <a:srgbClr val="F59459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Attivazione da parte dell’azienda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5276355-4B95-445C-8D38-B8A78106AD8F}"/>
              </a:ext>
            </a:extLst>
          </p:cNvPr>
          <p:cNvSpPr/>
          <p:nvPr/>
        </p:nvSpPr>
        <p:spPr>
          <a:xfrm>
            <a:off x="7658213" y="3241804"/>
            <a:ext cx="4295145" cy="8283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it-IT" sz="2000" b="1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FASE 2</a:t>
            </a:r>
            <a:endParaRPr lang="it-IT" sz="2000" b="1" i="0" dirty="0">
              <a:solidFill>
                <a:srgbClr val="F59459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Azioni da parte dello studente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D7CC2A-C760-4F6C-AB87-D144F3AD5D0B}"/>
              </a:ext>
            </a:extLst>
          </p:cNvPr>
          <p:cNvSpPr/>
          <p:nvPr/>
        </p:nvSpPr>
        <p:spPr>
          <a:xfrm>
            <a:off x="783770" y="3926440"/>
            <a:ext cx="43230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solidFill>
                  <a:schemeClr val="accent1">
                    <a:lumMod val="75000"/>
                  </a:schemeClr>
                </a:solidFill>
              </a:rPr>
              <a:t>Comprende anche le «Guide Pratiche» relativa a tutta la procedura di tirocinio</a:t>
            </a:r>
          </a:p>
          <a:p>
            <a:pPr algn="ctr"/>
            <a:endParaRPr lang="it-IT" sz="25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3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2F576F23-5DB8-40CE-BF0C-BEB34937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32" y="2701823"/>
            <a:ext cx="3873277" cy="1982317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  <a:t/>
            </a:r>
            <a:b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2600" b="1" dirty="0">
                <a:solidFill>
                  <a:srgbClr val="F701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PROCEDURA AZIENDA</a:t>
            </a:r>
            <a: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  <a:t/>
            </a:r>
            <a:b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/>
            </a:r>
            <a:b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>1. Richiesta accredito </a:t>
            </a:r>
            <a:b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>(Registrazione da parte </a:t>
            </a:r>
            <a:b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>dell’azienda</a:t>
            </a:r>
            <a:r>
              <a:rPr lang="it-IT" sz="3200" b="1" dirty="0">
                <a:solidFill>
                  <a:srgbClr val="415188"/>
                </a:solidFill>
              </a:rPr>
              <a:t>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Tirocini formativi – FASE 1  (da parte dell’azienda)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70E2BB6-FDB5-458B-9112-D2AEEE5F1A9B}"/>
              </a:ext>
            </a:extLst>
          </p:cNvPr>
          <p:cNvCxnSpPr/>
          <p:nvPr/>
        </p:nvCxnSpPr>
        <p:spPr>
          <a:xfrm>
            <a:off x="672351" y="89593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088DBBA3-B2FA-4DDA-BBE2-30231A81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09" y="1912563"/>
            <a:ext cx="6747138" cy="3597809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7E1D41C-604B-40B4-83AF-6B2E189D98B8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2538883-26CF-41B4-BE85-CEF400A7E492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1BD05FF-7E37-441E-A1CD-218F2A08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92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2F576F23-5DB8-40CE-BF0C-BEB34937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0" y="2405125"/>
            <a:ext cx="10096867" cy="984718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  <a:t>2. Richiesta convenzione (da parte dell’azienda)</a:t>
            </a:r>
            <a:b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  <a:t>3. Inserimento opportunità o avvio stage con studente noto</a:t>
            </a:r>
            <a:b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  <a:t/>
            </a:r>
            <a:br>
              <a:rPr lang="it-IT" sz="3200" b="1" dirty="0">
                <a:solidFill>
                  <a:srgbClr val="415188"/>
                </a:solidFill>
                <a:latin typeface="Trebuchet MS" panose="020B0603020202020204" pitchFamily="34" charset="0"/>
              </a:rPr>
            </a:br>
            <a:endParaRPr lang="it-IT" sz="3200" b="1" dirty="0">
              <a:solidFill>
                <a:srgbClr val="415188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70E2BB6-FDB5-458B-9112-D2AEEE5F1A9B}"/>
              </a:ext>
            </a:extLst>
          </p:cNvPr>
          <p:cNvCxnSpPr/>
          <p:nvPr/>
        </p:nvCxnSpPr>
        <p:spPr>
          <a:xfrm>
            <a:off x="672351" y="89593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E7A6DCFD-32EF-4087-BA5E-3178C5DD75A4}"/>
              </a:ext>
            </a:extLst>
          </p:cNvPr>
          <p:cNvSpPr txBox="1">
            <a:spLocks/>
          </p:cNvSpPr>
          <p:nvPr/>
        </p:nvSpPr>
        <p:spPr>
          <a:xfrm>
            <a:off x="1319174" y="3052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900" b="1" dirty="0">
                <a:solidFill>
                  <a:srgbClr val="415188"/>
                </a:solidFill>
              </a:rPr>
              <a:t>Inserimento opportunità: </a:t>
            </a:r>
            <a:r>
              <a:rPr lang="it-IT" sz="2900" dirty="0">
                <a:solidFill>
                  <a:srgbClr val="415188"/>
                </a:solidFill>
              </a:rPr>
              <a:t>permette di inserire un’offerta di stage (opportunità) aperta, alla quale uno o più studenti possono candidarsi.</a:t>
            </a:r>
            <a:r>
              <a:rPr lang="it-IT" sz="2900" b="1" dirty="0">
                <a:solidFill>
                  <a:srgbClr val="415188"/>
                </a:solidFill>
              </a:rPr>
              <a:t/>
            </a:r>
            <a:br>
              <a:rPr lang="it-IT" sz="2900" b="1" dirty="0">
                <a:solidFill>
                  <a:srgbClr val="415188"/>
                </a:solidFill>
              </a:rPr>
            </a:br>
            <a:endParaRPr lang="it-IT" sz="2900" b="1" dirty="0">
              <a:solidFill>
                <a:srgbClr val="415188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900" b="1" dirty="0">
                <a:solidFill>
                  <a:srgbClr val="415188"/>
                </a:solidFill>
              </a:rPr>
              <a:t>Avvio stage con studente noto: </a:t>
            </a:r>
            <a:r>
              <a:rPr lang="it-IT" sz="2900" dirty="0">
                <a:solidFill>
                  <a:srgbClr val="415188"/>
                </a:solidFill>
              </a:rPr>
              <a:t>avvia uno stage solo per uno specifico studente</a:t>
            </a:r>
            <a:r>
              <a:rPr lang="it-IT" sz="2900" b="1" dirty="0">
                <a:solidFill>
                  <a:srgbClr val="415188"/>
                </a:solidFill>
              </a:rPr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8CDE3F4-7C02-4428-B828-632917D860BF}"/>
              </a:ext>
            </a:extLst>
          </p:cNvPr>
          <p:cNvSpPr txBox="1">
            <a:spLocks/>
          </p:cNvSpPr>
          <p:nvPr/>
        </p:nvSpPr>
        <p:spPr>
          <a:xfrm>
            <a:off x="940221" y="3149385"/>
            <a:ext cx="10458879" cy="107572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6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4. Compilazione progetto formativo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7A57E73-66E4-4589-BCAD-B8CA91424937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4B669C61-54A7-4080-843F-DB8F6360E5EB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8830FA-FD01-4E68-8E3F-425D419B0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8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Tirocini formativi – FASE 1  (da parte dell’azienda)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70E2BB6-FDB5-458B-9112-D2AEEE5F1A9B}"/>
              </a:ext>
            </a:extLst>
          </p:cNvPr>
          <p:cNvCxnSpPr/>
          <p:nvPr/>
        </p:nvCxnSpPr>
        <p:spPr>
          <a:xfrm>
            <a:off x="672351" y="89593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F54C6881-F2E4-444A-8E2F-52E662FA753D}"/>
              </a:ext>
            </a:extLst>
          </p:cNvPr>
          <p:cNvSpPr/>
          <p:nvPr/>
        </p:nvSpPr>
        <p:spPr>
          <a:xfrm>
            <a:off x="566088" y="980532"/>
            <a:ext cx="4964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b="1" dirty="0">
                <a:solidFill>
                  <a:srgbClr val="F70100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PROCEDURA PER GLI STUDENTI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86941A0-11C1-4FED-B5B8-C260A8B4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15" y="1511408"/>
            <a:ext cx="6540685" cy="315728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5E006B98-89B7-4988-A0F7-3CC104EC2455}"/>
              </a:ext>
            </a:extLst>
          </p:cNvPr>
          <p:cNvSpPr/>
          <p:nvPr/>
        </p:nvSpPr>
        <p:spPr>
          <a:xfrm>
            <a:off x="494495" y="1309841"/>
            <a:ext cx="1045689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b="1" dirty="0">
              <a:solidFill>
                <a:srgbClr val="415188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endParaRPr lang="it-IT" sz="100" b="1" dirty="0">
              <a:solidFill>
                <a:srgbClr val="415188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it-IT" sz="28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1.</a:t>
            </a:r>
            <a:r>
              <a:rPr lang="it-IT" sz="25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Candidatura ad una opportunità</a:t>
            </a:r>
          </a:p>
          <a:p>
            <a:endParaRPr lang="it-IT" sz="800" dirty="0">
              <a:solidFill>
                <a:srgbClr val="415188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Lo studente deve fare login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Su ESSE3 con le proprie credenziali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di  Ateneo e fare clic sulla voce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di  menù  </a:t>
            </a:r>
            <a:r>
              <a:rPr lang="it-IT" sz="2100" b="1" i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opportunità</a:t>
            </a:r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 nella sezione</a:t>
            </a:r>
          </a:p>
          <a:p>
            <a:r>
              <a:rPr lang="it-IT" sz="2100" b="1" i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TIROCINI E STAGE </a:t>
            </a:r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per consultare le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opportunità offerte da enti e/o aziende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O, in alternativa, attivarsi per la ricerca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di una proposta di tirocinio, e procedere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in seguito come già rappresentato </a:t>
            </a: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nella FASE 1.</a:t>
            </a:r>
          </a:p>
          <a:p>
            <a:endParaRPr lang="it-IT" b="1" dirty="0">
              <a:solidFill>
                <a:srgbClr val="FF000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Attenzione: non sempre è consentito candidarsi a tutte le opportunità (studente noto)!</a:t>
            </a:r>
            <a:endParaRPr lang="it-IT" b="1" dirty="0">
              <a:solidFill>
                <a:srgbClr val="FF0000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C36DB65-9A1A-4DDD-BD95-5A512A94BFB3}"/>
              </a:ext>
            </a:extLst>
          </p:cNvPr>
          <p:cNvCxnSpPr>
            <a:cxnSpLocks/>
          </p:cNvCxnSpPr>
          <p:nvPr/>
        </p:nvCxnSpPr>
        <p:spPr>
          <a:xfrm>
            <a:off x="3107531" y="3248546"/>
            <a:ext cx="2615413" cy="832751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191928A-1860-4338-A7D6-4705CEBB3829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9D1F8D8-8A05-4995-86DC-F6136016F9BC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64B31A8-A391-48D9-A601-0E9DCCDC6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4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Tirocini formativi – FASE 2  (da parte dello studente)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70E2BB6-FDB5-458B-9112-D2AEEE5F1A9B}"/>
              </a:ext>
            </a:extLst>
          </p:cNvPr>
          <p:cNvCxnSpPr/>
          <p:nvPr/>
        </p:nvCxnSpPr>
        <p:spPr>
          <a:xfrm>
            <a:off x="672351" y="89593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F54C6881-F2E4-444A-8E2F-52E662FA753D}"/>
              </a:ext>
            </a:extLst>
          </p:cNvPr>
          <p:cNvSpPr/>
          <p:nvPr/>
        </p:nvSpPr>
        <p:spPr>
          <a:xfrm>
            <a:off x="654013" y="1096995"/>
            <a:ext cx="4964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b="1" dirty="0">
                <a:solidFill>
                  <a:srgbClr val="F70100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PROCEDURA PER GLI STUDENTI</a:t>
            </a:r>
            <a:endParaRPr lang="it-IT" dirty="0">
              <a:latin typeface="Trebuchet MS" panose="020B0603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E006B98-89B7-4988-A0F7-3CC104EC2455}"/>
              </a:ext>
            </a:extLst>
          </p:cNvPr>
          <p:cNvSpPr/>
          <p:nvPr/>
        </p:nvSpPr>
        <p:spPr>
          <a:xfrm>
            <a:off x="654013" y="1511408"/>
            <a:ext cx="27782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b="1" dirty="0">
              <a:solidFill>
                <a:srgbClr val="415188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it-IT" sz="100" b="1" dirty="0">
              <a:solidFill>
                <a:srgbClr val="415188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2.Scelta del tutor universitario</a:t>
            </a:r>
          </a:p>
          <a:p>
            <a:endParaRPr lang="it-IT" sz="800" dirty="0">
              <a:solidFill>
                <a:srgbClr val="415188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Il </a:t>
            </a:r>
            <a:r>
              <a:rPr lang="it-IT" sz="21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tutor universitario </a:t>
            </a:r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da indicare nella procedura on line può essere scelto tra i seguenti docenti a seconda dell’</a:t>
            </a:r>
            <a:r>
              <a:rPr lang="it-IT" sz="2100" b="1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ambito disciplinare </a:t>
            </a:r>
            <a:r>
              <a:rPr lang="it-IT" sz="2100" dirty="0">
                <a:solidFill>
                  <a:srgbClr val="415188"/>
                </a:solidFill>
                <a:latin typeface="Trebuchet MS" panose="020B0603020202020204" pitchFamily="34" charset="0"/>
                <a:ea typeface="+mj-ea"/>
                <a:cs typeface="+mj-cs"/>
              </a:rPr>
              <a:t>in cui sarà svolto il tirocinio.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C2EEBAA-FE1B-4EB5-B5F6-1490D584CD25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C247275-B1E7-4E0B-8D9D-65AF1DC31E7F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15F2373-6D20-4A87-9C2E-F5807500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4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Tirocini formativi – FASE 2  (da parte dello studente)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rot="21042763">
            <a:off x="8350369" y="1270276"/>
            <a:ext cx="31508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Elenco da verificare on line – soggetto ad aggiornamento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032DC7-AC38-33F8-19D7-AB245343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31" y="2166624"/>
            <a:ext cx="5875362" cy="33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E9746-4977-4AFE-8A3E-19B92556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13" y="1535733"/>
            <a:ext cx="10515600" cy="1325563"/>
          </a:xfrm>
        </p:spPr>
        <p:txBody>
          <a:bodyPr/>
          <a:lstStyle/>
          <a:p>
            <a:r>
              <a:rPr lang="it-IT" sz="2800" b="1" dirty="0">
                <a:solidFill>
                  <a:srgbClr val="415188"/>
                </a:solidFill>
                <a:latin typeface="Trebuchet MS" panose="020B0603020202020204" pitchFamily="34" charset="0"/>
              </a:rPr>
              <a:t>3.Documenti da presentare al termine dell’attività di tirocinio per il tutor (</a:t>
            </a:r>
            <a:r>
              <a:rPr lang="it-IT" sz="2800" b="1" i="1" dirty="0">
                <a:solidFill>
                  <a:srgbClr val="415188"/>
                </a:solidFill>
                <a:latin typeface="Trebuchet MS" panose="020B0603020202020204" pitchFamily="34" charset="0"/>
              </a:rPr>
              <a:t>procedura on line</a:t>
            </a:r>
            <a:r>
              <a:rPr lang="it-IT" sz="2800" b="1" dirty="0">
                <a:solidFill>
                  <a:srgbClr val="415188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13F399-28A4-4CC1-AAED-E7F0B291F65B}"/>
              </a:ext>
            </a:extLst>
          </p:cNvPr>
          <p:cNvSpPr/>
          <p:nvPr/>
        </p:nvSpPr>
        <p:spPr>
          <a:xfrm>
            <a:off x="1491697" y="3725227"/>
            <a:ext cx="4626430" cy="18097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AutoNum type="arabicPeriod"/>
              <a:defRPr/>
            </a:pPr>
            <a:r>
              <a:rPr lang="it-IT" b="1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SCHEDA PRESENZE</a:t>
            </a:r>
          </a:p>
          <a:p>
            <a:pPr marL="342900" indent="-342900" algn="ctr">
              <a:lnSpc>
                <a:spcPct val="130000"/>
              </a:lnSpc>
              <a:buAutoNum type="arabicPeriod"/>
              <a:defRPr/>
            </a:pPr>
            <a:endParaRPr lang="it-IT" sz="1400" b="1" i="0" dirty="0">
              <a:solidFill>
                <a:srgbClr val="F59459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Attesta le ore effettivamente svolte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Modello presente all’indirizzo </a:t>
            </a:r>
          </a:p>
          <a:p>
            <a:pPr algn="ctr">
              <a:defRPr/>
            </a:pPr>
            <a:r>
              <a:rPr lang="it-IT" sz="1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  <a:hlinkClick r:id="rId2"/>
              </a:rPr>
              <a:t>https://www.unipr.it/tirocini-curriculari</a:t>
            </a:r>
            <a:endParaRPr lang="it-IT" sz="1400" i="1" u="sng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it-IT" sz="1400" i="1" u="sng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276355-4B95-445C-8D38-B8A78106AD8F}"/>
              </a:ext>
            </a:extLst>
          </p:cNvPr>
          <p:cNvSpPr/>
          <p:nvPr/>
        </p:nvSpPr>
        <p:spPr>
          <a:xfrm>
            <a:off x="5911813" y="3782666"/>
            <a:ext cx="4626430" cy="20805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it-IT" sz="1600" b="1" i="0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2</a:t>
            </a:r>
            <a:r>
              <a:rPr lang="it-IT" b="1" i="0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. </a:t>
            </a:r>
            <a:r>
              <a:rPr lang="it-IT" b="1" dirty="0">
                <a:solidFill>
                  <a:srgbClr val="F59459"/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RELAZIONE FINALE</a:t>
            </a:r>
            <a:endParaRPr lang="it-IT" b="1" i="0" dirty="0">
              <a:solidFill>
                <a:srgbClr val="F59459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algn="ctr">
              <a:defRPr/>
            </a:pPr>
            <a:endParaRPr lang="it-IT" sz="500" b="1" i="0" dirty="0">
              <a:solidFill>
                <a:srgbClr val="FF9933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Relazione sull’esperienza svolta </a:t>
            </a:r>
          </a:p>
          <a:p>
            <a:pPr algn="ctr">
              <a:lnSpc>
                <a:spcPct val="120000"/>
              </a:lnSpc>
              <a:defRPr/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F</a:t>
            </a:r>
            <a:r>
              <a:rPr lang="it-IT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irmata e timbrata dal 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supervisor</a:t>
            </a:r>
            <a:r>
              <a:rPr lang="it-IT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 della struttura ospitante</a:t>
            </a: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MS PGothic" charset="0"/>
                <a:cs typeface="MS PGothic" charset="0"/>
              </a:rPr>
              <a:t>Questionario di gradimento Tirocinio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E1B3BA-FB29-40E1-932E-BD391999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0" y="2598388"/>
            <a:ext cx="765912" cy="1091832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023E335-53A0-42A5-A659-0B604BB5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3455" y="2558834"/>
            <a:ext cx="1027369" cy="110817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54C6881-F2E4-444A-8E2F-52E662FA753D}"/>
              </a:ext>
            </a:extLst>
          </p:cNvPr>
          <p:cNvSpPr/>
          <p:nvPr/>
        </p:nvSpPr>
        <p:spPr>
          <a:xfrm>
            <a:off x="654013" y="1063114"/>
            <a:ext cx="4964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b="1" dirty="0">
                <a:solidFill>
                  <a:srgbClr val="F70100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PROCEDURA PER GLI STUDENTI</a:t>
            </a:r>
            <a:endParaRPr lang="it-IT" dirty="0">
              <a:latin typeface="Trebuchet MS" panose="020B0603020202020204" pitchFamily="34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AD0FECD-6EBA-4589-A434-7EDBC4FB9B7D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93B01020-4B1F-46DB-87D0-3539D4BEEC50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4EF8ECE-ADA7-4B59-BADF-9DA701E78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4" name="Rettangolo con angoli arrotondati 8">
            <a:extLst>
              <a:ext uri="{FF2B5EF4-FFF2-40B4-BE49-F238E27FC236}">
                <a16:creationId xmlns:a16="http://schemas.microsoft.com/office/drawing/2014/main" id="{5E36845A-19C6-4447-8B7C-A3B7B457E967}"/>
              </a:ext>
            </a:extLst>
          </p:cNvPr>
          <p:cNvSpPr/>
          <p:nvPr/>
        </p:nvSpPr>
        <p:spPr>
          <a:xfrm>
            <a:off x="0" y="481265"/>
            <a:ext cx="12192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Tirocini formativi – FASE 2  (da parte dello studente)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237ADF8-37A4-49E0-AF33-F42D191D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60F8EF-6A3A-448E-8E81-6106570B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8635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4F8A0A-7FDD-494A-ADFA-4569976C4902}"/>
              </a:ext>
            </a:extLst>
          </p:cNvPr>
          <p:cNvGrpSpPr/>
          <p:nvPr/>
        </p:nvGrpSpPr>
        <p:grpSpPr>
          <a:xfrm>
            <a:off x="-1" y="5893158"/>
            <a:ext cx="10188286" cy="692248"/>
            <a:chOff x="-1" y="5893158"/>
            <a:chExt cx="10188286" cy="69224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9DDBB05-D610-4277-ACC1-67A8ADA23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894387"/>
              <a:ext cx="9453481" cy="691019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BD26523-E392-4827-A09E-8697950BC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3480" y="5893158"/>
              <a:ext cx="734805" cy="691019"/>
            </a:xfrm>
            <a:prstGeom prst="rect">
              <a:avLst/>
            </a:prstGeom>
          </p:spPr>
        </p:pic>
      </p:grpSp>
      <p:sp>
        <p:nvSpPr>
          <p:cNvPr id="13" name="Titolo 2">
            <a:extLst>
              <a:ext uri="{FF2B5EF4-FFF2-40B4-BE49-F238E27FC236}">
                <a16:creationId xmlns:a16="http://schemas.microsoft.com/office/drawing/2014/main" id="{3D9B7982-BC1D-47B0-A5A1-497A4F2B673C}"/>
              </a:ext>
            </a:extLst>
          </p:cNvPr>
          <p:cNvSpPr txBox="1">
            <a:spLocks/>
          </p:cNvSpPr>
          <p:nvPr/>
        </p:nvSpPr>
        <p:spPr>
          <a:xfrm>
            <a:off x="5951298" y="463649"/>
            <a:ext cx="5825066" cy="3894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solidFill>
                  <a:srgbClr val="F37268"/>
                </a:solidFill>
                <a:latin typeface="Bernard MT Condensed" panose="02050806060905020404" pitchFamily="18" charset="0"/>
              </a:rPr>
              <a:t>GRAZIE PER L’ATTENZIONE </a:t>
            </a:r>
          </a:p>
          <a:p>
            <a:endParaRPr lang="it-IT" sz="2400" b="1" dirty="0">
              <a:solidFill>
                <a:srgbClr val="F37268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8EE13C0-6314-408E-A922-DA12E41CFCAA}"/>
              </a:ext>
            </a:extLst>
          </p:cNvPr>
          <p:cNvSpPr/>
          <p:nvPr/>
        </p:nvSpPr>
        <p:spPr>
          <a:xfrm>
            <a:off x="7466831" y="4178160"/>
            <a:ext cx="34035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37268"/>
                </a:solidFill>
                <a:latin typeface="Trebuchet MS" panose="020B0603020202020204" pitchFamily="34" charset="0"/>
              </a:rPr>
              <a:t>E BUONA SCELTA!</a:t>
            </a:r>
          </a:p>
          <a:p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C2BF079-FB45-4BDA-93BE-F752C3A23A19}"/>
              </a:ext>
            </a:extLst>
          </p:cNvPr>
          <p:cNvSpPr/>
          <p:nvPr/>
        </p:nvSpPr>
        <p:spPr>
          <a:xfrm>
            <a:off x="757890" y="2970006"/>
            <a:ext cx="6074231" cy="1148850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>
                <a:solidFill>
                  <a:srgbClr val="415188"/>
                </a:solidFill>
              </a:rPr>
              <a:t>Insegnamento/</a:t>
            </a:r>
            <a:r>
              <a:rPr lang="it-IT" sz="2200" b="1" dirty="0">
                <a:solidFill>
                  <a:srgbClr val="FF0000"/>
                </a:solidFill>
              </a:rPr>
              <a:t>Altre attività</a:t>
            </a:r>
            <a:r>
              <a:rPr lang="it-IT" sz="2200" b="1" dirty="0">
                <a:solidFill>
                  <a:srgbClr val="415188"/>
                </a:solidFill>
              </a:rPr>
              <a:t> a scelta di idoneità </a:t>
            </a:r>
          </a:p>
          <a:p>
            <a:pPr algn="ctr"/>
            <a:r>
              <a:rPr lang="it-IT" sz="2800" dirty="0">
                <a:solidFill>
                  <a:srgbClr val="415188"/>
                </a:solidFill>
              </a:rPr>
              <a:t>9 </a:t>
            </a:r>
            <a:r>
              <a:rPr lang="it-IT" sz="2800" dirty="0" err="1">
                <a:solidFill>
                  <a:srgbClr val="415188"/>
                </a:solidFill>
              </a:rPr>
              <a:t>cfu</a:t>
            </a:r>
            <a:endParaRPr lang="it-IT" sz="2800" dirty="0">
              <a:solidFill>
                <a:srgbClr val="415188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35AD9F4-16EF-4E86-993F-BA00AC168EBE}"/>
              </a:ext>
            </a:extLst>
          </p:cNvPr>
          <p:cNvSpPr/>
          <p:nvPr/>
        </p:nvSpPr>
        <p:spPr>
          <a:xfrm>
            <a:off x="783769" y="660097"/>
            <a:ext cx="6074231" cy="1148850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415188"/>
                </a:solidFill>
              </a:rPr>
              <a:t>Insegnamento a scelta di profitto </a:t>
            </a:r>
          </a:p>
          <a:p>
            <a:pPr algn="ctr"/>
            <a:r>
              <a:rPr lang="it-IT" sz="2800" dirty="0">
                <a:solidFill>
                  <a:srgbClr val="415188"/>
                </a:solidFill>
              </a:rPr>
              <a:t>9 </a:t>
            </a:r>
            <a:r>
              <a:rPr lang="it-IT" sz="2800" dirty="0" err="1">
                <a:solidFill>
                  <a:srgbClr val="415188"/>
                </a:solidFill>
              </a:rPr>
              <a:t>cfu</a:t>
            </a:r>
            <a:endParaRPr lang="it-IT" sz="2800" dirty="0">
              <a:solidFill>
                <a:srgbClr val="415188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999485A-1946-4EB2-9BBE-C0D4DB645A85}"/>
              </a:ext>
            </a:extLst>
          </p:cNvPr>
          <p:cNvSpPr/>
          <p:nvPr/>
        </p:nvSpPr>
        <p:spPr>
          <a:xfrm>
            <a:off x="783767" y="4703898"/>
            <a:ext cx="6074231" cy="1148850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415188"/>
                </a:solidFill>
              </a:rPr>
              <a:t>Tirocinio formativo/</a:t>
            </a:r>
            <a:r>
              <a:rPr lang="it-IT" sz="2800" b="1" dirty="0">
                <a:solidFill>
                  <a:srgbClr val="FFFF00"/>
                </a:solidFill>
              </a:rPr>
              <a:t>Attività tirocinio</a:t>
            </a:r>
          </a:p>
          <a:p>
            <a:pPr algn="ctr"/>
            <a:r>
              <a:rPr lang="it-IT" sz="2800" dirty="0">
                <a:solidFill>
                  <a:srgbClr val="415188"/>
                </a:solidFill>
              </a:rPr>
              <a:t>3 </a:t>
            </a:r>
            <a:r>
              <a:rPr lang="it-IT" sz="2800" dirty="0" err="1">
                <a:solidFill>
                  <a:srgbClr val="415188"/>
                </a:solidFill>
              </a:rPr>
              <a:t>cfu</a:t>
            </a:r>
            <a:endParaRPr lang="it-IT" sz="2800" dirty="0">
              <a:solidFill>
                <a:srgbClr val="415188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4DB1B8D-EF9C-440D-B1B1-4C77D830A0A3}"/>
              </a:ext>
            </a:extLst>
          </p:cNvPr>
          <p:cNvSpPr/>
          <p:nvPr/>
        </p:nvSpPr>
        <p:spPr>
          <a:xfrm>
            <a:off x="7749016" y="69009"/>
            <a:ext cx="4387513" cy="2408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Lo studente potrà sostenere gli esami a scelta a partire dal secondo anno di corso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È possibile scegliere tra tutti gli insegnamenti delle Lauree Triennali dell’Ateneo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Lo studente non può sostenere esami di idoneità e profitto con la stessa denominazione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97C3C992-2FEA-4334-8080-6C381C95342B}"/>
              </a:ext>
            </a:extLst>
          </p:cNvPr>
          <p:cNvSpPr/>
          <p:nvPr/>
        </p:nvSpPr>
        <p:spPr>
          <a:xfrm>
            <a:off x="6988449" y="967051"/>
            <a:ext cx="673768" cy="517690"/>
          </a:xfrm>
          <a:prstGeom prst="rightArrow">
            <a:avLst/>
          </a:prstGeom>
          <a:solidFill>
            <a:srgbClr val="5B9BD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D016D4E-161B-4525-90F0-38107E4D0EB7}"/>
              </a:ext>
            </a:extLst>
          </p:cNvPr>
          <p:cNvSpPr/>
          <p:nvPr/>
        </p:nvSpPr>
        <p:spPr>
          <a:xfrm>
            <a:off x="6924779" y="3291903"/>
            <a:ext cx="673768" cy="51769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9BE36CB-AA7D-42AF-99E1-F8720269163C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7527E35C-725D-4528-B1C9-7198D5A3AA75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0604642E-5AAF-4F99-B669-CF81C4C5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02AD4A0E-AEBC-4EBD-BFCE-2487DB40B844}"/>
              </a:ext>
            </a:extLst>
          </p:cNvPr>
          <p:cNvSpPr/>
          <p:nvPr/>
        </p:nvSpPr>
        <p:spPr>
          <a:xfrm>
            <a:off x="6944738" y="5040779"/>
            <a:ext cx="673768" cy="517690"/>
          </a:xfrm>
          <a:prstGeom prst="rightArrow">
            <a:avLst/>
          </a:prstGeom>
          <a:solidFill>
            <a:srgbClr val="45B66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2D6E444-24AC-41F2-A58B-EDFE2BE211DD}"/>
              </a:ext>
            </a:extLst>
          </p:cNvPr>
          <p:cNvSpPr/>
          <p:nvPr/>
        </p:nvSpPr>
        <p:spPr>
          <a:xfrm>
            <a:off x="7680007" y="4743928"/>
            <a:ext cx="4456522" cy="1032584"/>
          </a:xfrm>
          <a:prstGeom prst="roundRect">
            <a:avLst/>
          </a:prstGeom>
          <a:solidFill>
            <a:srgbClr val="45B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2000" dirty="0"/>
              <a:t>Consentito a partire dal primo anno di corso</a:t>
            </a:r>
          </a:p>
        </p:txBody>
      </p:sp>
      <p:sp>
        <p:nvSpPr>
          <p:cNvPr id="13" name="Rettangolo con angoli arrotondati 9">
            <a:extLst>
              <a:ext uri="{FF2B5EF4-FFF2-40B4-BE49-F238E27FC236}">
                <a16:creationId xmlns:a16="http://schemas.microsoft.com/office/drawing/2014/main" id="{14DB1B8D-EF9C-440D-B1B1-4C77D830A0A3}"/>
              </a:ext>
            </a:extLst>
          </p:cNvPr>
          <p:cNvSpPr/>
          <p:nvPr/>
        </p:nvSpPr>
        <p:spPr>
          <a:xfrm>
            <a:off x="7680007" y="2572398"/>
            <a:ext cx="4456522" cy="19535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Lo studente potrà sostenere le «altre attività» già a partire dal primo anno di corso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Nelle slides successive vengono elencate le diverse tipologie di «altre attività»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500" dirty="0"/>
              <a:t>«</a:t>
            </a:r>
            <a:r>
              <a:rPr lang="it-IT" sz="1500" b="1" u="sng" dirty="0"/>
              <a:t>Learning in action</a:t>
            </a:r>
            <a:r>
              <a:rPr lang="it-IT" sz="1500" dirty="0"/>
              <a:t>» è l’unico insegnamento consentito già a partire dal primo anno (2° </a:t>
            </a:r>
            <a:r>
              <a:rPr lang="it-IT" sz="1500" dirty="0" err="1"/>
              <a:t>sem</a:t>
            </a:r>
            <a:r>
              <a:rPr lang="it-IT" sz="1500" dirty="0"/>
              <a:t>.)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7C3C992-2FEA-4334-8080-6C381C95342B}"/>
              </a:ext>
            </a:extLst>
          </p:cNvPr>
          <p:cNvSpPr/>
          <p:nvPr/>
        </p:nvSpPr>
        <p:spPr>
          <a:xfrm rot="265562">
            <a:off x="2202374" y="3945002"/>
            <a:ext cx="5394245" cy="258845"/>
          </a:xfrm>
          <a:prstGeom prst="rightArrow">
            <a:avLst/>
          </a:prstGeom>
          <a:solidFill>
            <a:srgbClr val="005DB7"/>
          </a:solidFill>
          <a:ln>
            <a:solidFill>
              <a:srgbClr val="4472C4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923016" y="2995905"/>
            <a:ext cx="1820173" cy="765208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32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876B3CC1-0E5B-4C07-8C27-A922E698A550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5ADD4E3-F376-4819-A098-5EFC25A22319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						</a:t>
              </a:r>
              <a:r>
                <a:rPr kumimoji="0" lang="it-IT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                    </a:t>
              </a:r>
              <a:r>
                <a:rPr kumimoji="0" 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UNIVERSITÀ DEGLI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5DCF850-7492-4DE7-97C6-6B031C31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35AD9F4-16EF-4E86-993F-BA00AC168EBE}"/>
              </a:ext>
            </a:extLst>
          </p:cNvPr>
          <p:cNvSpPr/>
          <p:nvPr/>
        </p:nvSpPr>
        <p:spPr>
          <a:xfrm>
            <a:off x="0" y="563450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Insegnamenti a scelta di profitto (9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cfu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Insegnamenti offerti dal Dipartimento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SCIENZE ECONOMICHE E AZIENDALI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6DB61FA-DB32-416C-808D-368637F54483}"/>
              </a:ext>
            </a:extLst>
          </p:cNvPr>
          <p:cNvCxnSpPr/>
          <p:nvPr/>
        </p:nvCxnSpPr>
        <p:spPr>
          <a:xfrm>
            <a:off x="672351" y="93846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0C5A818-7366-4CAC-8F3C-1957402CA15F}"/>
              </a:ext>
            </a:extLst>
          </p:cNvPr>
          <p:cNvSpPr/>
          <p:nvPr/>
        </p:nvSpPr>
        <p:spPr>
          <a:xfrm>
            <a:off x="168443" y="4607794"/>
            <a:ext cx="7411453" cy="914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5D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6CBF84-04BA-E626-8554-D9063B12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86" y="1852865"/>
            <a:ext cx="7594979" cy="3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F3B0A56-7765-4800-8FE7-E8A007FB50ED}"/>
              </a:ext>
            </a:extLst>
          </p:cNvPr>
          <p:cNvSpPr/>
          <p:nvPr/>
        </p:nvSpPr>
        <p:spPr>
          <a:xfrm>
            <a:off x="9103056" y="4210761"/>
            <a:ext cx="2940283" cy="145773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>
                <a:solidFill>
                  <a:schemeClr val="bg1"/>
                </a:solidFill>
              </a:rPr>
              <a:t>*Per l’iscrizione a tale esame lo studente dovrà utilizzare la consueta procedura on-line avendo cura di iscriversi all’esame contrassegnato dalla dicitura “</a:t>
            </a:r>
            <a:r>
              <a:rPr lang="it-IT" sz="1600" b="1" i="1" dirty="0">
                <a:solidFill>
                  <a:schemeClr val="bg1"/>
                </a:solidFill>
              </a:rPr>
              <a:t>idoneità</a:t>
            </a:r>
            <a:r>
              <a:rPr lang="it-IT" sz="1600" i="1" dirty="0">
                <a:solidFill>
                  <a:schemeClr val="bg1"/>
                </a:solidFill>
              </a:rPr>
              <a:t>”</a:t>
            </a:r>
            <a:endParaRPr lang="it-IT" sz="1600" i="1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519F8DD-9F82-4E13-BA1B-7EC424D07A4F}"/>
              </a:ext>
            </a:extLst>
          </p:cNvPr>
          <p:cNvSpPr/>
          <p:nvPr/>
        </p:nvSpPr>
        <p:spPr>
          <a:xfrm>
            <a:off x="145774" y="-44807"/>
            <a:ext cx="1189756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2.a.  Insegnamenti a scelta di idoneità (9 cfu)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6DB61FA-DB32-416C-808D-368637F54483}"/>
              </a:ext>
            </a:extLst>
          </p:cNvPr>
          <p:cNvCxnSpPr/>
          <p:nvPr/>
        </p:nvCxnSpPr>
        <p:spPr>
          <a:xfrm>
            <a:off x="624225" y="692249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F88F27-BC36-41BE-BF8A-D967D2B8CE5F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1871361-79E5-421B-A6D4-C336A83565D0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C3F9582-0D49-41A7-992F-D22FB2F43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B822DFB-CA70-429A-88AB-8407A44F6408}"/>
              </a:ext>
            </a:extLst>
          </p:cNvPr>
          <p:cNvSpPr/>
          <p:nvPr/>
        </p:nvSpPr>
        <p:spPr>
          <a:xfrm>
            <a:off x="9236707" y="1939348"/>
            <a:ext cx="2535474" cy="742861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b="1" dirty="0"/>
              <a:t>Consentito a partire dal primo anno di corso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FFA2BF5-91E5-4FB5-8435-4830F6EE7C14}"/>
              </a:ext>
            </a:extLst>
          </p:cNvPr>
          <p:cNvSpPr/>
          <p:nvPr/>
        </p:nvSpPr>
        <p:spPr>
          <a:xfrm>
            <a:off x="4110446" y="754305"/>
            <a:ext cx="586682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05EB8"/>
                </a:solidFill>
              </a:rPr>
              <a:t>Insegnamenti offerti dal Dipartimento di </a:t>
            </a:r>
          </a:p>
          <a:p>
            <a:pPr algn="ctr"/>
            <a:r>
              <a:rPr lang="it-IT" sz="2400" b="1" dirty="0">
                <a:solidFill>
                  <a:srgbClr val="005EB8"/>
                </a:solidFill>
              </a:rPr>
              <a:t>SCIENZE ECONOMICHE E AZIENDALI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BC50058-1920-0094-CEA0-419547E3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4" y="754304"/>
            <a:ext cx="4290670" cy="49141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A8A513-8CAA-9B20-1DAD-3165373B4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54" y="1606649"/>
            <a:ext cx="3837849" cy="283569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10F159C-D2BA-B741-03E7-A496B1031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244" y="4378846"/>
            <a:ext cx="3555243" cy="91440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2D476647-4E5A-4875-B633-F60581E1BA6F}"/>
              </a:ext>
            </a:extLst>
          </p:cNvPr>
          <p:cNvSpPr/>
          <p:nvPr/>
        </p:nvSpPr>
        <p:spPr>
          <a:xfrm>
            <a:off x="4678354" y="3527946"/>
            <a:ext cx="1759131" cy="233452"/>
          </a:xfrm>
          <a:prstGeom prst="ellipse">
            <a:avLst/>
          </a:prstGeom>
          <a:noFill/>
          <a:ln w="38100">
            <a:solidFill>
              <a:srgbClr val="4472C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7204C80-C509-41F0-A8B1-4E33777E2BE1}"/>
              </a:ext>
            </a:extLst>
          </p:cNvPr>
          <p:cNvCxnSpPr>
            <a:cxnSpLocks/>
          </p:cNvCxnSpPr>
          <p:nvPr/>
        </p:nvCxnSpPr>
        <p:spPr>
          <a:xfrm flipV="1">
            <a:off x="6533865" y="2435432"/>
            <a:ext cx="2593659" cy="1209240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14">
            <a:extLst>
              <a:ext uri="{FF2B5EF4-FFF2-40B4-BE49-F238E27FC236}">
                <a16:creationId xmlns:a16="http://schemas.microsoft.com/office/drawing/2014/main" id="{C8B032EF-515C-4189-924A-60C55960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 Attività a scelta - CLEM </a:t>
            </a:r>
          </a:p>
          <a:p>
            <a:r>
              <a:rPr lang="it-IT" sz="3000" dirty="0">
                <a:solidFill>
                  <a:schemeClr val="bg1"/>
                </a:solidFill>
              </a:rPr>
              <a:t>     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D125B65-60C0-4A28-908C-694D300F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27" y="1291205"/>
            <a:ext cx="4197298" cy="402643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1E34D5A-A73E-44B8-A6FB-E3E0FBCF0DE4}"/>
              </a:ext>
            </a:extLst>
          </p:cNvPr>
          <p:cNvSpPr/>
          <p:nvPr/>
        </p:nvSpPr>
        <p:spPr>
          <a:xfrm>
            <a:off x="811685" y="6505"/>
            <a:ext cx="1055816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solidFill>
                  <a:prstClr val="black"/>
                </a:solidFill>
              </a:rPr>
              <a:t>2.b.  Altre attività «idoneità»</a:t>
            </a:r>
          </a:p>
          <a:p>
            <a:pPr lvl="0" algn="ctr"/>
            <a:endParaRPr lang="it-IT" sz="7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it-IT" sz="1600" b="1" dirty="0">
                <a:solidFill>
                  <a:srgbClr val="415188"/>
                </a:solidFill>
                <a:latin typeface="Trebuchet MS" panose="020B0603020202020204" pitchFamily="34" charset="0"/>
              </a:rPr>
              <a:t>LE SEGUENTI ATTIVITÀ FORMATIVE POSSONO COLMARE IN TUTTO O IN PARTE I 9 CFU PER                   L’ATTIVITÀ A SCELTA «IDONEITÀ</a:t>
            </a:r>
            <a:r>
              <a:rPr lang="it-IT" sz="1600" b="1" dirty="0">
                <a:solidFill>
                  <a:srgbClr val="415188"/>
                </a:solidFill>
              </a:rPr>
              <a:t> «</a:t>
            </a:r>
            <a:endParaRPr lang="it-IT" sz="1600" b="1" dirty="0">
              <a:solidFill>
                <a:srgbClr val="415188"/>
              </a:solidFill>
              <a:latin typeface="+mj-lt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46DBBF5-259E-4798-92B3-3E2CC03D748D}"/>
              </a:ext>
            </a:extLst>
          </p:cNvPr>
          <p:cNvCxnSpPr/>
          <p:nvPr/>
        </p:nvCxnSpPr>
        <p:spPr>
          <a:xfrm>
            <a:off x="533013" y="575891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olo 2">
            <a:extLst>
              <a:ext uri="{FF2B5EF4-FFF2-40B4-BE49-F238E27FC236}">
                <a16:creationId xmlns:a16="http://schemas.microsoft.com/office/drawing/2014/main" id="{B61848D4-542B-4C84-BD87-848297332CEB}"/>
              </a:ext>
            </a:extLst>
          </p:cNvPr>
          <p:cNvSpPr txBox="1">
            <a:spLocks/>
          </p:cNvSpPr>
          <p:nvPr/>
        </p:nvSpPr>
        <p:spPr>
          <a:xfrm>
            <a:off x="8053373" y="3761581"/>
            <a:ext cx="331648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>Attività in ambito sportivo, culturale, artistico sociale</a:t>
            </a:r>
          </a:p>
          <a:p>
            <a:r>
              <a:rPr lang="it-IT" sz="2400" b="1" dirty="0">
                <a:solidFill>
                  <a:srgbClr val="415188"/>
                </a:solidFill>
                <a:latin typeface="Trebuchet MS" panose="020B0603020202020204" pitchFamily="34" charset="0"/>
              </a:rPr>
              <a:t>(max 6 CFU idoneità)</a:t>
            </a:r>
          </a:p>
          <a:p>
            <a:r>
              <a:rPr lang="it-IT" sz="2000" i="1" u="sng" dirty="0">
                <a:solidFill>
                  <a:srgbClr val="415188"/>
                </a:solidFill>
                <a:latin typeface="Trebuchet MS" panose="020B0603020202020204" pitchFamily="34" charset="0"/>
              </a:rPr>
              <a:t>si veda sito</a:t>
            </a: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B4F23E3A-83B6-46AB-A75C-811944BD7434}"/>
              </a:ext>
            </a:extLst>
          </p:cNvPr>
          <p:cNvSpPr txBox="1">
            <a:spLocks/>
          </p:cNvSpPr>
          <p:nvPr/>
        </p:nvSpPr>
        <p:spPr>
          <a:xfrm>
            <a:off x="3592965" y="5391044"/>
            <a:ext cx="5024866" cy="574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Abilità informatiche documentate</a:t>
            </a:r>
          </a:p>
          <a:p>
            <a:r>
              <a:rPr lang="it-IT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(3 CFU idoneità)</a:t>
            </a:r>
          </a:p>
        </p:txBody>
      </p:sp>
      <p:sp>
        <p:nvSpPr>
          <p:cNvPr id="19" name="Titolo 2">
            <a:extLst>
              <a:ext uri="{FF2B5EF4-FFF2-40B4-BE49-F238E27FC236}">
                <a16:creationId xmlns:a16="http://schemas.microsoft.com/office/drawing/2014/main" id="{0F4807E6-1004-4BF8-975F-9D7A98A56DDF}"/>
              </a:ext>
            </a:extLst>
          </p:cNvPr>
          <p:cNvSpPr txBox="1">
            <a:spLocks/>
          </p:cNvSpPr>
          <p:nvPr/>
        </p:nvSpPr>
        <p:spPr>
          <a:xfrm>
            <a:off x="1351240" y="4628627"/>
            <a:ext cx="2960147" cy="574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Attività linguistiche diverse dall’inglese documentate</a:t>
            </a:r>
          </a:p>
          <a:p>
            <a:r>
              <a:rPr lang="it-IT" sz="24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(3 CFU idoneità)</a:t>
            </a:r>
          </a:p>
          <a:p>
            <a:r>
              <a:rPr lang="it-IT" sz="2000" i="1" u="sng" dirty="0">
                <a:solidFill>
                  <a:schemeClr val="accent4"/>
                </a:solidFill>
                <a:latin typeface="Trebuchet MS" panose="020B0603020202020204" pitchFamily="34" charset="0"/>
              </a:rPr>
              <a:t>si veda sito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21E0B06-9725-4C73-8918-5386758746FA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BACC9BF-7C05-4313-A04B-3110E2F361DD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A86EE65-655A-458E-AFA7-B47DABD1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5" name="Rettangolo 4"/>
          <p:cNvSpPr/>
          <p:nvPr/>
        </p:nvSpPr>
        <p:spPr>
          <a:xfrm>
            <a:off x="3804249" y="1265327"/>
            <a:ext cx="4822166" cy="1460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 rot="1233822">
            <a:off x="4468086" y="2159803"/>
            <a:ext cx="962659" cy="799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rot="20626217">
            <a:off x="6984147" y="2111199"/>
            <a:ext cx="962659" cy="799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olo 2">
            <a:extLst>
              <a:ext uri="{FF2B5EF4-FFF2-40B4-BE49-F238E27FC236}">
                <a16:creationId xmlns:a16="http://schemas.microsoft.com/office/drawing/2014/main" id="{B4F23E3A-83B6-46AB-A75C-811944BD7434}"/>
              </a:ext>
            </a:extLst>
          </p:cNvPr>
          <p:cNvSpPr txBox="1">
            <a:spLocks/>
          </p:cNvSpPr>
          <p:nvPr/>
        </p:nvSpPr>
        <p:spPr>
          <a:xfrm>
            <a:off x="2268747" y="1613140"/>
            <a:ext cx="4115175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Impresa Simulata </a:t>
            </a:r>
            <a:r>
              <a:rPr lang="it-IT" sz="1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(dal 2° anno)</a:t>
            </a:r>
          </a:p>
          <a:p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(6 CFU idoneità)</a:t>
            </a:r>
          </a:p>
          <a:p>
            <a:r>
              <a:rPr lang="it-IT" sz="1500" i="1" dirty="0">
                <a:solidFill>
                  <a:srgbClr val="FF0000"/>
                </a:solidFill>
                <a:latin typeface="Trebuchet MS" panose="020B0603020202020204" pitchFamily="34" charset="0"/>
              </a:rPr>
              <a:t>Non separabili dagli altri 3 CFU di tirocinio</a:t>
            </a:r>
            <a:endParaRPr lang="it-IT" sz="15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B4F23E3A-83B6-46AB-A75C-811944BD7434}"/>
              </a:ext>
            </a:extLst>
          </p:cNvPr>
          <p:cNvSpPr txBox="1">
            <a:spLocks/>
          </p:cNvSpPr>
          <p:nvPr/>
        </p:nvSpPr>
        <p:spPr>
          <a:xfrm>
            <a:off x="6417771" y="1639609"/>
            <a:ext cx="3580557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Laboratori</a:t>
            </a:r>
          </a:p>
          <a:p>
            <a:r>
              <a:rPr lang="it-IT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(6 CFU idoneità)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AD016D4E-161B-4525-90F0-38107E4D0EB7}"/>
              </a:ext>
            </a:extLst>
          </p:cNvPr>
          <p:cNvSpPr/>
          <p:nvPr/>
        </p:nvSpPr>
        <p:spPr>
          <a:xfrm>
            <a:off x="9926359" y="2038767"/>
            <a:ext cx="1566272" cy="2903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itolo 2">
            <a:extLst>
              <a:ext uri="{FF2B5EF4-FFF2-40B4-BE49-F238E27FC236}">
                <a16:creationId xmlns:a16="http://schemas.microsoft.com/office/drawing/2014/main" id="{B61848D4-542B-4C84-BD87-848297332CEB}"/>
              </a:ext>
            </a:extLst>
          </p:cNvPr>
          <p:cNvSpPr txBox="1">
            <a:spLocks/>
          </p:cNvSpPr>
          <p:nvPr/>
        </p:nvSpPr>
        <p:spPr>
          <a:xfrm>
            <a:off x="9703956" y="1820164"/>
            <a:ext cx="1855428" cy="27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>
                <a:solidFill>
                  <a:srgbClr val="415188"/>
                </a:solidFill>
                <a:latin typeface="Trebuchet MS" panose="020B0603020202020204" pitchFamily="34" charset="0"/>
              </a:rPr>
              <a:t>successivo dettaglio</a:t>
            </a:r>
          </a:p>
        </p:txBody>
      </p:sp>
    </p:spTree>
    <p:extLst>
      <p:ext uri="{BB962C8B-B14F-4D97-AF65-F5344CB8AC3E}">
        <p14:creationId xmlns:p14="http://schemas.microsoft.com/office/powerpoint/2010/main" val="33392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876B3CC1-0E5B-4C07-8C27-A922E698A550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5ADD4E3-F376-4819-A098-5EFC25A22319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5DCF850-7492-4DE7-97C6-6B031C31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35AD9F4-16EF-4E86-993F-BA00AC168EBE}"/>
              </a:ext>
            </a:extLst>
          </p:cNvPr>
          <p:cNvSpPr/>
          <p:nvPr/>
        </p:nvSpPr>
        <p:spPr>
          <a:xfrm>
            <a:off x="0" y="395774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3.a. Tirocinio formativo </a:t>
            </a: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r>
              <a:rPr lang="it-IT" sz="2800" b="1" dirty="0">
                <a:solidFill>
                  <a:srgbClr val="005EB8"/>
                </a:solidFill>
              </a:rPr>
              <a:t>CREDITI RICONOSCIBILI (</a:t>
            </a:r>
            <a:r>
              <a:rPr lang="it-IT" sz="2800" i="1" dirty="0">
                <a:solidFill>
                  <a:srgbClr val="005EB8"/>
                </a:solidFill>
              </a:rPr>
              <a:t>attenzione: attivabile 1 sola volta</a:t>
            </a:r>
            <a:r>
              <a:rPr lang="it-IT" sz="2800" b="1" dirty="0">
                <a:solidFill>
                  <a:srgbClr val="005EB8"/>
                </a:solidFill>
              </a:rPr>
              <a:t>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6DB61FA-DB32-416C-808D-368637F54483}"/>
              </a:ext>
            </a:extLst>
          </p:cNvPr>
          <p:cNvCxnSpPr/>
          <p:nvPr/>
        </p:nvCxnSpPr>
        <p:spPr>
          <a:xfrm>
            <a:off x="672351" y="93846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0C5A818-7366-4CAC-8F3C-1957402CA15F}"/>
              </a:ext>
            </a:extLst>
          </p:cNvPr>
          <p:cNvSpPr/>
          <p:nvPr/>
        </p:nvSpPr>
        <p:spPr>
          <a:xfrm>
            <a:off x="168443" y="4607794"/>
            <a:ext cx="7411453" cy="914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solidFill>
                <a:srgbClr val="005DB7"/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5993758-D8FD-46FA-97DC-E905B2DBC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636652"/>
              </p:ext>
            </p:extLst>
          </p:nvPr>
        </p:nvGraphicFramePr>
        <p:xfrm>
          <a:off x="168442" y="1162058"/>
          <a:ext cx="11528258" cy="440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olo 2">
            <a:extLst>
              <a:ext uri="{FF2B5EF4-FFF2-40B4-BE49-F238E27FC236}">
                <a16:creationId xmlns:a16="http://schemas.microsoft.com/office/drawing/2014/main" id="{1377418B-76FE-426F-A6FB-D76690C198F3}"/>
              </a:ext>
            </a:extLst>
          </p:cNvPr>
          <p:cNvSpPr txBox="1">
            <a:spLocks/>
          </p:cNvSpPr>
          <p:nvPr/>
        </p:nvSpPr>
        <p:spPr>
          <a:xfrm>
            <a:off x="296086" y="4808768"/>
            <a:ext cx="9263365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it-IT" sz="21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2100" dirty="0">
                <a:latin typeface="Trebuchet MS" panose="020B0603020202020204" pitchFamily="34" charset="0"/>
              </a:rPr>
              <a:t>- Tirocinio </a:t>
            </a:r>
            <a:r>
              <a:rPr lang="it-IT" sz="2100" i="1" dirty="0">
                <a:latin typeface="Trebuchet MS" panose="020B0603020202020204" pitchFamily="34" charset="0"/>
              </a:rPr>
              <a:t>Esterno (referenti tutor: </a:t>
            </a:r>
            <a:r>
              <a:rPr lang="it-IT" sz="2100" dirty="0">
                <a:latin typeface="Trebuchet MS" panose="020B0603020202020204" pitchFamily="34" charset="0"/>
              </a:rPr>
              <a:t>si veda pagina web del Dipartimento)</a:t>
            </a:r>
          </a:p>
          <a:p>
            <a:pPr algn="l">
              <a:lnSpc>
                <a:spcPct val="100000"/>
              </a:lnSpc>
            </a:pPr>
            <a:r>
              <a:rPr lang="it-IT" sz="2100" dirty="0">
                <a:latin typeface="Trebuchet MS" panose="020B0603020202020204" pitchFamily="34" charset="0"/>
              </a:rPr>
              <a:t>- Tirocinio </a:t>
            </a:r>
            <a:r>
              <a:rPr lang="it-IT" sz="2100" i="1" dirty="0">
                <a:latin typeface="Trebuchet MS" panose="020B0603020202020204" pitchFamily="34" charset="0"/>
              </a:rPr>
              <a:t>Interno</a:t>
            </a:r>
            <a:r>
              <a:rPr lang="it-IT" sz="2100" dirty="0">
                <a:latin typeface="Trebuchet MS" panose="020B0603020202020204" pitchFamily="34" charset="0"/>
              </a:rPr>
              <a:t> (referente Prof.ssa Maria Cristina Arcuri)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489A1CE3-2F89-42D4-9BD9-A5C535557F32}"/>
              </a:ext>
            </a:extLst>
          </p:cNvPr>
          <p:cNvSpPr txBox="1">
            <a:spLocks/>
          </p:cNvSpPr>
          <p:nvPr/>
        </p:nvSpPr>
        <p:spPr>
          <a:xfrm>
            <a:off x="9440095" y="4978634"/>
            <a:ext cx="2759132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it-IT" sz="16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16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16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16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endParaRPr lang="it-IT" sz="16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IT" sz="1600" dirty="0">
                <a:latin typeface="Trebuchet MS" panose="020B0603020202020204" pitchFamily="34" charset="0"/>
              </a:rPr>
              <a:t>Attenzione!!!</a:t>
            </a:r>
          </a:p>
          <a:p>
            <a:pPr algn="l">
              <a:lnSpc>
                <a:spcPct val="100000"/>
              </a:lnSpc>
            </a:pP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TEMPISTICHE DI APPROVAZIONE</a:t>
            </a:r>
            <a:r>
              <a:rPr lang="it-IT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 giorni lavorativi dalla corretta ricezione della modulistica.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3BAB9FB0-E79A-4F7B-92D2-D65AAA384188}"/>
              </a:ext>
            </a:extLst>
          </p:cNvPr>
          <p:cNvSpPr/>
          <p:nvPr/>
        </p:nvSpPr>
        <p:spPr>
          <a:xfrm>
            <a:off x="9056913" y="4917673"/>
            <a:ext cx="476411" cy="88223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1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876B3CC1-0E5B-4C07-8C27-A922E698A550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5ADD4E3-F376-4819-A098-5EFC25A22319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5DCF850-7492-4DE7-97C6-6B031C31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35AD9F4-16EF-4E86-993F-BA00AC168EBE}"/>
              </a:ext>
            </a:extLst>
          </p:cNvPr>
          <p:cNvSpPr/>
          <p:nvPr/>
        </p:nvSpPr>
        <p:spPr>
          <a:xfrm>
            <a:off x="0" y="38712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3.a. Tirocinio formativo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6DB61FA-DB32-416C-808D-368637F54483}"/>
              </a:ext>
            </a:extLst>
          </p:cNvPr>
          <p:cNvCxnSpPr/>
          <p:nvPr/>
        </p:nvCxnSpPr>
        <p:spPr>
          <a:xfrm>
            <a:off x="672351" y="93846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089ACD-B3D2-492E-94CB-ACDBF6D3D798}"/>
              </a:ext>
            </a:extLst>
          </p:cNvPr>
          <p:cNvSpPr txBox="1"/>
          <p:nvPr/>
        </p:nvSpPr>
        <p:spPr>
          <a:xfrm>
            <a:off x="63130" y="991493"/>
            <a:ext cx="12094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Prima di attivarsi per il tirocinio, è importante prendere visione delle “Linee guida per i tirocinanti” utili per operare correttamente durante la fase di approvazione del progetto formativo e della validazione dell’attività svolta”.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CBD7588-9AB5-46A0-B26D-B6CE05A4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50" y="1769051"/>
            <a:ext cx="4346625" cy="40974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9DECD5C-7FDC-47D2-BBB9-79B212D39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984" y="1838219"/>
            <a:ext cx="4768582" cy="386225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3052C4-BC0C-42EB-B320-8E119A6F7559}"/>
              </a:ext>
            </a:extLst>
          </p:cNvPr>
          <p:cNvSpPr txBox="1"/>
          <p:nvPr/>
        </p:nvSpPr>
        <p:spPr>
          <a:xfrm rot="21042763">
            <a:off x="150365" y="2667365"/>
            <a:ext cx="14679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Fase di approvazione del progetto formativo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9C29FD-75D8-45E3-9CCF-782AB271EE29}"/>
              </a:ext>
            </a:extLst>
          </p:cNvPr>
          <p:cNvSpPr txBox="1"/>
          <p:nvPr/>
        </p:nvSpPr>
        <p:spPr>
          <a:xfrm rot="21042763">
            <a:off x="5998717" y="2667364"/>
            <a:ext cx="14679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Fase di validazione dell’attività svolta</a:t>
            </a:r>
          </a:p>
        </p:txBody>
      </p:sp>
    </p:spTree>
    <p:extLst>
      <p:ext uri="{BB962C8B-B14F-4D97-AF65-F5344CB8AC3E}">
        <p14:creationId xmlns:p14="http://schemas.microsoft.com/office/powerpoint/2010/main" val="190874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14">
            <a:extLst>
              <a:ext uri="{FF2B5EF4-FFF2-40B4-BE49-F238E27FC236}">
                <a16:creationId xmlns:a16="http://schemas.microsoft.com/office/drawing/2014/main" id="{C8B032EF-515C-4189-924A-60C559601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458"/>
            <a:ext cx="9144000" cy="1655762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 Attività a scelta - CLEM </a:t>
            </a:r>
          </a:p>
          <a:p>
            <a:r>
              <a:rPr lang="it-IT" sz="3000" dirty="0">
                <a:solidFill>
                  <a:schemeClr val="bg1"/>
                </a:solidFill>
              </a:rPr>
              <a:t>     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D125B65-60C0-4A28-908C-694D300F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27" y="1726625"/>
            <a:ext cx="4197298" cy="402643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8BEAEF5-5E13-4F69-BAD6-606C18AA4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573" y="2284786"/>
            <a:ext cx="2876662" cy="574051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Attività lavorativa</a:t>
            </a:r>
            <a:br>
              <a:rPr lang="it-IT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it-IT" sz="24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(3 CFU Tirocinio)</a:t>
            </a: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60D79A0A-9235-4359-8C64-3F7718A54887}"/>
              </a:ext>
            </a:extLst>
          </p:cNvPr>
          <p:cNvSpPr txBox="1">
            <a:spLocks/>
          </p:cNvSpPr>
          <p:nvPr/>
        </p:nvSpPr>
        <p:spPr>
          <a:xfrm>
            <a:off x="1899317" y="2231435"/>
            <a:ext cx="2876662" cy="574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F37268"/>
                </a:solidFill>
                <a:latin typeface="Trebuchet MS" panose="020B0603020202020204" pitchFamily="34" charset="0"/>
              </a:rPr>
              <a:t>Servizio civile</a:t>
            </a:r>
          </a:p>
          <a:p>
            <a:r>
              <a:rPr lang="it-IT" sz="2400" b="1" dirty="0">
                <a:solidFill>
                  <a:srgbClr val="F37268"/>
                </a:solidFill>
                <a:latin typeface="Trebuchet MS" panose="020B0603020202020204" pitchFamily="34" charset="0"/>
              </a:rPr>
              <a:t>(3 CFU tirocinio)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1E34D5A-A73E-44B8-A6FB-E3E0FBCF0DE4}"/>
              </a:ext>
            </a:extLst>
          </p:cNvPr>
          <p:cNvSpPr/>
          <p:nvPr/>
        </p:nvSpPr>
        <p:spPr>
          <a:xfrm>
            <a:off x="811685" y="6505"/>
            <a:ext cx="105581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solidFill>
                  <a:prstClr val="black"/>
                </a:solidFill>
              </a:rPr>
              <a:t>3.b.  Attività «tirocinio»</a:t>
            </a:r>
          </a:p>
          <a:p>
            <a:pPr lvl="0" algn="ctr"/>
            <a:endParaRPr lang="it-IT" sz="7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it-IT" sz="1600" b="1" dirty="0">
                <a:solidFill>
                  <a:srgbClr val="415188"/>
                </a:solidFill>
                <a:latin typeface="Trebuchet MS" panose="020B0603020202020204" pitchFamily="34" charset="0"/>
              </a:rPr>
              <a:t>LE SEGUENTI ATTIVITÀ FORMATIVE POSSONO COLMARE I 3 CFU PER </a:t>
            </a:r>
            <a:r>
              <a:rPr lang="it-IT" sz="1600" b="1" dirty="0">
                <a:solidFill>
                  <a:srgbClr val="415188"/>
                </a:solidFill>
              </a:rPr>
              <a:t>ʺ </a:t>
            </a:r>
            <a:r>
              <a:rPr lang="it-IT" sz="1600" b="1" dirty="0">
                <a:solidFill>
                  <a:srgbClr val="415188"/>
                </a:solidFill>
                <a:latin typeface="Trebuchet MS" panose="020B0603020202020204" pitchFamily="34" charset="0"/>
              </a:rPr>
              <a:t>TIROCINIO</a:t>
            </a:r>
            <a:r>
              <a:rPr lang="it-IT" sz="1600" b="1" dirty="0">
                <a:solidFill>
                  <a:srgbClr val="415188"/>
                </a:solidFill>
                <a:latin typeface="+mj-lt"/>
              </a:rPr>
              <a:t>ʺ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46DBBF5-259E-4798-92B3-3E2CC03D748D}"/>
              </a:ext>
            </a:extLst>
          </p:cNvPr>
          <p:cNvCxnSpPr/>
          <p:nvPr/>
        </p:nvCxnSpPr>
        <p:spPr>
          <a:xfrm>
            <a:off x="533013" y="575891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21E0B06-9725-4C73-8918-5386758746FA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BACC9BF-7C05-4313-A04B-3110E2F361DD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A86EE65-655A-458E-AFA7-B47DABD1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sp>
        <p:nvSpPr>
          <p:cNvPr id="14" name="Rettangolo 13"/>
          <p:cNvSpPr/>
          <p:nvPr/>
        </p:nvSpPr>
        <p:spPr>
          <a:xfrm>
            <a:off x="3804249" y="3451825"/>
            <a:ext cx="4822166" cy="2452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 rot="1233822">
            <a:off x="4123030" y="3259833"/>
            <a:ext cx="962659" cy="799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rot="20626217">
            <a:off x="7208423" y="3236699"/>
            <a:ext cx="962659" cy="799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olo 2">
            <a:extLst>
              <a:ext uri="{FF2B5EF4-FFF2-40B4-BE49-F238E27FC236}">
                <a16:creationId xmlns:a16="http://schemas.microsoft.com/office/drawing/2014/main" id="{B4F23E3A-83B6-46AB-A75C-811944BD7434}"/>
              </a:ext>
            </a:extLst>
          </p:cNvPr>
          <p:cNvSpPr txBox="1">
            <a:spLocks/>
          </p:cNvSpPr>
          <p:nvPr/>
        </p:nvSpPr>
        <p:spPr>
          <a:xfrm>
            <a:off x="1690778" y="4226111"/>
            <a:ext cx="4115638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Impresa Simulata </a:t>
            </a:r>
            <a:r>
              <a:rPr lang="it-IT" sz="1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(dal 2° anno)</a:t>
            </a:r>
            <a:endParaRPr lang="it-IT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(3 CFU tirocinio)</a:t>
            </a:r>
          </a:p>
          <a:p>
            <a:r>
              <a:rPr lang="it-IT" sz="1400" i="1" dirty="0">
                <a:solidFill>
                  <a:srgbClr val="FF0000"/>
                </a:solidFill>
                <a:latin typeface="Trebuchet MS" panose="020B0603020202020204" pitchFamily="34" charset="0"/>
              </a:rPr>
              <a:t>Non separabili dagli altri 6 CFU di idoneità</a:t>
            </a:r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B4F23E3A-83B6-46AB-A75C-811944BD7434}"/>
              </a:ext>
            </a:extLst>
          </p:cNvPr>
          <p:cNvSpPr txBox="1">
            <a:spLocks/>
          </p:cNvSpPr>
          <p:nvPr/>
        </p:nvSpPr>
        <p:spPr>
          <a:xfrm>
            <a:off x="6406536" y="4225707"/>
            <a:ext cx="3580557" cy="942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Seminari</a:t>
            </a:r>
          </a:p>
          <a:p>
            <a:r>
              <a:rPr lang="it-IT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(3 CFU tirocinio)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AD016D4E-161B-4525-90F0-38107E4D0EB7}"/>
              </a:ext>
            </a:extLst>
          </p:cNvPr>
          <p:cNvSpPr/>
          <p:nvPr/>
        </p:nvSpPr>
        <p:spPr>
          <a:xfrm>
            <a:off x="9703956" y="4777440"/>
            <a:ext cx="1566272" cy="2903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itolo 2">
            <a:extLst>
              <a:ext uri="{FF2B5EF4-FFF2-40B4-BE49-F238E27FC236}">
                <a16:creationId xmlns:a16="http://schemas.microsoft.com/office/drawing/2014/main" id="{B61848D4-542B-4C84-BD87-848297332CEB}"/>
              </a:ext>
            </a:extLst>
          </p:cNvPr>
          <p:cNvSpPr txBox="1">
            <a:spLocks/>
          </p:cNvSpPr>
          <p:nvPr/>
        </p:nvSpPr>
        <p:spPr>
          <a:xfrm>
            <a:off x="9481553" y="4558837"/>
            <a:ext cx="1855428" cy="273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>
                <a:solidFill>
                  <a:srgbClr val="415188"/>
                </a:solidFill>
                <a:latin typeface="Trebuchet MS" panose="020B0603020202020204" pitchFamily="34" charset="0"/>
              </a:rPr>
              <a:t>successivo dettaglio</a:t>
            </a:r>
          </a:p>
        </p:txBody>
      </p:sp>
    </p:spTree>
    <p:extLst>
      <p:ext uri="{BB962C8B-B14F-4D97-AF65-F5344CB8AC3E}">
        <p14:creationId xmlns:p14="http://schemas.microsoft.com/office/powerpoint/2010/main" val="267846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B038034-B90B-4F8B-A968-C5FE0AD6540E}"/>
              </a:ext>
            </a:extLst>
          </p:cNvPr>
          <p:cNvSpPr/>
          <p:nvPr/>
        </p:nvSpPr>
        <p:spPr>
          <a:xfrm>
            <a:off x="-4572" y="388699"/>
            <a:ext cx="12192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Per gli studenti iscritti a partire dal secondo anno</a:t>
            </a:r>
            <a:endParaRPr lang="it-IT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  <a:p>
            <a:pPr algn="ctr"/>
            <a:endParaRPr lang="it-IT" sz="3600" b="1" dirty="0">
              <a:solidFill>
                <a:schemeClr val="tx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AD0FECD-6EBA-4589-A434-7EDBC4FB9B7D}"/>
              </a:ext>
            </a:extLst>
          </p:cNvPr>
          <p:cNvGrpSpPr/>
          <p:nvPr/>
        </p:nvGrpSpPr>
        <p:grpSpPr>
          <a:xfrm>
            <a:off x="0" y="5934691"/>
            <a:ext cx="12192000" cy="914400"/>
            <a:chOff x="0" y="5932336"/>
            <a:chExt cx="12192000" cy="91440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93B01020-4B1F-46DB-87D0-3539D4BEEC50}"/>
                </a:ext>
              </a:extLst>
            </p:cNvPr>
            <p:cNvSpPr/>
            <p:nvPr/>
          </p:nvSpPr>
          <p:spPr>
            <a:xfrm>
              <a:off x="0" y="5932336"/>
              <a:ext cx="12192000" cy="914400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						</a:t>
              </a:r>
              <a:r>
                <a:rPr lang="it-IT" sz="1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                 </a:t>
              </a:r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UNIVERSITÀ DEGLI </a:t>
              </a:r>
            </a:p>
            <a:p>
              <a:pPr algn="ctr"/>
              <a:r>
                <a:rPr lang="it-IT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                                STUDI DI PARMA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34EF8ECE-ADA7-4B59-BADF-9DA701E78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4548" y="5932336"/>
              <a:ext cx="873418" cy="807677"/>
            </a:xfrm>
            <a:prstGeom prst="rect">
              <a:avLst/>
            </a:prstGeom>
          </p:spPr>
        </p:pic>
      </p:grp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E681461-9522-4448-9C8C-E3726FFAA1DC}"/>
              </a:ext>
            </a:extLst>
          </p:cNvPr>
          <p:cNvCxnSpPr/>
          <p:nvPr/>
        </p:nvCxnSpPr>
        <p:spPr>
          <a:xfrm>
            <a:off x="772884" y="881315"/>
            <a:ext cx="10646231" cy="0"/>
          </a:xfrm>
          <a:prstGeom prst="line">
            <a:avLst/>
          </a:prstGeom>
          <a:ln w="38100">
            <a:solidFill>
              <a:srgbClr val="488FD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BE6FC768-7A60-422C-9A93-58FACEF4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03" y="1014773"/>
            <a:ext cx="1776412" cy="168592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5276355-4B95-445C-8D38-B8A78106AD8F}"/>
              </a:ext>
            </a:extLst>
          </p:cNvPr>
          <p:cNvSpPr/>
          <p:nvPr/>
        </p:nvSpPr>
        <p:spPr>
          <a:xfrm>
            <a:off x="872455" y="1249016"/>
            <a:ext cx="10192093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it-IT" sz="2000" b="1" i="0" dirty="0">
                <a:latin typeface="Trebuchet MS" panose="020B0603020202020204" pitchFamily="34" charset="0"/>
                <a:ea typeface="MS PGothic" charset="0"/>
                <a:cs typeface="MS PGothic" charset="0"/>
              </a:rPr>
              <a:t>2. </a:t>
            </a:r>
            <a:r>
              <a:rPr lang="it-IT" sz="2000" b="1" i="0" dirty="0" smtClean="0">
                <a:latin typeface="Trebuchet MS" panose="020B0603020202020204" pitchFamily="34" charset="0"/>
                <a:ea typeface="MS PGothic" charset="0"/>
                <a:cs typeface="MS PGothic" charset="0"/>
              </a:rPr>
              <a:t>CICLI DI </a:t>
            </a:r>
            <a:r>
              <a:rPr lang="it-IT" sz="2000" b="1" dirty="0" smtClean="0">
                <a:latin typeface="Trebuchet MS" panose="020B0603020202020204" pitchFamily="34" charset="0"/>
                <a:ea typeface="MS PGothic" charset="0"/>
                <a:cs typeface="MS PGothic" charset="0"/>
              </a:rPr>
              <a:t>SEMINARI</a:t>
            </a:r>
            <a:endParaRPr lang="it-IT" sz="2000" b="1" dirty="0"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it-IT" sz="2000" b="1" i="0" dirty="0">
                <a:latin typeface="Trebuchet MS" panose="020B0603020202020204" pitchFamily="34" charset="0"/>
                <a:ea typeface="MS PGothic" charset="0"/>
                <a:cs typeface="MS PGothic" charset="0"/>
              </a:rPr>
              <a:t>per anno 2023/2024 – erogati nel 1°o 2°Semestre</a:t>
            </a:r>
          </a:p>
          <a:p>
            <a:pPr algn="ctr">
              <a:lnSpc>
                <a:spcPct val="130000"/>
              </a:lnSpc>
              <a:defRPr/>
            </a:pPr>
            <a:endParaRPr lang="it-IT" sz="1000" b="1" i="0" dirty="0">
              <a:solidFill>
                <a:srgbClr val="FF9933"/>
              </a:solidFill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it-IT" b="1" dirty="0">
                <a:latin typeface="Trebuchet MS" panose="020B0603020202020204" pitchFamily="34" charset="0"/>
                <a:ea typeface="MS PGothic" charset="0"/>
                <a:cs typeface="MS PGothic" charset="0"/>
              </a:rPr>
              <a:t>1°semestre</a:t>
            </a:r>
            <a:endParaRPr lang="it-IT" b="1" i="0" dirty="0">
              <a:latin typeface="Trebuchet MS" panose="020B0603020202020204" pitchFamily="34" charset="0"/>
              <a:ea typeface="MS PGothic" charset="0"/>
              <a:cs typeface="MS PGothic" charset="0"/>
            </a:endParaRPr>
          </a:p>
          <a:p>
            <a:r>
              <a:rPr lang="it-IT" dirty="0"/>
              <a:t>1) </a:t>
            </a:r>
            <a:r>
              <a:rPr lang="it-IT" b="1" u="sng" dirty="0"/>
              <a:t>Open </a:t>
            </a:r>
            <a:r>
              <a:rPr lang="it-IT" b="1" u="sng" dirty="0" err="1"/>
              <a:t>innovation</a:t>
            </a:r>
            <a:r>
              <a:rPr lang="it-IT" b="1" u="sng" dirty="0"/>
              <a:t> </a:t>
            </a:r>
            <a:r>
              <a:rPr lang="it-IT" b="1" u="sng" dirty="0" err="1"/>
              <a:t>discovery</a:t>
            </a:r>
            <a:r>
              <a:rPr lang="it-IT" b="1" u="sng" dirty="0"/>
              <a:t> e Startup </a:t>
            </a:r>
            <a:r>
              <a:rPr lang="it-IT" b="1" u="sng" dirty="0" err="1"/>
              <a:t>scounting</a:t>
            </a:r>
            <a:r>
              <a:rPr lang="it-IT" dirty="0"/>
              <a:t> (in collaborazione con Le Village) - Periodo di svolgimento: novembre-primi dicembre 2023 </a:t>
            </a:r>
          </a:p>
          <a:p>
            <a:r>
              <a:rPr lang="it-IT" dirty="0"/>
              <a:t>2) </a:t>
            </a:r>
            <a:r>
              <a:rPr lang="it-IT" b="1" u="sng" dirty="0"/>
              <a:t>Corso </a:t>
            </a:r>
            <a:r>
              <a:rPr lang="it-IT" b="1" u="sng" dirty="0"/>
              <a:t>T</a:t>
            </a:r>
            <a:r>
              <a:rPr lang="it-IT" b="1" u="sng" dirty="0" smtClean="0"/>
              <a:t>ecniche </a:t>
            </a:r>
            <a:r>
              <a:rPr lang="it-IT" b="1" u="sng" dirty="0"/>
              <a:t>di negoziazione e gestione dei conflitti</a:t>
            </a:r>
            <a:r>
              <a:rPr lang="it-IT" b="1" dirty="0"/>
              <a:t> </a:t>
            </a:r>
            <a:r>
              <a:rPr lang="it-IT" dirty="0" smtClean="0"/>
              <a:t>(in collaborazione con Giovani </a:t>
            </a:r>
            <a:r>
              <a:rPr lang="it-IT" dirty="0"/>
              <a:t>&amp; Impresa) - Periodo di svolgimento: novembre 2023 </a:t>
            </a:r>
          </a:p>
          <a:p>
            <a:r>
              <a:rPr lang="it-IT" dirty="0"/>
              <a:t>3) </a:t>
            </a:r>
            <a:r>
              <a:rPr lang="it-IT" b="1" u="sng" dirty="0"/>
              <a:t>Corso di </a:t>
            </a:r>
            <a:r>
              <a:rPr lang="it-IT" b="1" u="sng" dirty="0" smtClean="0"/>
              <a:t>Orientamento </a:t>
            </a:r>
            <a:r>
              <a:rPr lang="it-IT" b="1" u="sng" dirty="0"/>
              <a:t>al lavoro e all'imprenditorialità</a:t>
            </a:r>
            <a:r>
              <a:rPr lang="it-IT" b="1" dirty="0"/>
              <a:t> </a:t>
            </a:r>
            <a:r>
              <a:rPr lang="it-IT" dirty="0" smtClean="0"/>
              <a:t>(in collaborazione con Giovani </a:t>
            </a:r>
            <a:r>
              <a:rPr lang="it-IT" dirty="0"/>
              <a:t>&amp; Impresa) - Periodo di svolgimento: novembre 2023</a:t>
            </a:r>
          </a:p>
          <a:p>
            <a:r>
              <a:rPr lang="it-IT" dirty="0"/>
              <a:t>4) </a:t>
            </a:r>
            <a:r>
              <a:rPr lang="it-IT" b="1" u="sng" dirty="0"/>
              <a:t>Ciclo di seminari sulle </a:t>
            </a:r>
            <a:r>
              <a:rPr lang="it-IT" b="1" u="sng" dirty="0" smtClean="0"/>
              <a:t>Competenze digitali</a:t>
            </a:r>
            <a:r>
              <a:rPr lang="it-IT" dirty="0" smtClean="0"/>
              <a:t> (prof. Lorenzo Mosca) - Periodo </a:t>
            </a:r>
            <a:r>
              <a:rPr lang="it-IT" dirty="0"/>
              <a:t>di svolgimento: fine ottobre-novembre 2023</a:t>
            </a:r>
          </a:p>
          <a:p>
            <a:endParaRPr lang="it-IT" sz="1200" dirty="0"/>
          </a:p>
          <a:p>
            <a:endParaRPr lang="it-IT" sz="1200" dirty="0"/>
          </a:p>
          <a:p>
            <a:pPr algn="ctr">
              <a:lnSpc>
                <a:spcPct val="120000"/>
              </a:lnSpc>
              <a:defRPr/>
            </a:pPr>
            <a:r>
              <a:rPr lang="it-IT" b="1" dirty="0">
                <a:latin typeface="Trebuchet MS" panose="020B0603020202020204" pitchFamily="34" charset="0"/>
                <a:ea typeface="MS PGothic" charset="0"/>
                <a:cs typeface="MS PGothic" charset="0"/>
              </a:rPr>
              <a:t>2°semestre</a:t>
            </a:r>
          </a:p>
          <a:p>
            <a:r>
              <a:rPr lang="it-IT" sz="1200" dirty="0"/>
              <a:t>Da definire</a:t>
            </a:r>
          </a:p>
          <a:p>
            <a:endParaRPr lang="it-IT" sz="1200" dirty="0">
              <a:ea typeface="MS PGothic" charset="0"/>
              <a:cs typeface="MS PGothic" charset="0"/>
            </a:endParaRPr>
          </a:p>
          <a:p>
            <a:pPr lvl="0"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0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TM02900720[[fn=Integrale]]</Template>
  <TotalTime>7764</TotalTime>
  <Words>1090</Words>
  <Application>Microsoft Office PowerPoint</Application>
  <PresentationFormat>Widescreen</PresentationFormat>
  <Paragraphs>223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MS PGothic</vt:lpstr>
      <vt:lpstr>Arial</vt:lpstr>
      <vt:lpstr>Bernard MT Condensed</vt:lpstr>
      <vt:lpstr>Calibri</vt:lpstr>
      <vt:lpstr>Calibri Light</vt:lpstr>
      <vt:lpstr>Nirmala UI</vt:lpstr>
      <vt:lpstr>Times New Roman</vt:lpstr>
      <vt:lpstr>Trebuchet MS</vt:lpstr>
      <vt:lpstr>Wingdings</vt:lpstr>
      <vt:lpstr>Wingdings 2</vt:lpstr>
      <vt:lpstr>HDOfficeLightV0</vt:lpstr>
      <vt:lpstr>1_HDOfficeLightV0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lavorativa (3 CFU Tirocinio)</vt:lpstr>
      <vt:lpstr>Presentazione standard di PowerPoint</vt:lpstr>
      <vt:lpstr>Presentazione standard di PowerPoint</vt:lpstr>
      <vt:lpstr>Presentazione standard di PowerPoint</vt:lpstr>
      <vt:lpstr>MODALITÀ ATTIVAZIONE TIROCINI ONLINE</vt:lpstr>
      <vt:lpstr>  www.unipr.it/tirocini-curriculari-online </vt:lpstr>
      <vt:lpstr> PROCEDURA AZIENDA  1. Richiesta accredito  (Registrazione da parte  dell’azienda)</vt:lpstr>
      <vt:lpstr>2. Richiesta convenzione (da parte dell’azienda) 3. Inserimento opportunità o avvio stage con studente noto  </vt:lpstr>
      <vt:lpstr>Presentazione standard di PowerPoint</vt:lpstr>
      <vt:lpstr>Presentazione standard di PowerPoint</vt:lpstr>
      <vt:lpstr>3.Documenti da presentare al termine dell’attività di tirocinio per il tutor (procedura on line)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roberta26! Pistone</dc:creator>
  <cp:lastModifiedBy>maria cristina arcuri</cp:lastModifiedBy>
  <cp:revision>116</cp:revision>
  <cp:lastPrinted>2019-10-02T14:07:27Z</cp:lastPrinted>
  <dcterms:created xsi:type="dcterms:W3CDTF">2018-09-14T10:26:31Z</dcterms:created>
  <dcterms:modified xsi:type="dcterms:W3CDTF">2023-10-06T12:04:16Z</dcterms:modified>
</cp:coreProperties>
</file>