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  <p:sldMasterId id="2147483769" r:id="rId2"/>
  </p:sldMasterIdLst>
  <p:notesMasterIdLst>
    <p:notesMasterId r:id="rId14"/>
  </p:notesMasterIdLst>
  <p:sldIdLst>
    <p:sldId id="342" r:id="rId3"/>
    <p:sldId id="825" r:id="rId4"/>
    <p:sldId id="842" r:id="rId5"/>
    <p:sldId id="836" r:id="rId6"/>
    <p:sldId id="839" r:id="rId7"/>
    <p:sldId id="830" r:id="rId8"/>
    <p:sldId id="849" r:id="rId9"/>
    <p:sldId id="844" r:id="rId10"/>
    <p:sldId id="846" r:id="rId11"/>
    <p:sldId id="340" r:id="rId12"/>
    <p:sldId id="331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2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4" autoAdjust="0"/>
    <p:restoredTop sz="94351" autoAdjust="0"/>
  </p:normalViewPr>
  <p:slideViewPr>
    <p:cSldViewPr showGuides="1">
      <p:cViewPr varScale="1">
        <p:scale>
          <a:sx n="102" d="100"/>
          <a:sy n="102" d="100"/>
        </p:scale>
        <p:origin x="187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0B15FC-AA78-4033-AB2B-9DA9127034AE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85FD84E-65A8-41EC-B0A7-6C6316D041E1}">
      <dgm:prSet/>
      <dgm:spPr/>
      <dgm:t>
        <a:bodyPr/>
        <a:lstStyle/>
        <a:p>
          <a:r>
            <a:rPr lang="it-IT" b="1"/>
            <a:t>Counseling alla persona</a:t>
          </a:r>
          <a:endParaRPr lang="en-US"/>
        </a:p>
      </dgm:t>
    </dgm:pt>
    <dgm:pt modelId="{0CAB795C-B54B-4590-80B7-72DEF9070C62}" type="parTrans" cxnId="{8E9D07AE-E776-45D3-B9C2-18DA45ACB577}">
      <dgm:prSet/>
      <dgm:spPr/>
      <dgm:t>
        <a:bodyPr/>
        <a:lstStyle/>
        <a:p>
          <a:endParaRPr lang="en-US"/>
        </a:p>
      </dgm:t>
    </dgm:pt>
    <dgm:pt modelId="{8B97CDA6-C980-4195-A06D-B4B1FCCB3A36}" type="sibTrans" cxnId="{8E9D07AE-E776-45D3-B9C2-18DA45ACB577}">
      <dgm:prSet/>
      <dgm:spPr/>
      <dgm:t>
        <a:bodyPr/>
        <a:lstStyle/>
        <a:p>
          <a:endParaRPr lang="en-US"/>
        </a:p>
      </dgm:t>
    </dgm:pt>
    <dgm:pt modelId="{33B4F9C7-69EA-4177-A2DB-C3BC39D85667}">
      <dgm:prSet/>
      <dgm:spPr/>
      <dgm:t>
        <a:bodyPr/>
        <a:lstStyle/>
        <a:p>
          <a:r>
            <a:rPr lang="it-IT" b="1"/>
            <a:t>Counseling d’apprendimento</a:t>
          </a:r>
          <a:endParaRPr lang="en-US"/>
        </a:p>
      </dgm:t>
    </dgm:pt>
    <dgm:pt modelId="{4A895026-5D21-4FE0-AD1C-BA916C92A163}" type="parTrans" cxnId="{651B2E50-7F55-4B7B-890A-C862522A1063}">
      <dgm:prSet/>
      <dgm:spPr/>
      <dgm:t>
        <a:bodyPr/>
        <a:lstStyle/>
        <a:p>
          <a:endParaRPr lang="en-US"/>
        </a:p>
      </dgm:t>
    </dgm:pt>
    <dgm:pt modelId="{6085E425-8186-40C1-9331-2049F9E9E99F}" type="sibTrans" cxnId="{651B2E50-7F55-4B7B-890A-C862522A1063}">
      <dgm:prSet/>
      <dgm:spPr/>
      <dgm:t>
        <a:bodyPr/>
        <a:lstStyle/>
        <a:p>
          <a:endParaRPr lang="en-US"/>
        </a:p>
      </dgm:t>
    </dgm:pt>
    <dgm:pt modelId="{FA5124B2-AD49-426F-8A2F-E12B0AF9FCA3}">
      <dgm:prSet/>
      <dgm:spPr/>
      <dgm:t>
        <a:bodyPr/>
        <a:lstStyle/>
        <a:p>
          <a:r>
            <a:rPr lang="it-IT" b="1"/>
            <a:t>Counseling d’orientamento</a:t>
          </a:r>
          <a:endParaRPr lang="en-US"/>
        </a:p>
      </dgm:t>
    </dgm:pt>
    <dgm:pt modelId="{7782F4A3-D9D6-41D7-9A2A-A43C507C8041}" type="parTrans" cxnId="{7BECF381-63F7-422D-9EC5-4C71B007192F}">
      <dgm:prSet/>
      <dgm:spPr/>
      <dgm:t>
        <a:bodyPr/>
        <a:lstStyle/>
        <a:p>
          <a:endParaRPr lang="en-US"/>
        </a:p>
      </dgm:t>
    </dgm:pt>
    <dgm:pt modelId="{EF109B29-6745-4560-A030-FE8212A92A90}" type="sibTrans" cxnId="{7BECF381-63F7-422D-9EC5-4C71B007192F}">
      <dgm:prSet/>
      <dgm:spPr/>
      <dgm:t>
        <a:bodyPr/>
        <a:lstStyle/>
        <a:p>
          <a:endParaRPr lang="en-US"/>
        </a:p>
      </dgm:t>
    </dgm:pt>
    <dgm:pt modelId="{B4D440FC-327B-4BA8-AAB8-336B4507D01C}">
      <dgm:prSet/>
      <dgm:spPr/>
      <dgm:t>
        <a:bodyPr/>
        <a:lstStyle/>
        <a:p>
          <a:r>
            <a:rPr lang="it-IT" b="1"/>
            <a:t>Counseling di gruppo</a:t>
          </a:r>
          <a:endParaRPr lang="en-US"/>
        </a:p>
      </dgm:t>
    </dgm:pt>
    <dgm:pt modelId="{2E23479A-6DC3-45D3-9842-DBA76E476E9C}" type="parTrans" cxnId="{7D160AF8-02CC-4A87-B1A6-998979B803DA}">
      <dgm:prSet/>
      <dgm:spPr/>
      <dgm:t>
        <a:bodyPr/>
        <a:lstStyle/>
        <a:p>
          <a:endParaRPr lang="en-US"/>
        </a:p>
      </dgm:t>
    </dgm:pt>
    <dgm:pt modelId="{0B52DDED-53FE-46FA-9F4A-DDA41B314A03}" type="sibTrans" cxnId="{7D160AF8-02CC-4A87-B1A6-998979B803DA}">
      <dgm:prSet/>
      <dgm:spPr/>
      <dgm:t>
        <a:bodyPr/>
        <a:lstStyle/>
        <a:p>
          <a:endParaRPr lang="en-US"/>
        </a:p>
      </dgm:t>
    </dgm:pt>
    <dgm:pt modelId="{0238EB88-740C-B544-A07A-32BE56285AD2}" type="pres">
      <dgm:prSet presAssocID="{C40B15FC-AA78-4033-AB2B-9DA9127034AE}" presName="matrix" presStyleCnt="0">
        <dgm:presLayoutVars>
          <dgm:chMax val="1"/>
          <dgm:dir/>
          <dgm:resizeHandles val="exact"/>
        </dgm:presLayoutVars>
      </dgm:prSet>
      <dgm:spPr/>
    </dgm:pt>
    <dgm:pt modelId="{E15BD529-F46A-434F-87E8-4547BB9061E5}" type="pres">
      <dgm:prSet presAssocID="{C40B15FC-AA78-4033-AB2B-9DA9127034AE}" presName="diamond" presStyleLbl="bgShp" presStyleIdx="0" presStyleCnt="1"/>
      <dgm:spPr/>
    </dgm:pt>
    <dgm:pt modelId="{A5012B92-EFAC-804C-9239-06D6D32AE29E}" type="pres">
      <dgm:prSet presAssocID="{C40B15FC-AA78-4033-AB2B-9DA9127034AE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9F1BA01-53AC-6942-8F75-57351ED92874}" type="pres">
      <dgm:prSet presAssocID="{C40B15FC-AA78-4033-AB2B-9DA9127034AE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39576B1-96A5-2D42-93BB-3252E4BCD3FF}" type="pres">
      <dgm:prSet presAssocID="{C40B15FC-AA78-4033-AB2B-9DA9127034AE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3C6EA02-5761-9047-A74D-DBA02B09C757}" type="pres">
      <dgm:prSet presAssocID="{C40B15FC-AA78-4033-AB2B-9DA9127034AE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71E9911-99C5-EE47-A811-66A6CDDE6469}" type="presOf" srcId="{33B4F9C7-69EA-4177-A2DB-C3BC39D85667}" destId="{C9F1BA01-53AC-6942-8F75-57351ED92874}" srcOrd="0" destOrd="0" presId="urn:microsoft.com/office/officeart/2005/8/layout/matrix3"/>
    <dgm:cxn modelId="{651B2E50-7F55-4B7B-890A-C862522A1063}" srcId="{C40B15FC-AA78-4033-AB2B-9DA9127034AE}" destId="{33B4F9C7-69EA-4177-A2DB-C3BC39D85667}" srcOrd="1" destOrd="0" parTransId="{4A895026-5D21-4FE0-AD1C-BA916C92A163}" sibTransId="{6085E425-8186-40C1-9331-2049F9E9E99F}"/>
    <dgm:cxn modelId="{41721178-7727-9641-9537-9BE3BF0D7D6D}" type="presOf" srcId="{B4D440FC-327B-4BA8-AAB8-336B4507D01C}" destId="{A3C6EA02-5761-9047-A74D-DBA02B09C757}" srcOrd="0" destOrd="0" presId="urn:microsoft.com/office/officeart/2005/8/layout/matrix3"/>
    <dgm:cxn modelId="{7BECF381-63F7-422D-9EC5-4C71B007192F}" srcId="{C40B15FC-AA78-4033-AB2B-9DA9127034AE}" destId="{FA5124B2-AD49-426F-8A2F-E12B0AF9FCA3}" srcOrd="2" destOrd="0" parTransId="{7782F4A3-D9D6-41D7-9A2A-A43C507C8041}" sibTransId="{EF109B29-6745-4560-A030-FE8212A92A90}"/>
    <dgm:cxn modelId="{17943994-B853-5F47-8C4F-0B81AF5E6133}" type="presOf" srcId="{C40B15FC-AA78-4033-AB2B-9DA9127034AE}" destId="{0238EB88-740C-B544-A07A-32BE56285AD2}" srcOrd="0" destOrd="0" presId="urn:microsoft.com/office/officeart/2005/8/layout/matrix3"/>
    <dgm:cxn modelId="{AC38E09E-804A-4B4A-A616-03F8BECCAD65}" type="presOf" srcId="{085FD84E-65A8-41EC-B0A7-6C6316D041E1}" destId="{A5012B92-EFAC-804C-9239-06D6D32AE29E}" srcOrd="0" destOrd="0" presId="urn:microsoft.com/office/officeart/2005/8/layout/matrix3"/>
    <dgm:cxn modelId="{D74CE2A8-6D38-464D-B2BB-3593A2B2E4D7}" type="presOf" srcId="{FA5124B2-AD49-426F-8A2F-E12B0AF9FCA3}" destId="{239576B1-96A5-2D42-93BB-3252E4BCD3FF}" srcOrd="0" destOrd="0" presId="urn:microsoft.com/office/officeart/2005/8/layout/matrix3"/>
    <dgm:cxn modelId="{8E9D07AE-E776-45D3-B9C2-18DA45ACB577}" srcId="{C40B15FC-AA78-4033-AB2B-9DA9127034AE}" destId="{085FD84E-65A8-41EC-B0A7-6C6316D041E1}" srcOrd="0" destOrd="0" parTransId="{0CAB795C-B54B-4590-80B7-72DEF9070C62}" sibTransId="{8B97CDA6-C980-4195-A06D-B4B1FCCB3A36}"/>
    <dgm:cxn modelId="{7D160AF8-02CC-4A87-B1A6-998979B803DA}" srcId="{C40B15FC-AA78-4033-AB2B-9DA9127034AE}" destId="{B4D440FC-327B-4BA8-AAB8-336B4507D01C}" srcOrd="3" destOrd="0" parTransId="{2E23479A-6DC3-45D3-9842-DBA76E476E9C}" sibTransId="{0B52DDED-53FE-46FA-9F4A-DDA41B314A03}"/>
    <dgm:cxn modelId="{26740203-7F0D-8742-B2E4-3775B4CEF6EB}" type="presParOf" srcId="{0238EB88-740C-B544-A07A-32BE56285AD2}" destId="{E15BD529-F46A-434F-87E8-4547BB9061E5}" srcOrd="0" destOrd="0" presId="urn:microsoft.com/office/officeart/2005/8/layout/matrix3"/>
    <dgm:cxn modelId="{FF069C7C-E90D-B14F-B895-AA61D7204C96}" type="presParOf" srcId="{0238EB88-740C-B544-A07A-32BE56285AD2}" destId="{A5012B92-EFAC-804C-9239-06D6D32AE29E}" srcOrd="1" destOrd="0" presId="urn:microsoft.com/office/officeart/2005/8/layout/matrix3"/>
    <dgm:cxn modelId="{E4EFE9B0-E07E-4049-9ADC-3530A34CD129}" type="presParOf" srcId="{0238EB88-740C-B544-A07A-32BE56285AD2}" destId="{C9F1BA01-53AC-6942-8F75-57351ED92874}" srcOrd="2" destOrd="0" presId="urn:microsoft.com/office/officeart/2005/8/layout/matrix3"/>
    <dgm:cxn modelId="{F9B26746-0AF4-6B41-BE15-7EB11106C859}" type="presParOf" srcId="{0238EB88-740C-B544-A07A-32BE56285AD2}" destId="{239576B1-96A5-2D42-93BB-3252E4BCD3FF}" srcOrd="3" destOrd="0" presId="urn:microsoft.com/office/officeart/2005/8/layout/matrix3"/>
    <dgm:cxn modelId="{4C4457DD-A1B8-B046-8B29-1DA1C145B2BD}" type="presParOf" srcId="{0238EB88-740C-B544-A07A-32BE56285AD2}" destId="{A3C6EA02-5761-9047-A74D-DBA02B09C75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BD529-F46A-434F-87E8-4547BB9061E5}">
      <dsp:nvSpPr>
        <dsp:cNvPr id="0" name=""/>
        <dsp:cNvSpPr/>
      </dsp:nvSpPr>
      <dsp:spPr>
        <a:xfrm>
          <a:off x="164590" y="0"/>
          <a:ext cx="4351338" cy="4351338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012B92-EFAC-804C-9239-06D6D32AE29E}">
      <dsp:nvSpPr>
        <dsp:cNvPr id="0" name=""/>
        <dsp:cNvSpPr/>
      </dsp:nvSpPr>
      <dsp:spPr>
        <a:xfrm>
          <a:off x="577968" y="413377"/>
          <a:ext cx="1697021" cy="1697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/>
            <a:t>Counseling alla persona</a:t>
          </a:r>
          <a:endParaRPr lang="en-US" sz="1500" kern="1200"/>
        </a:p>
      </dsp:txBody>
      <dsp:txXfrm>
        <a:off x="660810" y="496219"/>
        <a:ext cx="1531337" cy="1531337"/>
      </dsp:txXfrm>
    </dsp:sp>
    <dsp:sp modelId="{C9F1BA01-53AC-6942-8F75-57351ED92874}">
      <dsp:nvSpPr>
        <dsp:cNvPr id="0" name=""/>
        <dsp:cNvSpPr/>
      </dsp:nvSpPr>
      <dsp:spPr>
        <a:xfrm>
          <a:off x="2405530" y="413377"/>
          <a:ext cx="1697021" cy="1697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/>
            <a:t>Counseling d’apprendimento</a:t>
          </a:r>
          <a:endParaRPr lang="en-US" sz="1500" kern="1200"/>
        </a:p>
      </dsp:txBody>
      <dsp:txXfrm>
        <a:off x="2488372" y="496219"/>
        <a:ext cx="1531337" cy="1531337"/>
      </dsp:txXfrm>
    </dsp:sp>
    <dsp:sp modelId="{239576B1-96A5-2D42-93BB-3252E4BCD3FF}">
      <dsp:nvSpPr>
        <dsp:cNvPr id="0" name=""/>
        <dsp:cNvSpPr/>
      </dsp:nvSpPr>
      <dsp:spPr>
        <a:xfrm>
          <a:off x="577968" y="2240939"/>
          <a:ext cx="1697021" cy="1697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/>
            <a:t>Counseling d’orientamento</a:t>
          </a:r>
          <a:endParaRPr lang="en-US" sz="1500" kern="1200"/>
        </a:p>
      </dsp:txBody>
      <dsp:txXfrm>
        <a:off x="660810" y="2323781"/>
        <a:ext cx="1531337" cy="1531337"/>
      </dsp:txXfrm>
    </dsp:sp>
    <dsp:sp modelId="{A3C6EA02-5761-9047-A74D-DBA02B09C757}">
      <dsp:nvSpPr>
        <dsp:cNvPr id="0" name=""/>
        <dsp:cNvSpPr/>
      </dsp:nvSpPr>
      <dsp:spPr>
        <a:xfrm>
          <a:off x="2405530" y="2240939"/>
          <a:ext cx="1697021" cy="1697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/>
            <a:t>Counseling di gruppo</a:t>
          </a:r>
          <a:endParaRPr lang="en-US" sz="1500" kern="1200"/>
        </a:p>
      </dsp:txBody>
      <dsp:txXfrm>
        <a:off x="2488372" y="2323781"/>
        <a:ext cx="1531337" cy="1531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40D41F1F-6623-AC4F-8E1A-91A893FD24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dirty="0">
                <a:latin typeface="Roboto" panose="02000000000000000000" pitchFamily="2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3BDA3A1-5C74-2847-BD57-BFBEE2C1B51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Roboto" panose="02000000000000000000" pitchFamily="2" charset="0"/>
                <a:cs typeface="+mn-cs"/>
              </a:defRPr>
            </a:lvl1pPr>
          </a:lstStyle>
          <a:p>
            <a:pPr>
              <a:defRPr/>
            </a:pPr>
            <a:fld id="{B97D6095-DD23-A640-87DF-563701095BF7}" type="datetimeFigureOut">
              <a:rPr lang="it-IT"/>
              <a:pPr>
                <a:defRPr/>
              </a:pPr>
              <a:t>04/09/23</a:t>
            </a:fld>
            <a:endParaRPr lang="it-IT" dirty="0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F95DA8ED-E7B6-D645-BE60-06FC89E644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dirty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64D278A5-9912-904C-988E-6D931B9E7F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dirty="0"/>
              <a:t>Fare clic per modificare stili del testo dello schema</a:t>
            </a:r>
          </a:p>
          <a:p>
            <a:pPr lvl="1"/>
            <a:r>
              <a:rPr lang="it-IT" noProof="0" dirty="0"/>
              <a:t>Secondo livello</a:t>
            </a:r>
          </a:p>
          <a:p>
            <a:pPr lvl="2"/>
            <a:r>
              <a:rPr lang="it-IT" noProof="0" dirty="0"/>
              <a:t>Terzo livello</a:t>
            </a:r>
          </a:p>
          <a:p>
            <a:pPr lvl="3"/>
            <a:r>
              <a:rPr lang="it-IT" noProof="0" dirty="0"/>
              <a:t>Quarto livello</a:t>
            </a:r>
          </a:p>
          <a:p>
            <a:pPr lvl="4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D55C6EE-1AC1-F048-81A1-B780417774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dirty="0">
                <a:latin typeface="Roboto" panose="02000000000000000000" pitchFamily="2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6799B19-0636-0A43-B5CE-64A63574B2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Roboto" panose="02000000000000000000" pitchFamily="2" charset="0"/>
              </a:defRPr>
            </a:lvl1pPr>
          </a:lstStyle>
          <a:p>
            <a:fld id="{6AE7B3A9-A877-8043-94A5-C7B60FA16889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7B3A9-A877-8043-94A5-C7B60FA16889}" type="slidenum">
              <a:rPr lang="it-IT" altLang="it-IT" smtClean="0"/>
              <a:pPr/>
              <a:t>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36376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303A7E-91B0-4E5B-92AE-E949F015177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409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303A7E-91B0-4E5B-92AE-E949F015177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351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303A7E-91B0-4E5B-92AE-E949F015177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975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303A7E-91B0-4E5B-92AE-E949F015177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992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303A7E-91B0-4E5B-92AE-E949F015177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28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7B3A9-A877-8043-94A5-C7B60FA16889}" type="slidenum">
              <a:rPr lang="it-IT" altLang="it-IT" smtClean="0"/>
              <a:pPr/>
              <a:t>10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47143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C53650-1DE0-F940-A5A6-5E4A5FDFC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DB49293-7DE0-994E-8B04-C77F15EFD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3E5737C-9252-1E40-AA8A-843C69780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B62A29-62E9-1E4F-96BF-EE149DC45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5B3B90-C63F-8D42-AB3E-99F0A3ADD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9454-B555-7E43-B432-2EF11ECA9442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88675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4E1C46-7D19-6F44-9407-2B5358AB9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CA74BE3-5A07-1A45-B5B7-CA297853B0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17E271-9C20-FD46-982A-2912D0AB4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D09291-47ED-2B45-B6AD-037264DCF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04F8052-1396-A749-885B-AF67FCD82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280C-7766-3644-ABB2-74C39C47F8B5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80902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D838761-37AC-224E-AA75-201C2D02BC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01A34B4-9452-0743-93D2-3B7C83B5B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0D60E5-DDCA-4E47-A728-A8BDA2273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A111ED-8712-B240-9C28-CC2342885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7EC12D-47D8-2741-84C8-E1DBA0369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EB4C-5446-0347-A603-AA1E729FF16A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94171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 userDrawn="1"/>
        </p:nvSpPr>
        <p:spPr>
          <a:xfrm>
            <a:off x="0" y="0"/>
            <a:ext cx="9180000" cy="6984000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  <p:pic>
        <p:nvPicPr>
          <p:cNvPr id="12" name="Immagin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8" y="2997200"/>
            <a:ext cx="2486025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3992" y="4715089"/>
            <a:ext cx="7543800" cy="1524000"/>
          </a:xfr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sz="3600" b="0" kern="1200" dirty="0">
                <a:solidFill>
                  <a:schemeClr val="bg1"/>
                </a:solidFill>
                <a:latin typeface="Calibri" charset="0"/>
                <a:ea typeface="ＭＳ Ｐゴシック" charset="0"/>
                <a:cs typeface="+mn-cs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3992" y="6239088"/>
            <a:ext cx="7543800" cy="744911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796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 cap="all" baseline="0"/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75" y="1284288"/>
            <a:ext cx="7543800" cy="4759915"/>
          </a:xfrm>
        </p:spPr>
        <p:txBody>
          <a:bodyPr/>
          <a:lstStyle>
            <a:lvl1pPr>
              <a:buClr>
                <a:srgbClr val="347AFF"/>
              </a:buClr>
              <a:defRPr/>
            </a:lvl1pPr>
            <a:lvl2pPr>
              <a:buClr>
                <a:srgbClr val="347AFF"/>
              </a:buClr>
              <a:defRPr/>
            </a:lvl2pPr>
            <a:lvl3pPr>
              <a:buClr>
                <a:srgbClr val="347AFF"/>
              </a:buClr>
              <a:defRPr/>
            </a:lvl3pPr>
            <a:lvl4pPr>
              <a:buClr>
                <a:srgbClr val="347AFF"/>
              </a:buClr>
              <a:defRPr/>
            </a:lvl4pPr>
            <a:lvl5pPr>
              <a:buClr>
                <a:srgbClr val="347AFF"/>
              </a:buClr>
              <a:defRPr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99118" y="6374618"/>
            <a:ext cx="552450" cy="36512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6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CB7398CE-CE7A-457F-A4F1-96AC41944671}" type="slidenum">
              <a:rPr lang="nb-NO" smtClean="0"/>
              <a:pPr>
                <a:defRPr/>
              </a:pPr>
              <a:t>‹N›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27218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9225" y="4794112"/>
            <a:ext cx="5524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C160D-2FFE-45E1-BE04-62BAF4689F0F}" type="slidenum">
              <a:rPr/>
              <a:pPr>
                <a:defRPr/>
              </a:pPr>
              <a:t>‹N›</a:t>
            </a:fld>
            <a:endParaRPr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3" hasCustomPrompt="1"/>
          </p:nvPr>
        </p:nvSpPr>
        <p:spPr>
          <a:xfrm>
            <a:off x="541338" y="6291532"/>
            <a:ext cx="5198104" cy="1190356"/>
          </a:xfrm>
        </p:spPr>
        <p:txBody>
          <a:bodyPr/>
          <a:lstStyle>
            <a:lvl1pPr marL="0" indent="0">
              <a:buNone/>
              <a:defRPr sz="200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Brunella Marchione</a:t>
            </a:r>
          </a:p>
        </p:txBody>
      </p:sp>
    </p:spTree>
    <p:extLst>
      <p:ext uri="{BB962C8B-B14F-4D97-AF65-F5344CB8AC3E}">
        <p14:creationId xmlns:p14="http://schemas.microsoft.com/office/powerpoint/2010/main" val="3154235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" y="1280931"/>
            <a:ext cx="3657600" cy="4726329"/>
          </a:xfr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lang="it-IT" sz="2400" b="1" kern="1200" dirty="0" smtClean="0">
                <a:solidFill>
                  <a:schemeClr val="tx2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lang="it-IT" sz="2200" b="1" kern="1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lang="it-IT" sz="2000" b="1" kern="1200" dirty="0" smtClean="0">
                <a:solidFill>
                  <a:schemeClr val="tx2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lang="it-IT" sz="1800" b="1" kern="1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lang="en-US" sz="1600" b="1" kern="1200" dirty="0">
                <a:solidFill>
                  <a:schemeClr val="tx2"/>
                </a:solidFill>
                <a:latin typeface="Century Gothic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012" y="1280931"/>
            <a:ext cx="3657600" cy="4726329"/>
          </a:xfrm>
        </p:spPr>
        <p:txBody>
          <a:bodyPr/>
          <a:lstStyle>
            <a:lvl1pPr>
              <a:defRPr lang="it-IT" sz="2400" b="1" kern="1200" dirty="0" smtClean="0">
                <a:solidFill>
                  <a:schemeClr val="tx2"/>
                </a:solidFill>
                <a:latin typeface="Century Gothic" pitchFamily="34" charset="0"/>
                <a:ea typeface="+mn-ea"/>
                <a:cs typeface="+mn-cs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/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99118" y="6374618"/>
            <a:ext cx="552450" cy="36512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6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CB7398CE-CE7A-457F-A4F1-96AC41944671}" type="slidenum">
              <a:rPr lang="nb-NO" smtClean="0"/>
              <a:pPr>
                <a:defRPr/>
              </a:pPr>
              <a:t>‹N›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15460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874713" y="1247775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499118" y="6374618"/>
            <a:ext cx="55245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FFFF"/>
                </a:solidFill>
                <a:latin typeface="Calibri"/>
                <a:ea typeface="Arial Unicode MS" pitchFamily="34" charset="-128"/>
                <a:cs typeface="Calibri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fld id="{CB7398CE-CE7A-457F-A4F1-96AC41944671}" type="slidenum">
              <a:rPr lang="nb-NO" smtClean="0"/>
              <a:pPr>
                <a:defRPr/>
              </a:pPr>
              <a:t>‹N›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79632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all" baseline="0"/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99118" y="6374618"/>
            <a:ext cx="552450" cy="36512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6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CB7398CE-CE7A-457F-A4F1-96AC41944671}" type="slidenum">
              <a:rPr lang="nb-NO" smtClean="0"/>
              <a:pPr>
                <a:defRPr/>
              </a:pPr>
              <a:t>‹N›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92699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99118" y="6374618"/>
            <a:ext cx="552450" cy="36512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6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CB7398CE-CE7A-457F-A4F1-96AC41944671}" type="slidenum">
              <a:rPr lang="nb-NO" smtClean="0"/>
              <a:pPr>
                <a:defRPr/>
              </a:pPr>
              <a:t>‹N›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85832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99118" y="6374618"/>
            <a:ext cx="552450" cy="36512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6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CB7398CE-CE7A-457F-A4F1-96AC41944671}" type="slidenum">
              <a:rPr lang="nb-NO" smtClean="0"/>
              <a:pPr>
                <a:defRPr/>
              </a:pPr>
              <a:t>‹N›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70264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B29FBC-B467-1248-B79B-C839AFA15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D3EA4C-78FA-3542-A8BD-404338F6F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6DE11B-4DF7-F14E-9EDF-129D01AF3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07E817-D9B9-EC4D-912E-ACE9CCB52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B48CD6-C60C-B143-BDA6-7E3FCD19F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D6F4-A7D8-2E45-81AE-939C091369DC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805656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99118" y="6374618"/>
            <a:ext cx="552450" cy="36512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6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CB7398CE-CE7A-457F-A4F1-96AC41944671}" type="slidenum">
              <a:rPr lang="nb-NO" smtClean="0"/>
              <a:pPr>
                <a:defRPr/>
              </a:pPr>
              <a:t>‹N›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9041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99118" y="6374618"/>
            <a:ext cx="552450" cy="36512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6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CB7398CE-CE7A-457F-A4F1-96AC41944671}" type="slidenum">
              <a:rPr lang="nb-NO" smtClean="0"/>
              <a:pPr>
                <a:defRPr/>
              </a:pPr>
              <a:t>‹N›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55620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9225" y="4794112"/>
            <a:ext cx="5524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FBC81-073A-478F-8894-877204136E42}" type="slidenum">
              <a:rPr/>
              <a:pPr>
                <a:defRPr/>
              </a:pPr>
              <a:t>‹N›</a:t>
            </a:fld>
            <a:endParaRPr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499118" y="6374618"/>
            <a:ext cx="55245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FFFF"/>
                </a:solidFill>
                <a:latin typeface="Calibri"/>
                <a:ea typeface="Arial Unicode MS" pitchFamily="34" charset="-128"/>
                <a:cs typeface="Calibri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fld id="{CB7398CE-CE7A-457F-A4F1-96AC41944671}" type="slidenum">
              <a:rPr lang="nb-NO" smtClean="0"/>
              <a:pPr>
                <a:defRPr/>
              </a:pPr>
              <a:t>‹N›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30518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468D7D-B103-9F46-9D14-66A7EF0A5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8090399-2B95-1741-A9BB-3BBBBD863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8FEA19-CCEE-864C-BE33-5BD1282D5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3BC094-A2DC-B448-A18D-BFB5953BE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195EFC-F0EC-FD46-A491-D3E3F7CB2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21A-86CD-2746-B123-FDDB8CA64C8C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94953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4EC51F-4208-2840-939B-904D32D3C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F323FC-60A3-6444-B7EC-C9134CE8D0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ABCB08E-3FAD-0148-86BB-37469ED5C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2D700FD-8B37-2845-AEE5-0FDCE1BC9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ABAF67-5E58-D042-8C8C-2A5C864F4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F13F7B0-091D-CF44-9906-6C7BDDDDF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19D-5467-6144-9A3A-3BA5627F68C0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86929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453704-48B1-6343-A580-A55B968E2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71C7B95-352F-AD41-B33D-64417094B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898B786-FB81-CC4D-B9BD-45747014C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6B52A10-A618-E44A-BD55-0D9ECA96E1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FD0B94D-2061-4246-A5BE-55BC551B7C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FF8AE09-1AFF-1F47-9169-465CC13F8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F60C59A-3BF7-E441-AC4D-673C3E376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7EE5F57-11F7-6B46-8CFB-D590E0B1D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EDE0-CD73-5B48-95B5-557A9C6391BC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77541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8BC710-CC1D-5344-938B-725FDD77A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73C81AA-AE4F-CF41-9B37-7F45D1F92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BFEBC3F-3094-8849-A383-68FA43BB2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60CFC70-AF20-F74D-B75B-129CE93FF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602F-4234-1148-94B1-CE36C0DD7654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79770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25198B0-4053-C848-9A2D-9774D0E58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EBC975A-F2F5-EC4D-B406-B4F115CA4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9A8F81A-BDAB-2448-B4A6-0FAE4FF99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933D-5A12-9A42-835F-DB1E80A41B62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6729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262194-B3C1-1546-B85B-6DB541735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BF196A-9B16-0F4F-8BB2-B868424DA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4E3DF0C-B93E-FF4B-B266-5905695CF7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86FC47F-288C-F247-B591-90E724E97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A7D2557-5450-2E46-96E7-C54D6340D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5B5ED9C-F159-664B-94B2-150459001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496C1-0AA7-394F-BA2B-DF7976277BF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51991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108B0A-2537-0740-9C7D-F73E44489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01DF486-A06A-B94A-817A-3E32CD79FD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B79E223-C657-D245-9AB1-A7DFD63E2F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02DC750-EF38-A942-B5FB-1F58EAECA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1B29393-4E90-8743-978F-9AAA37956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48F971D-4D3C-3B43-A756-DB7F3A7A0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36DF-4696-1C4C-846D-9D8AEF5F71B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3804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DBF9184-4F65-EA40-9BEE-230797E0C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8D422D-5929-4849-823E-875D9BC09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97A9C8-325A-5842-B7F6-8C6A610B0D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F096A2-46D5-744D-BEDE-E032817D5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B08C7D8-7906-3F40-B848-590DFF11CF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6F96B-D48C-B446-944B-6053D1272905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3614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77875" y="404813"/>
            <a:ext cx="75438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77875" y="1284288"/>
            <a:ext cx="7543800" cy="488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  <a:p>
            <a:pPr lvl="4"/>
            <a:endParaRPr lang="en-US" dirty="0"/>
          </a:p>
        </p:txBody>
      </p:sp>
      <p:sp>
        <p:nvSpPr>
          <p:cNvPr id="10" name="Rettangolo 9"/>
          <p:cNvSpPr/>
          <p:nvPr userDrawn="1"/>
        </p:nvSpPr>
        <p:spPr bwMode="auto">
          <a:xfrm>
            <a:off x="0" y="6147452"/>
            <a:ext cx="9216000" cy="766763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  <p:pic>
        <p:nvPicPr>
          <p:cNvPr id="11" name="Immagin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323" y="6284113"/>
            <a:ext cx="1547446" cy="49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99118" y="6374618"/>
            <a:ext cx="552450" cy="36512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6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CB7398CE-CE7A-457F-A4F1-96AC41944671}" type="slidenum">
              <a:rPr lang="nb-NO" smtClean="0">
                <a:ea typeface="Arial Unicode MS" pitchFamily="34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nb-NO" dirty="0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964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it-IT" sz="3600" b="1" kern="1200" smtClean="0">
          <a:solidFill>
            <a:srgbClr val="005EB8"/>
          </a:solidFill>
          <a:latin typeface="Calibri" charset="0"/>
          <a:ea typeface="ＭＳ Ｐゴシック" charset="0"/>
          <a:cs typeface="+mn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05FAD"/>
        </a:buClr>
        <a:buFont typeface="Arial" pitchFamily="34" charset="0"/>
        <a:buChar char="•"/>
        <a:defRPr sz="2800" b="1" kern="1200">
          <a:solidFill>
            <a:schemeClr val="tx1"/>
          </a:solidFill>
          <a:latin typeface="Calibri"/>
          <a:ea typeface="+mn-ea"/>
          <a:cs typeface="Calibri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rgbClr val="005FAD"/>
        </a:buClr>
        <a:buFont typeface="Arial" pitchFamily="34" charset="0"/>
        <a:buChar char="•"/>
        <a:defRPr sz="2400" b="1" kern="1200">
          <a:solidFill>
            <a:schemeClr val="tx2"/>
          </a:solidFill>
          <a:latin typeface="Calibri"/>
          <a:ea typeface="+mn-ea"/>
          <a:cs typeface="Calibri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rgbClr val="005FAD"/>
        </a:buClr>
        <a:buFont typeface="Arial" pitchFamily="34" charset="0"/>
        <a:buChar char="•"/>
        <a:defRPr sz="2400" b="1" kern="1200">
          <a:solidFill>
            <a:schemeClr val="tx2"/>
          </a:solidFill>
          <a:latin typeface="Calibri"/>
          <a:ea typeface="+mn-ea"/>
          <a:cs typeface="Calibri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5FAD"/>
        </a:buClr>
        <a:buFont typeface="Arial" pitchFamily="34" charset="0"/>
        <a:buChar char="•"/>
        <a:defRPr sz="2000" b="1" kern="1200">
          <a:solidFill>
            <a:schemeClr val="tx2"/>
          </a:solidFill>
          <a:latin typeface="Calibri"/>
          <a:ea typeface="+mn-ea"/>
          <a:cs typeface="Calibri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005FAD"/>
        </a:buClr>
        <a:buFont typeface="Arial" pitchFamily="34" charset="0"/>
        <a:buChar char="•"/>
        <a:defRPr sz="2000" b="1" kern="1200">
          <a:solidFill>
            <a:schemeClr val="tx2"/>
          </a:solidFill>
          <a:latin typeface="Calibri"/>
          <a:ea typeface="+mn-ea"/>
          <a:cs typeface="Calibri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://cai.unipr.i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ai.unipr.it/" TargetMode="External"/><Relationship Id="rId5" Type="http://schemas.openxmlformats.org/officeDocument/2006/relationships/hyperlink" Target="mailto:cai@unipr.it" TargetMode="Externa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ai.unipr.it/" TargetMode="External"/><Relationship Id="rId7" Type="http://schemas.openxmlformats.org/officeDocument/2006/relationships/hyperlink" Target="mailto:cai@unipr.i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jpg"/><Relationship Id="rId5" Type="http://schemas.openxmlformats.org/officeDocument/2006/relationships/hyperlink" Target="mailto:guido.dilorenzo@unipr.it" TargetMode="External"/><Relationship Id="rId4" Type="http://schemas.openxmlformats.org/officeDocument/2006/relationships/hyperlink" Target="mailto:dolores.rollo@unipr.it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cai.unipr.it/" TargetMode="External"/><Relationship Id="rId3" Type="http://schemas.openxmlformats.org/officeDocument/2006/relationships/hyperlink" Target="http://cai.unipr.it/it/accoglienza-e-sportello-alloggi/141/" TargetMode="External"/><Relationship Id="rId7" Type="http://schemas.openxmlformats.org/officeDocument/2006/relationships/hyperlink" Target="mailto:cai@unipr.i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jpeg"/><Relationship Id="rId5" Type="http://schemas.openxmlformats.org/officeDocument/2006/relationships/hyperlink" Target="http://cai.unipr.it/it/couseling-psicologico/140/" TargetMode="External"/><Relationship Id="rId4" Type="http://schemas.openxmlformats.org/officeDocument/2006/relationships/hyperlink" Target="http://cai.unipr.it/it/le-eli-che/42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ai.unipr.it/it/le-eli-che/42/" TargetMode="External"/><Relationship Id="rId7" Type="http://schemas.openxmlformats.org/officeDocument/2006/relationships/hyperlink" Target="http://cai.unipr.i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hyperlink" Target="mailto:cai@unipr.it" TargetMode="External"/><Relationship Id="rId5" Type="http://schemas.openxmlformats.org/officeDocument/2006/relationships/image" Target="../media/image8.jpg"/><Relationship Id="rId4" Type="http://schemas.openxmlformats.org/officeDocument/2006/relationships/hyperlink" Target="mailto:welcome@unipr.i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cai.unipr.it/" TargetMode="External"/><Relationship Id="rId5" Type="http://schemas.openxmlformats.org/officeDocument/2006/relationships/hyperlink" Target="mailto:cai@unipr.it" TargetMode="External"/><Relationship Id="rId4" Type="http://schemas.openxmlformats.org/officeDocument/2006/relationships/hyperlink" Target="https://serviziergo.er-go.it/vetrina/vetrina.php?ateneo=P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ai@unipr.i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cai.unipr.it/" TargetMode="External"/><Relationship Id="rId5" Type="http://schemas.openxmlformats.org/officeDocument/2006/relationships/image" Target="../media/image10.png"/><Relationship Id="rId4" Type="http://schemas.openxmlformats.org/officeDocument/2006/relationships/hyperlink" Target="mailto:dolores.rollo@unipr.i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dolores.rollo@unipr.it" TargetMode="External"/><Relationship Id="rId2" Type="http://schemas.openxmlformats.org/officeDocument/2006/relationships/hyperlink" Target="mailto:cai@unipr.it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cai.unipr.it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2D59CB35-607C-1C44-8820-7CB11E6AE112}"/>
              </a:ext>
            </a:extLst>
          </p:cNvPr>
          <p:cNvSpPr/>
          <p:nvPr/>
        </p:nvSpPr>
        <p:spPr>
          <a:xfrm>
            <a:off x="0" y="0"/>
            <a:ext cx="9144000" cy="7249394"/>
          </a:xfrm>
          <a:prstGeom prst="rect">
            <a:avLst/>
          </a:prstGeom>
          <a:solidFill>
            <a:srgbClr val="005E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endParaRPr lang="it-IT" altLang="it-IT" dirty="0">
              <a:solidFill>
                <a:srgbClr val="FFFFFF"/>
              </a:solidFill>
              <a:latin typeface="Roboto" panose="02000000000000000000" pitchFamily="2" charset="0"/>
            </a:endParaRPr>
          </a:p>
        </p:txBody>
      </p:sp>
      <p:pic>
        <p:nvPicPr>
          <p:cNvPr id="3075" name="Immagine 5">
            <a:extLst>
              <a:ext uri="{FF2B5EF4-FFF2-40B4-BE49-F238E27FC236}">
                <a16:creationId xmlns:a16="http://schemas.microsoft.com/office/drawing/2014/main" id="{29DD4254-A4AB-254A-BABF-53922CF68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3" y="63500"/>
            <a:ext cx="2486025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CasellaDiTesto 7">
            <a:extLst>
              <a:ext uri="{FF2B5EF4-FFF2-40B4-BE49-F238E27FC236}">
                <a16:creationId xmlns:a16="http://schemas.microsoft.com/office/drawing/2014/main" id="{6BE820DD-0FE3-5141-BE64-28E394873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287" y="5221012"/>
            <a:ext cx="73374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Centro Accoglienza e Inclusione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http://cai.unipr.it/</a:t>
            </a:r>
            <a:endParaRPr lang="it-IT" sz="36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sz="3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cai@unipr.it</a:t>
            </a:r>
            <a:endParaRPr lang="it-IT" altLang="it-IT" sz="3600" b="1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3077" name="Segnaposto immagine 6" descr="DSC04985.JPG">
            <a:extLst>
              <a:ext uri="{FF2B5EF4-FFF2-40B4-BE49-F238E27FC236}">
                <a16:creationId xmlns:a16="http://schemas.microsoft.com/office/drawing/2014/main" id="{53BA2C5C-784E-B44B-BCCD-41911D62A6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" b="1852"/>
          <a:stretch>
            <a:fillRect/>
          </a:stretch>
        </p:blipFill>
        <p:spPr bwMode="auto">
          <a:xfrm>
            <a:off x="1822450" y="1196975"/>
            <a:ext cx="5486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4" name="Rectangle 7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125" name="Arc 7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6100024" y="863980"/>
            <a:ext cx="2987899" cy="224092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004647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2" name="Picture 2" descr="Colloquio di Counseling Essenziale gratuito - Ascolti di Vita">
            <a:extLst>
              <a:ext uri="{FF2B5EF4-FFF2-40B4-BE49-F238E27FC236}">
                <a16:creationId xmlns:a16="http://schemas.microsoft.com/office/drawing/2014/main" id="{0126CE53-40F9-534D-BD2F-EE9E61018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386" y="1106959"/>
            <a:ext cx="3583036" cy="4474338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6CDBA1-29CA-6142-9DF6-C9E3EE407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8725" y="2793116"/>
            <a:ext cx="4615275" cy="3900091"/>
          </a:xfrm>
        </p:spPr>
        <p:txBody>
          <a:bodyPr>
            <a:normAutofit/>
          </a:bodyPr>
          <a:lstStyle/>
          <a:p>
            <a:pPr marL="136525" indent="0" algn="ctr">
              <a:buFont typeface="Wingdings 2" pitchFamily="18" charset="2"/>
              <a:buNone/>
              <a:defRPr/>
            </a:pPr>
            <a:endParaRPr lang="it-IT" sz="2000" dirty="0"/>
          </a:p>
          <a:p>
            <a:pPr marL="136525" indent="0" algn="ctr">
              <a:spcBef>
                <a:spcPct val="20000"/>
              </a:spcBef>
              <a:buClr>
                <a:srgbClr val="F9F9F9"/>
              </a:buClr>
              <a:buSzPct val="65000"/>
              <a:buNone/>
              <a:defRPr/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informazioni e per fissare i colloqui di </a:t>
            </a:r>
            <a:r>
              <a:rPr lang="it-IT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counseling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è necessario contattare il servizio per </a:t>
            </a:r>
            <a:r>
              <a:rPr lang="it-IT" sz="24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</a:t>
            </a:r>
            <a:r>
              <a:rPr lang="it-IT" sz="2400" b="1" dirty="0"/>
              <a:t>.</a:t>
            </a:r>
          </a:p>
          <a:p>
            <a:pPr marL="547688" indent="-411163" algn="ctr"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endParaRPr lang="it-IT" sz="1100" b="1" dirty="0"/>
          </a:p>
          <a:p>
            <a:pPr marL="136525" indent="0" algn="ctr">
              <a:spcBef>
                <a:spcPct val="20000"/>
              </a:spcBef>
              <a:buClr>
                <a:srgbClr val="F9F9F9"/>
              </a:buClr>
              <a:buSzPct val="65000"/>
              <a:buNone/>
              <a:defRPr/>
            </a:pPr>
            <a:endParaRPr lang="it-IT" sz="2000" b="1" dirty="0"/>
          </a:p>
          <a:p>
            <a:pPr marL="547688" indent="-411163" algn="ctr"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it-IT" sz="2800" b="1" dirty="0"/>
              <a:t>E-mail:</a:t>
            </a:r>
            <a:endParaRPr lang="it-IT" sz="2800" b="1" dirty="0">
              <a:solidFill>
                <a:srgbClr val="FF9900"/>
              </a:solidFill>
            </a:endParaRPr>
          </a:p>
          <a:p>
            <a:pPr marL="547688" indent="-411163" algn="ctr"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it-IT" sz="2800" b="1" dirty="0" err="1">
                <a:solidFill>
                  <a:srgbClr val="FF9900"/>
                </a:solidFill>
              </a:rPr>
              <a:t>counseling@unipr.it</a:t>
            </a:r>
            <a:endParaRPr lang="it-IT" sz="2800" b="1" dirty="0">
              <a:solidFill>
                <a:srgbClr val="FF9900"/>
              </a:solidFill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1C356E64-1BE1-9A46-AA9E-8F6D0C3C885B}"/>
              </a:ext>
            </a:extLst>
          </p:cNvPr>
          <p:cNvSpPr/>
          <p:nvPr/>
        </p:nvSpPr>
        <p:spPr>
          <a:xfrm>
            <a:off x="107505" y="400136"/>
            <a:ext cx="7272808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indent="0" algn="ctr">
              <a:buFont typeface="Wingdings 2" pitchFamily="18" charset="2"/>
              <a:buNone/>
              <a:defRPr/>
            </a:pP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TUTTE LE TIPOLOGIE DI COUNSELING OFFERTE SONO GRATUITE</a:t>
            </a:r>
          </a:p>
        </p:txBody>
      </p:sp>
    </p:spTree>
  </p:cSld>
  <p:clrMapOvr>
    <a:masterClrMapping/>
  </p:clrMapOvr>
  <p:transition spd="slow" advClick="0" advTm="4985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CB5D982-26EB-2A43-AEB5-59664FE8E89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" r="23168" b="-2"/>
          <a:stretch/>
        </p:blipFill>
        <p:spPr>
          <a:xfrm>
            <a:off x="3871539" y="3272588"/>
            <a:ext cx="4579036" cy="358541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4FF8C19-D616-F941-A6C1-B7B3BCBF6CC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4" r="2" b="17563"/>
          <a:stretch/>
        </p:blipFill>
        <p:spPr>
          <a:xfrm>
            <a:off x="20" y="9"/>
            <a:ext cx="5459914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4" name="Immagine 3" descr="DSC04982.JPG">
            <a:extLst>
              <a:ext uri="{FF2B5EF4-FFF2-40B4-BE49-F238E27FC236}">
                <a16:creationId xmlns:a16="http://schemas.microsoft.com/office/drawing/2014/main" id="{48E0FE75-4405-5A48-ABEC-1A456BDE24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1963" r="13884" b="-1"/>
          <a:stretch/>
        </p:blipFill>
        <p:spPr>
          <a:xfrm>
            <a:off x="5593726" y="-22547"/>
            <a:ext cx="2856849" cy="313953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6A1CAC3-A129-43F8-8881-63D3E319A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3750889" cy="2788578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CCE41C-FBFB-44B8-BE25-7F555613C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67928" y="0"/>
            <a:ext cx="576072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D99A32B-C359-B746-8802-9AFD18F97D74}"/>
              </a:ext>
            </a:extLst>
          </p:cNvPr>
          <p:cNvSpPr txBox="1"/>
          <p:nvPr/>
        </p:nvSpPr>
        <p:spPr>
          <a:xfrm>
            <a:off x="395536" y="4465128"/>
            <a:ext cx="27363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CENTRO ACCOGLIENZA E INCLUSIONE</a:t>
            </a:r>
          </a:p>
          <a:p>
            <a:r>
              <a:rPr lang="it-IT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Piazzale San Francesco, 2  43121 Parma</a:t>
            </a:r>
          </a:p>
          <a:p>
            <a:endParaRPr lang="it-IT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it-IT" b="1" dirty="0">
                <a:solidFill>
                  <a:srgbClr val="FFC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cai@unipr.it</a:t>
            </a:r>
            <a:endParaRPr lang="it-IT" b="1" dirty="0">
              <a:solidFill>
                <a:srgbClr val="FFC000"/>
              </a:solidFill>
            </a:endParaRPr>
          </a:p>
          <a:p>
            <a:r>
              <a:rPr lang="it-IT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http://cai.unipr.it/</a:t>
            </a:r>
            <a:endParaRPr lang="it-IT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b="1" dirty="0">
              <a:solidFill>
                <a:srgbClr val="FFC000"/>
              </a:solidFill>
            </a:endParaRPr>
          </a:p>
          <a:p>
            <a:endParaRPr lang="it-IT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 advClick="0" advTm="3697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2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it-IT" dirty="0"/>
              <a:t>CENTRO ACCOGLIENZA e INCLUSIONE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90A909CA-61A4-9641-827B-FF42C17CD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 wrap="square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it-IT" sz="1600" b="1" dirty="0"/>
              <a:t>CHI SIAMO</a:t>
            </a:r>
          </a:p>
          <a:p>
            <a:pPr marL="0" indent="0">
              <a:lnSpc>
                <a:spcPct val="90000"/>
              </a:lnSpc>
              <a:buNone/>
            </a:pPr>
            <a:endParaRPr lang="it-IT" sz="1600" b="1" dirty="0"/>
          </a:p>
          <a:p>
            <a:pPr marL="0" indent="0">
              <a:lnSpc>
                <a:spcPct val="90000"/>
              </a:lnSpc>
              <a:buNone/>
            </a:pPr>
            <a:r>
              <a:rPr lang="it-IT" sz="1600" dirty="0"/>
              <a:t>Piazzale San Francesco, 2 - 43121 PARMA</a:t>
            </a:r>
          </a:p>
          <a:p>
            <a:pPr marL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None/>
              <a:defRPr/>
            </a:pPr>
            <a:r>
              <a:rPr 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http://cai.unipr.it/</a:t>
            </a:r>
            <a:endParaRPr lang="it-IT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None/>
              <a:defRPr/>
            </a:pPr>
            <a:r>
              <a:rPr lang="it-IT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cai@unipr.it</a:t>
            </a:r>
            <a:endParaRPr lang="it-IT" altLang="it-IT" sz="1600" dirty="0"/>
          </a:p>
          <a:p>
            <a:pPr marL="0" indent="0">
              <a:lnSpc>
                <a:spcPct val="90000"/>
              </a:lnSpc>
              <a:buNone/>
            </a:pPr>
            <a:endParaRPr lang="it-IT" sz="1600" dirty="0"/>
          </a:p>
          <a:p>
            <a:pPr marL="0" indent="0">
              <a:lnSpc>
                <a:spcPct val="90000"/>
              </a:lnSpc>
              <a:buNone/>
            </a:pPr>
            <a:r>
              <a:rPr lang="it-IT" sz="1600" b="1" dirty="0"/>
              <a:t>DIRETTRICE DEL CENTRO:</a:t>
            </a:r>
            <a:endParaRPr lang="it-IT" sz="1600" dirty="0"/>
          </a:p>
          <a:p>
            <a:pPr marL="0" indent="0">
              <a:lnSpc>
                <a:spcPct val="90000"/>
              </a:lnSpc>
              <a:buNone/>
            </a:pPr>
            <a:r>
              <a:rPr lang="it-IT" sz="1600" dirty="0"/>
              <a:t>Prof.ssa Rollo Dolores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1600" dirty="0">
                <a:hlinkClick r:id="rId4"/>
              </a:rPr>
              <a:t>dolores.rollo@unipr.it</a:t>
            </a:r>
            <a:endParaRPr lang="it-IT" sz="1600" dirty="0"/>
          </a:p>
          <a:p>
            <a:pPr>
              <a:lnSpc>
                <a:spcPct val="90000"/>
              </a:lnSpc>
            </a:pPr>
            <a:endParaRPr lang="it-IT" sz="1600" b="1" dirty="0"/>
          </a:p>
          <a:p>
            <a:pPr marL="0" indent="0">
              <a:lnSpc>
                <a:spcPct val="90000"/>
              </a:lnSpc>
              <a:buNone/>
            </a:pPr>
            <a:r>
              <a:rPr lang="it-IT" sz="1600" b="1" dirty="0"/>
              <a:t>RESPONSABILE AMMINISTRATIVO:</a:t>
            </a:r>
            <a:endParaRPr lang="it-IT" sz="1600" dirty="0"/>
          </a:p>
          <a:p>
            <a:pPr marL="0" indent="0">
              <a:lnSpc>
                <a:spcPct val="90000"/>
              </a:lnSpc>
              <a:buNone/>
            </a:pPr>
            <a:r>
              <a:rPr lang="it-IT" sz="1600" dirty="0"/>
              <a:t>Dott. Guido Di Lorenzo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1600" dirty="0">
                <a:hlinkClick r:id="rId5"/>
              </a:rPr>
              <a:t>guido.dilorenzo@unipr.it</a:t>
            </a:r>
            <a:endParaRPr lang="it-IT" sz="1600" dirty="0"/>
          </a:p>
          <a:p>
            <a:pPr>
              <a:lnSpc>
                <a:spcPct val="90000"/>
              </a:lnSpc>
            </a:pPr>
            <a:endParaRPr lang="it-IT" sz="16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499118" y="6374618"/>
            <a:ext cx="552450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B7398CE-CE7A-457F-A4F1-96AC41944671}" type="slidenum">
              <a:rPr kumimoji="0" lang="nb-NO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442C195-B0EA-BBBB-C9A8-D51E2FA74A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743783"/>
            <a:ext cx="5168435" cy="354163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7CC7B1B-D7B0-9DEC-71E8-4D46A01A37DF}"/>
              </a:ext>
            </a:extLst>
          </p:cNvPr>
          <p:cNvSpPr txBox="1"/>
          <p:nvPr/>
        </p:nvSpPr>
        <p:spPr>
          <a:xfrm>
            <a:off x="0" y="6160737"/>
            <a:ext cx="2052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AC956E">
                    <a:lumMod val="20000"/>
                    <a:lumOff val="8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Piazzale San Francesco, 2</a:t>
            </a:r>
          </a:p>
          <a:p>
            <a:r>
              <a:rPr lang="it-IT" sz="1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cai@unipr.it</a:t>
            </a:r>
            <a:endParaRPr lang="it-IT" sz="12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1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http://cai.unipr.it/</a:t>
            </a:r>
            <a:endParaRPr lang="it-IT" sz="1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12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12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405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2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it-IT" dirty="0"/>
              <a:t>CENTRO ACCOGLIENZA e INCLUSIONE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5604244-31AF-634F-B397-25CAD272DE8F}"/>
              </a:ext>
            </a:extLst>
          </p:cNvPr>
          <p:cNvSpPr/>
          <p:nvPr/>
        </p:nvSpPr>
        <p:spPr bwMode="auto">
          <a:xfrm>
            <a:off x="200416" y="457200"/>
            <a:ext cx="3356975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5FAD"/>
              </a:buClr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TRE AREE DI COMPETENZA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5FAD"/>
              </a:buClr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5FAD"/>
              </a:buClr>
              <a:defRPr/>
            </a:pPr>
            <a:r>
              <a:rPr lang="it-IT" b="1" dirty="0">
                <a:solidFill>
                  <a:srgbClr val="00B050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ACCOGLIENZA E SPORTELLO ALLOGGI</a:t>
            </a:r>
            <a:r>
              <a:rPr lang="it-IT" b="1" dirty="0">
                <a:solidFill>
                  <a:srgbClr val="303030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rivolto a </a:t>
            </a:r>
            <a:r>
              <a:rPr lang="it-IT" b="1" u="sng" dirty="0" err="1">
                <a:solidFill>
                  <a:srgbClr val="303030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</a:t>
            </a:r>
            <a:r>
              <a:rPr lang="it-IT" sz="1600" u="sng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Ə</a:t>
            </a:r>
            <a:r>
              <a:rPr lang="it-IT" sz="1600" u="sng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>
                <a:solidFill>
                  <a:srgbClr val="303030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fuori sede, ricercatori e docenti ospiti dell’Ateneo</a:t>
            </a:r>
            <a:endParaRPr lang="it-IT" b="1" dirty="0">
              <a:solidFill>
                <a:srgbClr val="303030"/>
              </a:solidFill>
              <a:latin typeface="Calibri"/>
              <a:cs typeface="Calibri"/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5FAD"/>
              </a:buClr>
              <a:defRPr/>
            </a:pPr>
            <a:endParaRPr lang="it-IT" b="1" dirty="0">
              <a:solidFill>
                <a:srgbClr val="303030"/>
              </a:solidFill>
              <a:latin typeface="Calibri"/>
              <a:cs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5FAD"/>
              </a:buClr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SERVIZIO INCLUSIONE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rivolto a </a:t>
            </a:r>
            <a:r>
              <a:rPr kumimoji="0" lang="it-IT" sz="1800" b="1" i="0" u="sng" strike="noStrike" kern="1200" cap="none" spc="0" normalizeH="0" baseline="0" noProof="0" dirty="0" err="1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</a:t>
            </a:r>
            <a:r>
              <a:rPr kumimoji="0" lang="it-IT" sz="16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Ə</a:t>
            </a:r>
            <a:r>
              <a:rPr kumimoji="0" lang="it-IT" sz="1600" b="1" i="0" u="sng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it-IT" sz="1800" b="1" i="0" u="sng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 disabilità, DSA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e/o BES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5FAD"/>
              </a:buClr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5FAD"/>
              </a:buClr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AD209D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COUNSELING PSICOLOGICO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rivolto a </a:t>
            </a:r>
            <a:r>
              <a:rPr kumimoji="0" lang="it-IT" sz="1800" b="1" i="0" u="sng" strike="noStrike" kern="1200" cap="none" spc="0" normalizeH="0" baseline="0" noProof="0" dirty="0" err="1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</a:t>
            </a:r>
            <a:r>
              <a:rPr kumimoji="0" lang="it-IT" sz="16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Ə</a:t>
            </a:r>
            <a:r>
              <a:rPr kumimoji="0" lang="it-IT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 al personale 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Segnaposto numero diapositiva 4" hidden="1"/>
          <p:cNvSpPr>
            <a:spLocks noGrp="1"/>
          </p:cNvSpPr>
          <p:nvPr>
            <p:ph type="sldNum" sz="quarter" idx="4294967295"/>
          </p:nvPr>
        </p:nvSpPr>
        <p:spPr>
          <a:xfrm>
            <a:off x="6499118" y="6374618"/>
            <a:ext cx="552450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B7398CE-CE7A-457F-A4F1-96AC41944671}" type="slidenum">
              <a:rPr kumimoji="0" lang="nb-NO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4" name="Picture 2" descr="L'inclusione e l'accoglienza nella scuola del nuovo millennio LE INTUIZIONI  DELLA MENTE International Web Post">
            <a:extLst>
              <a:ext uri="{FF2B5EF4-FFF2-40B4-BE49-F238E27FC236}">
                <a16:creationId xmlns:a16="http://schemas.microsoft.com/office/drawing/2014/main" id="{059589CB-3C10-7AC4-47CF-F32AC30E8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8396" y="722046"/>
            <a:ext cx="5262870" cy="358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6BD44BE-B766-D8F9-368D-087CFBFFFE39}"/>
              </a:ext>
            </a:extLst>
          </p:cNvPr>
          <p:cNvSpPr txBox="1"/>
          <p:nvPr/>
        </p:nvSpPr>
        <p:spPr>
          <a:xfrm>
            <a:off x="0" y="6160737"/>
            <a:ext cx="2052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AC956E">
                    <a:lumMod val="20000"/>
                    <a:lumOff val="8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Piazzale San Francesco, 2</a:t>
            </a:r>
          </a:p>
          <a:p>
            <a:r>
              <a:rPr lang="it-IT" sz="1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cai@unipr.it</a:t>
            </a:r>
            <a:endParaRPr lang="it-IT" sz="12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1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http://cai.unipr.it/</a:t>
            </a:r>
            <a:endParaRPr lang="it-IT" sz="1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12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12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116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olo 2">
            <a:extLst>
              <a:ext uri="{FF2B5EF4-FFF2-40B4-BE49-F238E27FC236}">
                <a16:creationId xmlns:a16="http://schemas.microsoft.com/office/drawing/2014/main" id="{D311BD35-C18B-1541-84B6-E267A03DF390}"/>
              </a:ext>
            </a:extLst>
          </p:cNvPr>
          <p:cNvSpPr txBox="1">
            <a:spLocks/>
          </p:cNvSpPr>
          <p:nvPr/>
        </p:nvSpPr>
        <p:spPr bwMode="auto">
          <a:xfrm>
            <a:off x="762000" y="4572000"/>
            <a:ext cx="6784848" cy="16002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it-IT" sz="3600" b="1" kern="1200" smtClean="0">
                <a:solidFill>
                  <a:srgbClr val="005EB8"/>
                </a:solidFill>
                <a:latin typeface="Calibri" charset="0"/>
                <a:ea typeface="ＭＳ Ｐゴシック" charset="0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Impact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rPr>
              <a:t>SERVIZIO ACCOGLIENZA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5BA2E7C0-ED7C-2F47-90B3-70CAD2856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512" y="262094"/>
            <a:ext cx="3328155" cy="31832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it-IT" sz="2000" dirty="0"/>
              <a:t>O</a:t>
            </a:r>
            <a:r>
              <a:rPr lang="it-IT" sz="2000" b="1" kern="1200" dirty="0">
                <a:latin typeface="Calibri"/>
                <a:ea typeface="+mn-ea"/>
                <a:cs typeface="Calibri"/>
              </a:rPr>
              <a:t>ffre un’</a:t>
            </a:r>
            <a:r>
              <a:rPr lang="it-IT" sz="2000" b="1" kern="1200" dirty="0" err="1">
                <a:latin typeface="Calibri"/>
                <a:ea typeface="+mn-ea"/>
                <a:cs typeface="Calibri"/>
              </a:rPr>
              <a:t>attivita</a:t>
            </a:r>
            <a:r>
              <a:rPr lang="it-IT" sz="2000" b="1" kern="1200" dirty="0">
                <a:latin typeface="Calibri"/>
                <a:ea typeface="+mn-ea"/>
                <a:cs typeface="Calibri"/>
              </a:rPr>
              <a:t>̀ di prima informazione di tipo logistico e accoglienza a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sz="2000" u="sng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</a:t>
            </a:r>
            <a:r>
              <a:rPr lang="it-IT" sz="18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Ə</a:t>
            </a:r>
            <a:r>
              <a:rPr lang="it-IT" sz="2000" b="1" kern="1200" dirty="0">
                <a:latin typeface="Calibri"/>
                <a:ea typeface="+mn-ea"/>
                <a:cs typeface="Calibri"/>
              </a:rPr>
              <a:t> </a:t>
            </a:r>
            <a:r>
              <a:rPr lang="it-IT" sz="2000" b="1" u="sng" kern="1200" dirty="0">
                <a:latin typeface="Calibri"/>
                <a:ea typeface="+mn-ea"/>
                <a:cs typeface="Calibri"/>
              </a:rPr>
              <a:t>italiani e stranieri iscritti all’</a:t>
            </a:r>
            <a:r>
              <a:rPr lang="it-IT" sz="2000" b="1" u="sng" kern="1200" dirty="0" err="1">
                <a:latin typeface="Calibri"/>
                <a:ea typeface="+mn-ea"/>
                <a:cs typeface="Calibri"/>
              </a:rPr>
              <a:t>Universita</a:t>
            </a:r>
            <a:r>
              <a:rPr lang="it-IT" sz="2000" b="1" u="sng" kern="1200" dirty="0">
                <a:latin typeface="Calibri"/>
                <a:ea typeface="+mn-ea"/>
                <a:cs typeface="Calibri"/>
              </a:rPr>
              <a:t>̀ di Parma</a:t>
            </a:r>
            <a:r>
              <a:rPr lang="it-IT" sz="2000" b="1" kern="1200" dirty="0">
                <a:latin typeface="Calibri"/>
                <a:ea typeface="+mn-ea"/>
                <a:cs typeface="Calibri"/>
              </a:rPr>
              <a:t>,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sz="2000" b="1" kern="1200" dirty="0">
                <a:latin typeface="Calibri"/>
                <a:ea typeface="+mn-ea"/>
                <a:cs typeface="Calibri"/>
              </a:rPr>
              <a:t>a </a:t>
            </a:r>
            <a:r>
              <a:rPr lang="it-IT" sz="2000" b="1" u="sng" kern="1200" dirty="0">
                <a:latin typeface="Calibri"/>
                <a:ea typeface="+mn-ea"/>
                <a:cs typeface="Calibri"/>
              </a:rPr>
              <a:t>docenti e</a:t>
            </a:r>
            <a:r>
              <a:rPr lang="it-IT" sz="2000" b="1" kern="1200" dirty="0">
                <a:latin typeface="Calibri"/>
                <a:ea typeface="+mn-ea"/>
                <a:cs typeface="Calibri"/>
              </a:rPr>
              <a:t> </a:t>
            </a:r>
            <a:r>
              <a:rPr lang="it-IT" sz="2000" u="sng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</a:t>
            </a:r>
            <a:r>
              <a:rPr lang="it-IT" sz="18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Ə</a:t>
            </a:r>
            <a:r>
              <a:rPr lang="it-IT" sz="2000" b="1" kern="1200" dirty="0">
                <a:latin typeface="Calibri"/>
                <a:ea typeface="+mn-ea"/>
                <a:cs typeface="Calibri"/>
              </a:rPr>
              <a:t> italiani e stranieri </a:t>
            </a:r>
            <a:r>
              <a:rPr lang="it-IT" sz="2000" b="1" u="sng" kern="1200" dirty="0">
                <a:latin typeface="Calibri"/>
                <a:ea typeface="+mn-ea"/>
                <a:cs typeface="Calibri"/>
              </a:rPr>
              <a:t>in visita </a:t>
            </a:r>
            <a:r>
              <a:rPr lang="it-IT" sz="2000" b="1" kern="1200" dirty="0">
                <a:latin typeface="Calibri"/>
                <a:ea typeface="+mn-ea"/>
                <a:cs typeface="Calibri"/>
              </a:rPr>
              <a:t>presso le strutture didattiche e di ricerca dell’Ateneo. </a:t>
            </a:r>
          </a:p>
          <a:p>
            <a:pPr>
              <a:lnSpc>
                <a:spcPct val="90000"/>
              </a:lnSpc>
            </a:pPr>
            <a:r>
              <a:rPr lang="it-IT" sz="2000" b="0" dirty="0"/>
              <a:t>Referente: sig.ra </a:t>
            </a:r>
            <a:r>
              <a:rPr lang="it-IT" sz="2000" dirty="0"/>
              <a:t>Tiziana Cordaro</a:t>
            </a:r>
          </a:p>
          <a:p>
            <a:pPr>
              <a:lnSpc>
                <a:spcPct val="90000"/>
              </a:lnSpc>
            </a:pPr>
            <a:r>
              <a:rPr lang="it-IT" sz="2000" b="0" dirty="0"/>
              <a:t>Email: </a:t>
            </a:r>
            <a:r>
              <a:rPr lang="it-IT" sz="2000" b="0" dirty="0">
                <a:hlinkClick r:id="rId4"/>
              </a:rPr>
              <a:t>welcome@unipr.it</a:t>
            </a:r>
            <a:endParaRPr lang="it-IT" sz="2000" b="0" dirty="0"/>
          </a:p>
          <a:p>
            <a:pPr>
              <a:lnSpc>
                <a:spcPct val="90000"/>
              </a:lnSpc>
            </a:pPr>
            <a:br>
              <a:rPr lang="it-IT" sz="2000" b="0" dirty="0"/>
            </a:br>
            <a:r>
              <a:rPr lang="it-IT" sz="2000" b="0" dirty="0"/>
              <a:t>Telefono: +39 0521 904150-904632-904782 </a:t>
            </a:r>
            <a:endParaRPr lang="it-IT" sz="20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it-IT" sz="2000" b="1" kern="1200" dirty="0">
              <a:latin typeface="Calibri"/>
              <a:ea typeface="+mn-ea"/>
              <a:cs typeface="Calibri"/>
            </a:endParaRPr>
          </a:p>
        </p:txBody>
      </p:sp>
      <p:sp>
        <p:nvSpPr>
          <p:cNvPr id="71" name="Slide Number Placeholder 4">
            <a:extLst>
              <a:ext uri="{FF2B5EF4-FFF2-40B4-BE49-F238E27FC236}">
                <a16:creationId xmlns:a16="http://schemas.microsoft.com/office/drawing/2014/main" id="{2A4A4013-D1E2-4032-8492-FF09DEDA7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99118" y="6374618"/>
            <a:ext cx="552450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B7398CE-CE7A-457F-A4F1-96AC41944671}" type="slidenum">
              <a:rPr kumimoji="0" lang="nb-NO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Segnaposto numero diapositiva 4" hidden="1"/>
          <p:cNvSpPr>
            <a:spLocks noGrp="1"/>
          </p:cNvSpPr>
          <p:nvPr>
            <p:ph type="sldNum" sz="quarter" idx="4294967295"/>
          </p:nvPr>
        </p:nvSpPr>
        <p:spPr>
          <a:xfrm>
            <a:off x="6499118" y="6374618"/>
            <a:ext cx="552450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B7398CE-CE7A-457F-A4F1-96AC41944671}" type="slidenum">
              <a:rPr kumimoji="0" lang="nb-NO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8091CEE-26CF-295D-3A37-78CA6AA546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556" y="707721"/>
            <a:ext cx="5302932" cy="353528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855E18F-5D28-4926-1A3F-3E19E7A1ABA9}"/>
              </a:ext>
            </a:extLst>
          </p:cNvPr>
          <p:cNvSpPr txBox="1"/>
          <p:nvPr/>
        </p:nvSpPr>
        <p:spPr>
          <a:xfrm>
            <a:off x="0" y="6160737"/>
            <a:ext cx="2052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AC956E">
                    <a:lumMod val="20000"/>
                    <a:lumOff val="8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Piazzale San Francesco, 2</a:t>
            </a:r>
          </a:p>
          <a:p>
            <a:r>
              <a:rPr lang="it-IT" sz="1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cai@unipr.it</a:t>
            </a:r>
            <a:endParaRPr lang="it-IT" sz="12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1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http://cai.unipr.it/</a:t>
            </a:r>
            <a:endParaRPr lang="it-IT" sz="1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12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12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571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olo 2">
            <a:extLst>
              <a:ext uri="{FF2B5EF4-FFF2-40B4-BE49-F238E27FC236}">
                <a16:creationId xmlns:a16="http://schemas.microsoft.com/office/drawing/2014/main" id="{D311BD35-C18B-1541-84B6-E267A03DF390}"/>
              </a:ext>
            </a:extLst>
          </p:cNvPr>
          <p:cNvSpPr txBox="1">
            <a:spLocks/>
          </p:cNvSpPr>
          <p:nvPr/>
        </p:nvSpPr>
        <p:spPr bwMode="auto">
          <a:xfrm>
            <a:off x="762000" y="4572000"/>
            <a:ext cx="6784848" cy="16002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it-IT" sz="3600" b="1" kern="1200" smtClean="0">
                <a:solidFill>
                  <a:srgbClr val="005EB8"/>
                </a:solidFill>
                <a:latin typeface="Calibri" charset="0"/>
                <a:ea typeface="ＭＳ Ｐゴシック" charset="0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Impact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0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rPr>
              <a:t>“VETRINA ALLOGGI”</a:t>
            </a:r>
          </a:p>
        </p:txBody>
      </p:sp>
      <p:sp>
        <p:nvSpPr>
          <p:cNvPr id="11" name="Segnaposto contenuto 1">
            <a:extLst>
              <a:ext uri="{FF2B5EF4-FFF2-40B4-BE49-F238E27FC236}">
                <a16:creationId xmlns:a16="http://schemas.microsoft.com/office/drawing/2014/main" id="{546C5AFB-42E6-7F46-8E4D-9A9454874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912" y="625386"/>
            <a:ext cx="4594934" cy="4114799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br>
              <a:rPr lang="it-IT" dirty="0"/>
            </a:br>
            <a:r>
              <a:rPr lang="it-IT" dirty="0"/>
              <a:t>Ai fini della ricerca di alloggio, è stato creato un servizio online “Vetrina Alloggi” in cui sono pubblicati annunci di soluzioni abitative messe a disposizione da parte di imprese, enti o proprietari privati. </a:t>
            </a:r>
          </a:p>
          <a:p>
            <a:endParaRPr lang="it-IT" dirty="0"/>
          </a:p>
        </p:txBody>
      </p:sp>
      <p:sp>
        <p:nvSpPr>
          <p:cNvPr id="71" name="Slide Number Placeholder 4">
            <a:extLst>
              <a:ext uri="{FF2B5EF4-FFF2-40B4-BE49-F238E27FC236}">
                <a16:creationId xmlns:a16="http://schemas.microsoft.com/office/drawing/2014/main" id="{2A4A4013-D1E2-4032-8492-FF09DEDA7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99118" y="6374618"/>
            <a:ext cx="552450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B7398CE-CE7A-457F-A4F1-96AC41944671}" type="slidenum">
              <a:rPr kumimoji="0" lang="nb-NO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Segnaposto numero diapositiva 4" hidden="1"/>
          <p:cNvSpPr>
            <a:spLocks noGrp="1"/>
          </p:cNvSpPr>
          <p:nvPr>
            <p:ph type="sldNum" sz="quarter" idx="4294967295"/>
          </p:nvPr>
        </p:nvSpPr>
        <p:spPr>
          <a:xfrm>
            <a:off x="6499118" y="6374618"/>
            <a:ext cx="552450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B7398CE-CE7A-457F-A4F1-96AC41944671}" type="slidenum">
              <a:rPr kumimoji="0" lang="nb-NO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13" name="Immagine 12" descr="vetrina alloggi">
            <a:extLst>
              <a:ext uri="{FF2B5EF4-FFF2-40B4-BE49-F238E27FC236}">
                <a16:creationId xmlns:a16="http://schemas.microsoft.com/office/drawing/2014/main" id="{7A9EAD31-2A56-2B4D-9437-9502ED5A77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6231"/>
            <a:ext cx="2880320" cy="1695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C07F968E-4A6B-394F-9EC8-0411C471EEC2}"/>
              </a:ext>
            </a:extLst>
          </p:cNvPr>
          <p:cNvSpPr/>
          <p:nvPr/>
        </p:nvSpPr>
        <p:spPr>
          <a:xfrm>
            <a:off x="72008" y="199885"/>
            <a:ext cx="9036496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Indirizzo web: </a:t>
            </a:r>
            <a:r>
              <a:rPr kumimoji="0" lang="it-IT" sz="20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https://serviziergo.er-go.it/vetrina/vetrina.php?ateneo=PR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2893AD-B228-354F-2ACF-527E2AE30D0A}"/>
              </a:ext>
            </a:extLst>
          </p:cNvPr>
          <p:cNvSpPr txBox="1"/>
          <p:nvPr/>
        </p:nvSpPr>
        <p:spPr>
          <a:xfrm>
            <a:off x="0" y="6160737"/>
            <a:ext cx="2052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AC956E">
                    <a:lumMod val="20000"/>
                    <a:lumOff val="8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Piazzale San Francesco, 2</a:t>
            </a:r>
          </a:p>
          <a:p>
            <a:r>
              <a:rPr lang="it-IT" sz="1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cai@unipr.it</a:t>
            </a:r>
            <a:endParaRPr lang="it-IT" sz="12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1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http://cai.unipr.it/</a:t>
            </a:r>
            <a:endParaRPr lang="it-IT" sz="1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12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12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921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olo 2">
            <a:extLst>
              <a:ext uri="{FF2B5EF4-FFF2-40B4-BE49-F238E27FC236}">
                <a16:creationId xmlns:a16="http://schemas.microsoft.com/office/drawing/2014/main" id="{D311BD35-C18B-1541-84B6-E267A03DF390}"/>
              </a:ext>
            </a:extLst>
          </p:cNvPr>
          <p:cNvSpPr txBox="1">
            <a:spLocks/>
          </p:cNvSpPr>
          <p:nvPr/>
        </p:nvSpPr>
        <p:spPr bwMode="auto">
          <a:xfrm>
            <a:off x="762000" y="4572000"/>
            <a:ext cx="6784848" cy="16002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it-IT" sz="3600" b="1" kern="1200" smtClean="0">
                <a:solidFill>
                  <a:srgbClr val="005EB8"/>
                </a:solidFill>
                <a:latin typeface="Calibri" charset="0"/>
                <a:ea typeface="ＭＳ Ｐゴシック" charset="0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Impact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it-IT" sz="5400" b="0" dirty="0"/>
              <a:t>LE ELI-CHE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5BA2E7C0-ED7C-2F47-90B3-70CAD2856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1520" y="332656"/>
            <a:ext cx="3184139" cy="468052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it-IT" sz="1600" b="1" kern="1200" dirty="0">
                <a:latin typeface="Calibri"/>
                <a:ea typeface="+mn-ea"/>
                <a:cs typeface="Calibri"/>
              </a:rPr>
              <a:t>TUTTO QUELLO CHE STUDENT* CON DIFFICOLTÀ DEVONO SAPERE PER ISCRIVERSI, FARE ESAMI E LAUREARSI NELLA NOSTRA UNIVERSITÀ</a:t>
            </a:r>
          </a:p>
          <a:p>
            <a:pPr>
              <a:lnSpc>
                <a:spcPct val="90000"/>
              </a:lnSpc>
            </a:pPr>
            <a:endParaRPr lang="it-IT" sz="1600" b="1" kern="1200" dirty="0">
              <a:latin typeface="Calibri"/>
              <a:ea typeface="+mn-ea"/>
              <a:cs typeface="Calibri"/>
            </a:endParaRPr>
          </a:p>
          <a:p>
            <a:pPr>
              <a:lnSpc>
                <a:spcPct val="90000"/>
              </a:lnSpc>
            </a:pPr>
            <a:endParaRPr lang="it-IT" sz="1600" b="1" kern="1200" dirty="0">
              <a:latin typeface="Calibri"/>
              <a:ea typeface="+mn-ea"/>
              <a:cs typeface="Calibri"/>
            </a:endParaRPr>
          </a:p>
          <a:p>
            <a:pPr>
              <a:lnSpc>
                <a:spcPct val="90000"/>
              </a:lnSpc>
            </a:pPr>
            <a:endParaRPr lang="it-IT" sz="1800" b="0" dirty="0"/>
          </a:p>
          <a:p>
            <a:pPr>
              <a:lnSpc>
                <a:spcPct val="90000"/>
              </a:lnSpc>
            </a:pPr>
            <a:r>
              <a:rPr lang="it-IT" sz="1800" dirty="0"/>
              <a:t>Contattare il Centro Accoglienza e Inclusione (</a:t>
            </a:r>
            <a:r>
              <a:rPr lang="it-IT" sz="1800" dirty="0">
                <a:hlinkClick r:id="rId3" tooltip="mailto:cai@unipr.it"/>
              </a:rPr>
              <a:t>cai@unipr.it</a:t>
            </a:r>
            <a:r>
              <a:rPr lang="it-IT" sz="1800" dirty="0"/>
              <a:t>) o la prof.ssa Dolores Rollo (</a:t>
            </a:r>
            <a:r>
              <a:rPr lang="it-IT" sz="1800" dirty="0">
                <a:hlinkClick r:id="rId4" tooltip="mailto:dolores.rollo@unipr.it"/>
              </a:rPr>
              <a:t>dolores.rollo@unipr.it</a:t>
            </a:r>
            <a:r>
              <a:rPr lang="it-IT" sz="1800" dirty="0"/>
              <a:t>) per svolgere un colloquio conoscitivo e capire a quali misure compensative e dispensative si può aver accesso.</a:t>
            </a:r>
          </a:p>
          <a:p>
            <a:pPr>
              <a:lnSpc>
                <a:spcPct val="90000"/>
              </a:lnSpc>
            </a:pPr>
            <a:endParaRPr lang="it-IT" sz="1600" b="1" kern="1200" dirty="0">
              <a:latin typeface="Calibri"/>
              <a:ea typeface="+mn-ea"/>
              <a:cs typeface="Calibri"/>
            </a:endParaRPr>
          </a:p>
          <a:p>
            <a:pPr>
              <a:lnSpc>
                <a:spcPct val="90000"/>
              </a:lnSpc>
            </a:pPr>
            <a:endParaRPr lang="it-IT" sz="1600" b="1" kern="1200" dirty="0">
              <a:latin typeface="Calibri"/>
              <a:ea typeface="+mn-ea"/>
              <a:cs typeface="Calibri"/>
            </a:endParaRPr>
          </a:p>
        </p:txBody>
      </p:sp>
      <p:sp>
        <p:nvSpPr>
          <p:cNvPr id="71" name="Slide Number Placeholder 4">
            <a:extLst>
              <a:ext uri="{FF2B5EF4-FFF2-40B4-BE49-F238E27FC236}">
                <a16:creationId xmlns:a16="http://schemas.microsoft.com/office/drawing/2014/main" id="{2A4A4013-D1E2-4032-8492-FF09DEDA7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99118" y="6374618"/>
            <a:ext cx="55245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CB7398CE-CE7A-457F-A4F1-96AC41944671}" type="slidenum">
              <a:rPr lang="nb-NO" smtClean="0"/>
              <a:pPr>
                <a:spcAft>
                  <a:spcPts val="600"/>
                </a:spcAft>
                <a:defRPr/>
              </a:pPr>
              <a:t>6</a:t>
            </a:fld>
            <a:endParaRPr lang="nb-NO"/>
          </a:p>
        </p:txBody>
      </p:sp>
      <p:sp>
        <p:nvSpPr>
          <p:cNvPr id="5" name="Segnaposto numero diapositiva 4" hidden="1"/>
          <p:cNvSpPr>
            <a:spLocks noGrp="1"/>
          </p:cNvSpPr>
          <p:nvPr>
            <p:ph type="sldNum" sz="quarter" idx="4294967295"/>
          </p:nvPr>
        </p:nvSpPr>
        <p:spPr>
          <a:xfrm>
            <a:off x="6499118" y="6374618"/>
            <a:ext cx="552450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B7398CE-CE7A-457F-A4F1-96AC41944671}" type="slidenum">
              <a:rPr kumimoji="0" lang="nb-NO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Freccia giù 2">
            <a:extLst>
              <a:ext uri="{FF2B5EF4-FFF2-40B4-BE49-F238E27FC236}">
                <a16:creationId xmlns:a16="http://schemas.microsoft.com/office/drawing/2014/main" id="{7B455AA2-9072-E5D2-8CD3-9E61CDD39A6F}"/>
              </a:ext>
            </a:extLst>
          </p:cNvPr>
          <p:cNvSpPr/>
          <p:nvPr/>
        </p:nvSpPr>
        <p:spPr>
          <a:xfrm>
            <a:off x="1547664" y="1412776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E25899D-8A3F-F67A-516E-9B16D20E5C4D}"/>
              </a:ext>
            </a:extLst>
          </p:cNvPr>
          <p:cNvSpPr txBox="1"/>
          <p:nvPr/>
        </p:nvSpPr>
        <p:spPr>
          <a:xfrm>
            <a:off x="4245324" y="4474567"/>
            <a:ext cx="46471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5FA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DELEGATA DEL RETTORE PER INCLUSIONE E COUNSELING PSICOLOGICO: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5FA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Prof.ssa Rollo Dolores 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5FA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4"/>
              </a:rPr>
              <a:t>dolores.rollo@unipr.it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2795B4A-C194-2F58-7B56-4024655A57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665" y="706303"/>
            <a:ext cx="5225815" cy="366327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3A38131-F616-F79C-8809-C74F717E0C05}"/>
              </a:ext>
            </a:extLst>
          </p:cNvPr>
          <p:cNvSpPr txBox="1"/>
          <p:nvPr/>
        </p:nvSpPr>
        <p:spPr>
          <a:xfrm>
            <a:off x="0" y="6160737"/>
            <a:ext cx="2052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AC956E">
                    <a:lumMod val="20000"/>
                    <a:lumOff val="8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Piazzale San Francesco, 2</a:t>
            </a:r>
          </a:p>
          <a:p>
            <a:r>
              <a:rPr lang="it-IT" sz="1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cai@unipr.it</a:t>
            </a:r>
            <a:endParaRPr lang="it-IT" sz="12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1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http://cai.unipr.it/</a:t>
            </a:r>
            <a:endParaRPr lang="it-IT" sz="1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12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12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327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D95A7B-A8BE-1C3C-3C7E-BA286AB9F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94" y="340628"/>
            <a:ext cx="8680537" cy="538163"/>
          </a:xfrm>
        </p:spPr>
        <p:txBody>
          <a:bodyPr/>
          <a:lstStyle/>
          <a:p>
            <a:pPr algn="ctr"/>
            <a:r>
              <a:rPr lang="it-IT" sz="4400" b="1" dirty="0"/>
              <a:t>COSA FARE PRIMA DEGLI ESAMI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E8386D-0253-FB24-D256-D2CCEDCA5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55" y="1052186"/>
            <a:ext cx="7878870" cy="4090406"/>
          </a:xfrm>
        </p:spPr>
        <p:txBody>
          <a:bodyPr/>
          <a:lstStyle/>
          <a:p>
            <a:r>
              <a:rPr lang="it-IT" sz="2800" b="0" dirty="0"/>
              <a:t>Contattare il Centro Accoglienza e Inclusione (</a:t>
            </a:r>
            <a:r>
              <a:rPr lang="it-IT" sz="2800" b="0" dirty="0">
                <a:hlinkClick r:id="rId2" tooltip="mailto:cai@unipr.it"/>
              </a:rPr>
              <a:t>cai@unipr.it</a:t>
            </a:r>
            <a:r>
              <a:rPr lang="it-IT" sz="2800" b="0" dirty="0"/>
              <a:t>) o la prof.ssa Dolores Rollo (</a:t>
            </a:r>
            <a:r>
              <a:rPr lang="it-IT" sz="2800" b="0" dirty="0">
                <a:hlinkClick r:id="rId3" tooltip="mailto:dolores.rollo@unipr.it"/>
              </a:rPr>
              <a:t>dolores.rollo@unipr.it</a:t>
            </a:r>
            <a:r>
              <a:rPr lang="it-IT" sz="2800" b="0" dirty="0"/>
              <a:t>) per svolgere un colloquio conoscitivo e capire a quali misure compensative e dispensative si può aver accesso.</a:t>
            </a:r>
          </a:p>
          <a:p>
            <a:r>
              <a:rPr lang="it-IT" sz="2800" b="0" dirty="0"/>
              <a:t>Inviare DIRETTAMENTI AI/ALLE DOCENTI la Scheda richiesta di esame personalizzato ALMENO 10 GIORNI LAVORATIVI PRIMA DELL'ESAME, mettendo in Cc l'indirizzo </a:t>
            </a:r>
            <a:r>
              <a:rPr lang="it-IT" sz="2800" b="0" dirty="0">
                <a:hlinkClick r:id="rId2" tooltip="mailto:cai@unipr.it"/>
              </a:rPr>
              <a:t>cai@unipr.it</a:t>
            </a:r>
            <a:r>
              <a:rPr lang="it-IT" sz="2800" b="0" dirty="0"/>
              <a:t> e referente di Dipartimento.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6ABF60A-6EEB-B96A-38C9-B9476675F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398CE-CE7A-457F-A4F1-96AC41944671}" type="slidenum">
              <a:rPr lang="nb-NO"/>
              <a:pPr>
                <a:defRPr/>
              </a:pPr>
              <a:t>7</a:t>
            </a:fld>
            <a:endParaRPr lang="nb-NO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BA7E0BF-5EC5-5568-6E23-48F0662DF17B}"/>
              </a:ext>
            </a:extLst>
          </p:cNvPr>
          <p:cNvSpPr txBox="1"/>
          <p:nvPr/>
        </p:nvSpPr>
        <p:spPr>
          <a:xfrm>
            <a:off x="0" y="6160737"/>
            <a:ext cx="2052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AC956E">
                    <a:lumMod val="20000"/>
                    <a:lumOff val="8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Piazzale San Francesco, 2</a:t>
            </a:r>
          </a:p>
          <a:p>
            <a:r>
              <a:rPr lang="it-IT" sz="1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cai@unipr.it</a:t>
            </a:r>
            <a:endParaRPr lang="it-IT" sz="12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1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http://cai.unipr.it/</a:t>
            </a:r>
            <a:endParaRPr lang="it-IT" sz="1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12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12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21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1" descr="DSC04458.JPG">
            <a:extLst>
              <a:ext uri="{FF2B5EF4-FFF2-40B4-BE49-F238E27FC236}">
                <a16:creationId xmlns:a16="http://schemas.microsoft.com/office/drawing/2014/main" id="{07DD5C7F-D299-3B44-A574-0875FC2FF1CD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" y="10004"/>
            <a:ext cx="9143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4512879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AF4D0D-46E8-6E41-8DFF-72B4921F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86" y="1913950"/>
            <a:ext cx="3153102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rPr>
              <a:t>COUNSELING PSICOLOGICO</a:t>
            </a:r>
            <a:endParaRPr lang="en-US" sz="3100" b="1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15288" y="3337139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765F326-ADEE-3143-A7C7-763285B08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4137" y="3417573"/>
            <a:ext cx="3444765" cy="2747727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Il counseling è un percorso di breve durata (5/8 incontri), basato sulla costruzione di una relazione d’aiuto volta a riorganizzare le risorse della persona e a sviluppare strategie di fronteggiamento delle situazioni difficili. 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Consiste in colloqui condotti da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psicolog</a:t>
            </a:r>
            <a:r>
              <a:rPr lang="it-IT" sz="1800" dirty="0" err="1">
                <a:solidFill>
                  <a:prstClr val="black"/>
                </a:solidFill>
              </a:rPr>
              <a:t>Ə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psicoterapeut</a:t>
            </a:r>
            <a:r>
              <a:rPr lang="it-IT" sz="1800" dirty="0" err="1">
                <a:solidFill>
                  <a:prstClr val="black"/>
                </a:solidFill>
              </a:rPr>
              <a:t>Ə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5112173"/>
      </p:ext>
    </p:extLst>
  </p:cSld>
  <p:clrMapOvr>
    <a:masterClrMapping/>
  </p:clrMapOvr>
  <p:transition spd="slow" advClick="0" advTm="15884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B0E9ED2-156A-F845-B74C-FB2972FAA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482" y="250031"/>
            <a:ext cx="3840421" cy="1325563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it-IT" b="1" dirty="0">
                <a:solidFill>
                  <a:srgbClr val="0070C0"/>
                </a:solidFill>
                <a:latin typeface="+mn-lt"/>
              </a:rPr>
            </a:br>
            <a:r>
              <a:rPr lang="it-IT" b="1" dirty="0">
                <a:solidFill>
                  <a:srgbClr val="0070C0"/>
                </a:solidFill>
                <a:latin typeface="+mn-lt"/>
              </a:rPr>
              <a:t>Tipi di </a:t>
            </a:r>
            <a:r>
              <a:rPr lang="it-IT" b="1" dirty="0" err="1">
                <a:solidFill>
                  <a:srgbClr val="0070C0"/>
                </a:solidFill>
                <a:latin typeface="+mn-lt"/>
              </a:rPr>
              <a:t>Counseling</a:t>
            </a:r>
            <a:r>
              <a:rPr lang="it-IT" b="1" dirty="0">
                <a:solidFill>
                  <a:srgbClr val="0070C0"/>
                </a:solidFill>
                <a:latin typeface="+mn-lt"/>
              </a:rPr>
              <a:t> psicologico offerti dal Servizio</a:t>
            </a:r>
            <a:br>
              <a:rPr lang="it-IT" b="1" dirty="0">
                <a:solidFill>
                  <a:srgbClr val="0070C0"/>
                </a:solidFill>
                <a:latin typeface="+mn-lt"/>
              </a:rPr>
            </a:br>
            <a:endParaRPr lang="it-IT" b="1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35847" name="Segnaposto contenuto 2">
            <a:extLst>
              <a:ext uri="{FF2B5EF4-FFF2-40B4-BE49-F238E27FC236}">
                <a16:creationId xmlns:a16="http://schemas.microsoft.com/office/drawing/2014/main" id="{EBF496D5-8646-427D-A016-60BCFFA59F2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1520" y="1825625"/>
          <a:ext cx="468052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7" name="Oval 76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5426" y="1364732"/>
            <a:ext cx="710616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845" name="Picture 5" descr="C:\Users\Sara\Desktop\PPT X OPEN DAY\counseling piano terra\DSC04465.JPG">
            <a:extLst>
              <a:ext uri="{FF2B5EF4-FFF2-40B4-BE49-F238E27FC236}">
                <a16:creationId xmlns:a16="http://schemas.microsoft.com/office/drawing/2014/main" id="{01EC23FF-9889-EF45-A741-90EBC9BC4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/>
          <a:srcRect l="39577" r="1989" b="3"/>
          <a:stretch/>
        </p:blipFill>
        <p:spPr bwMode="auto">
          <a:xfrm>
            <a:off x="5925944" y="2727729"/>
            <a:ext cx="3218056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9" name="Arc 78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4022954" y="-170491"/>
            <a:ext cx="4021193" cy="3015895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844" name="Picture 4" descr="C:\Users\Sara\Desktop\PPT X OPEN DAY\counseling 1 piano\101MSDCF\DSC04463.JPG">
            <a:extLst>
              <a:ext uri="{FF2B5EF4-FFF2-40B4-BE49-F238E27FC236}">
                <a16:creationId xmlns:a16="http://schemas.microsoft.com/office/drawing/2014/main" id="{86A2A4C9-602C-7B4C-A3D4-9B87E70FB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/>
          <a:srcRect r="13562" b="-4"/>
          <a:stretch/>
        </p:blipFill>
        <p:spPr bwMode="auto">
          <a:xfrm>
            <a:off x="4696205" y="1"/>
            <a:ext cx="2639484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</p:pic>
    </p:spTree>
    <p:extLst>
      <p:ext uri="{BB962C8B-B14F-4D97-AF65-F5344CB8AC3E}">
        <p14:creationId xmlns:p14="http://schemas.microsoft.com/office/powerpoint/2010/main" val="2173496846"/>
      </p:ext>
    </p:extLst>
  </p:cSld>
  <p:clrMapOvr>
    <a:masterClrMapping/>
  </p:clrMapOvr>
  <p:transition spd="slow" advClick="0" advTm="7677"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mbreggiatura massima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8400</TotalTime>
  <Words>666</Words>
  <Application>Microsoft Macintosh PowerPoint</Application>
  <PresentationFormat>Presentazione su schermo (4:3)</PresentationFormat>
  <Paragraphs>102</Paragraphs>
  <Slides>11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Impact</vt:lpstr>
      <vt:lpstr>Roboto</vt:lpstr>
      <vt:lpstr>Times New Roman</vt:lpstr>
      <vt:lpstr>Wingdings 2</vt:lpstr>
      <vt:lpstr>Tema di Office</vt:lpstr>
      <vt:lpstr>1_NewsPrint</vt:lpstr>
      <vt:lpstr>Presentazione standard di PowerPoint</vt:lpstr>
      <vt:lpstr>CENTRO ACCOGLIENZA e INCLUSIONE</vt:lpstr>
      <vt:lpstr>CENTRO ACCOGLIENZA e INCLUSIONE</vt:lpstr>
      <vt:lpstr>Presentazione standard di PowerPoint</vt:lpstr>
      <vt:lpstr>Presentazione standard di PowerPoint</vt:lpstr>
      <vt:lpstr>Presentazione standard di PowerPoint</vt:lpstr>
      <vt:lpstr>COSA FARE PRIMA DEGLI ESAMI</vt:lpstr>
      <vt:lpstr>COUNSELING PSICOLOGICO</vt:lpstr>
      <vt:lpstr> Tipi di Counseling psicologico offerti dal Servizio </vt:lpstr>
      <vt:lpstr>Presentazione standard di PowerPoint</vt:lpstr>
      <vt:lpstr>Presentazione standard di PowerPoint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Methodology, skills and professional ethics in Psychological Counselling of Parma’s University</dc:title>
  <dc:creator>.</dc:creator>
  <cp:lastModifiedBy>Dolores ROLLO</cp:lastModifiedBy>
  <cp:revision>453</cp:revision>
  <dcterms:created xsi:type="dcterms:W3CDTF">2013-10-20T07:45:20Z</dcterms:created>
  <dcterms:modified xsi:type="dcterms:W3CDTF">2023-09-04T09:59:17Z</dcterms:modified>
</cp:coreProperties>
</file>