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3"/>
  </p:notesMasterIdLst>
  <p:sldIdLst>
    <p:sldId id="256" r:id="rId3"/>
    <p:sldId id="305" r:id="rId4"/>
    <p:sldId id="318" r:id="rId5"/>
    <p:sldId id="291" r:id="rId6"/>
    <p:sldId id="307" r:id="rId7"/>
    <p:sldId id="306" r:id="rId8"/>
    <p:sldId id="319" r:id="rId9"/>
    <p:sldId id="278" r:id="rId10"/>
    <p:sldId id="288" r:id="rId11"/>
    <p:sldId id="295" r:id="rId12"/>
    <p:sldId id="304" r:id="rId13"/>
    <p:sldId id="274" r:id="rId14"/>
    <p:sldId id="273" r:id="rId15"/>
    <p:sldId id="309" r:id="rId16"/>
    <p:sldId id="296" r:id="rId17"/>
    <p:sldId id="320" r:id="rId18"/>
    <p:sldId id="311" r:id="rId19"/>
    <p:sldId id="312" r:id="rId20"/>
    <p:sldId id="321" r:id="rId21"/>
    <p:sldId id="322" r:id="rId22"/>
    <p:sldId id="316" r:id="rId23"/>
    <p:sldId id="293" r:id="rId24"/>
    <p:sldId id="300" r:id="rId25"/>
    <p:sldId id="301" r:id="rId26"/>
    <p:sldId id="308" r:id="rId27"/>
    <p:sldId id="298" r:id="rId28"/>
    <p:sldId id="289" r:id="rId29"/>
    <p:sldId id="294" r:id="rId30"/>
    <p:sldId id="302" r:id="rId31"/>
    <p:sldId id="258" r:id="rId32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919"/>
    <a:srgbClr val="B582EE"/>
    <a:srgbClr val="9C56E8"/>
    <a:srgbClr val="5AC4C4"/>
    <a:srgbClr val="C63E5B"/>
    <a:srgbClr val="F0654E"/>
    <a:srgbClr val="898383"/>
    <a:srgbClr val="669E40"/>
    <a:srgbClr val="FB493B"/>
    <a:srgbClr val="9D2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570569-4D3F-4767-82E1-F05367A77331}" v="15" dt="2023-09-18T06:51:46.470"/>
    <p1510:client id="{F3126174-9FFB-4F0C-96C9-714451551021}" v="41" dt="2023-09-18T06:37:00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15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COPPOLA" userId="S::cristina.coppola@unipr.it::72f36167-ecc3-45ce-8753-f8af594e8b05" providerId="AD" clId="Web-{F3126174-9FFB-4F0C-96C9-714451551021}"/>
    <pc:docChg chg="modSld">
      <pc:chgData name="Cristina COPPOLA" userId="S::cristina.coppola@unipr.it::72f36167-ecc3-45ce-8753-f8af594e8b05" providerId="AD" clId="Web-{F3126174-9FFB-4F0C-96C9-714451551021}" dt="2023-09-18T06:37:00.672" v="37" actId="1076"/>
      <pc:docMkLst>
        <pc:docMk/>
      </pc:docMkLst>
      <pc:sldChg chg="modSp">
        <pc:chgData name="Cristina COPPOLA" userId="S::cristina.coppola@unipr.it::72f36167-ecc3-45ce-8753-f8af594e8b05" providerId="AD" clId="Web-{F3126174-9FFB-4F0C-96C9-714451551021}" dt="2023-09-18T06:37:00.672" v="37" actId="1076"/>
        <pc:sldMkLst>
          <pc:docMk/>
          <pc:sldMk cId="1771443001" sldId="304"/>
        </pc:sldMkLst>
        <pc:spChg chg="mod">
          <ac:chgData name="Cristina COPPOLA" userId="S::cristina.coppola@unipr.it::72f36167-ecc3-45ce-8753-f8af594e8b05" providerId="AD" clId="Web-{F3126174-9FFB-4F0C-96C9-714451551021}" dt="2023-09-18T06:36:56.297" v="36" actId="20577"/>
          <ac:spMkLst>
            <pc:docMk/>
            <pc:sldMk cId="1771443001" sldId="304"/>
            <ac:spMk id="2" creationId="{247A2155-A3F6-4512-A3BC-971E6F79B808}"/>
          </ac:spMkLst>
        </pc:spChg>
        <pc:spChg chg="mod">
          <ac:chgData name="Cristina COPPOLA" userId="S::cristina.coppola@unipr.it::72f36167-ecc3-45ce-8753-f8af594e8b05" providerId="AD" clId="Web-{F3126174-9FFB-4F0C-96C9-714451551021}" dt="2023-09-18T06:36:22.124" v="26" actId="20577"/>
          <ac:spMkLst>
            <pc:docMk/>
            <pc:sldMk cId="1771443001" sldId="304"/>
            <ac:spMk id="3" creationId="{A923D8C3-AF50-4A95-AC2E-3418AFDC28DF}"/>
          </ac:spMkLst>
        </pc:spChg>
        <pc:spChg chg="mod">
          <ac:chgData name="Cristina COPPOLA" userId="S::cristina.coppola@unipr.it::72f36167-ecc3-45ce-8753-f8af594e8b05" providerId="AD" clId="Web-{F3126174-9FFB-4F0C-96C9-714451551021}" dt="2023-09-18T06:37:00.672" v="37" actId="1076"/>
          <ac:spMkLst>
            <pc:docMk/>
            <pc:sldMk cId="1771443001" sldId="304"/>
            <ac:spMk id="8" creationId="{00000000-0000-0000-0000-000000000000}"/>
          </ac:spMkLst>
        </pc:spChg>
      </pc:sldChg>
    </pc:docChg>
  </pc:docChgLst>
  <pc:docChgLst>
    <pc:chgData name="Cristina COPPOLA" userId="S::cristina.coppola@unipr.it::72f36167-ecc3-45ce-8753-f8af594e8b05" providerId="AD" clId="Web-{7C570569-4D3F-4767-82E1-F05367A77331}"/>
    <pc:docChg chg="modSld">
      <pc:chgData name="Cristina COPPOLA" userId="S::cristina.coppola@unipr.it::72f36167-ecc3-45ce-8753-f8af594e8b05" providerId="AD" clId="Web-{7C570569-4D3F-4767-82E1-F05367A77331}" dt="2023-09-18T06:51:46.470" v="11" actId="1076"/>
      <pc:docMkLst>
        <pc:docMk/>
      </pc:docMkLst>
      <pc:sldChg chg="delSp modSp">
        <pc:chgData name="Cristina COPPOLA" userId="S::cristina.coppola@unipr.it::72f36167-ecc3-45ce-8753-f8af594e8b05" providerId="AD" clId="Web-{7C570569-4D3F-4767-82E1-F05367A77331}" dt="2023-09-18T06:51:46.470" v="11" actId="1076"/>
        <pc:sldMkLst>
          <pc:docMk/>
          <pc:sldMk cId="2320002256" sldId="309"/>
        </pc:sldMkLst>
        <pc:spChg chg="mod">
          <ac:chgData name="Cristina COPPOLA" userId="S::cristina.coppola@unipr.it::72f36167-ecc3-45ce-8753-f8af594e8b05" providerId="AD" clId="Web-{7C570569-4D3F-4767-82E1-F05367A77331}" dt="2023-09-18T06:51:01.219" v="7" actId="20577"/>
          <ac:spMkLst>
            <pc:docMk/>
            <pc:sldMk cId="2320002256" sldId="309"/>
            <ac:spMk id="14" creationId="{00000000-0000-0000-0000-000000000000}"/>
          </ac:spMkLst>
        </pc:spChg>
        <pc:picChg chg="del mod">
          <ac:chgData name="Cristina COPPOLA" userId="S::cristina.coppola@unipr.it::72f36167-ecc3-45ce-8753-f8af594e8b05" providerId="AD" clId="Web-{7C570569-4D3F-4767-82E1-F05367A77331}" dt="2023-09-18T06:51:40.439" v="10"/>
          <ac:picMkLst>
            <pc:docMk/>
            <pc:sldMk cId="2320002256" sldId="309"/>
            <ac:picMk id="26" creationId="{00000000-0000-0000-0000-000000000000}"/>
          </ac:picMkLst>
        </pc:picChg>
        <pc:picChg chg="del">
          <ac:chgData name="Cristina COPPOLA" userId="S::cristina.coppola@unipr.it::72f36167-ecc3-45ce-8753-f8af594e8b05" providerId="AD" clId="Web-{7C570569-4D3F-4767-82E1-F05367A77331}" dt="2023-09-18T06:51:06.485" v="8"/>
          <ac:picMkLst>
            <pc:docMk/>
            <pc:sldMk cId="2320002256" sldId="309"/>
            <ac:picMk id="1027" creationId="{00000000-0000-0000-0000-000000000000}"/>
          </ac:picMkLst>
        </pc:picChg>
        <pc:picChg chg="mod">
          <ac:chgData name="Cristina COPPOLA" userId="S::cristina.coppola@unipr.it::72f36167-ecc3-45ce-8753-f8af594e8b05" providerId="AD" clId="Web-{7C570569-4D3F-4767-82E1-F05367A77331}" dt="2023-09-18T06:51:46.470" v="11" actId="1076"/>
          <ac:picMkLst>
            <pc:docMk/>
            <pc:sldMk cId="2320002256" sldId="309"/>
            <ac:picMk id="103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83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577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161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833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381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919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912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0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3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081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71B58-FB18-47DD-80AD-B768DD3137AD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F09AA-8C21-417A-9B87-BE70478B960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183058"/>
      </p:ext>
    </p:extLst>
  </p:cSld>
  <p:clrMapOvr>
    <a:masterClrMapping/>
  </p:clrMapOvr>
  <p:transition spd="slow" advTm="1028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9AB390-7BF3-4738-AD9B-1DE618C01FC5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D6D36-31B1-4108-A9F8-5D2FB9D7588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63582"/>
      </p:ext>
    </p:extLst>
  </p:cSld>
  <p:clrMapOvr>
    <a:masterClrMapping/>
  </p:clrMapOvr>
  <p:transition spd="slow" advTm="10280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9175D5-20A1-459C-9DA8-8DC2B6E24BC0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CC3D95-D893-474D-8E2C-F1BB46D59BC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935938"/>
      </p:ext>
    </p:extLst>
  </p:cSld>
  <p:clrMapOvr>
    <a:masterClrMapping/>
  </p:clrMapOvr>
  <p:transition spd="slow" advTm="10280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2ADEA-A910-40E1-9BD2-A45022F3FD99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B99E74-37DE-49DC-A5FF-FB1961B6B33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538889"/>
      </p:ext>
    </p:extLst>
  </p:cSld>
  <p:clrMapOvr>
    <a:masterClrMapping/>
  </p:clrMapOvr>
  <p:transition spd="slow" advTm="10280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99B15-6857-4D1B-8E50-A611236C9521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C8505-E1F9-42EA-83DC-CAD77CE60E0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35303"/>
      </p:ext>
    </p:extLst>
  </p:cSld>
  <p:clrMapOvr>
    <a:masterClrMapping/>
  </p:clrMapOvr>
  <p:transition spd="slow" advTm="10280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110C1A-C7AC-43FC-8C3A-FA2DE924AB82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C68C0-FD66-413C-A8B2-81FC00C1162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46199"/>
      </p:ext>
    </p:extLst>
  </p:cSld>
  <p:clrMapOvr>
    <a:masterClrMapping/>
  </p:clrMapOvr>
  <p:transition spd="slow" advTm="10280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47E287-DCB0-4FCA-B600-7C964A66867F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0D10F-10EC-4AC5-BDEC-947EA3FC153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417192"/>
      </p:ext>
    </p:extLst>
  </p:cSld>
  <p:clrMapOvr>
    <a:masterClrMapping/>
  </p:clrMapOvr>
  <p:transition spd="slow" advTm="10280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6DD97-0C1E-40CA-A0BD-F57417371E84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26738C-2145-4639-A455-841C020A664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103685"/>
      </p:ext>
    </p:extLst>
  </p:cSld>
  <p:clrMapOvr>
    <a:masterClrMapping/>
  </p:clrMapOvr>
  <p:transition spd="slow" advTm="1028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4AB88-F861-4E3B-8CF5-09CC9A3C98F9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B5DF94-C2BA-41A2-AC91-32ADC7FDA13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09270"/>
      </p:ext>
    </p:extLst>
  </p:cSld>
  <p:clrMapOvr>
    <a:masterClrMapping/>
  </p:clrMapOvr>
  <p:transition spd="slow" advTm="10280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BF62E7-E14E-4B9B-9487-F837794CEC6D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3988B-9860-4F84-AD34-A822293920D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15393"/>
      </p:ext>
    </p:extLst>
  </p:cSld>
  <p:clrMapOvr>
    <a:masterClrMapping/>
  </p:clrMapOvr>
  <p:transition spd="slow" advTm="10280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C22731-C4F1-4E44-933D-5B58D6C67926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303DB2-5202-4463-A1DB-4C4FAD5C18C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751813"/>
      </p:ext>
    </p:extLst>
  </p:cSld>
  <p:clrMapOvr>
    <a:masterClrMapping/>
  </p:clrMapOvr>
  <p:transition spd="slow" advTm="1028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17/09/2023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7AD7C7-72BC-4046-B5FA-9B55E9D78677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60AFEB-38EE-47E0-AACC-279FEE4F087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2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0280">
    <p:circl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hyperlink" Target="https://unipr.cartaconto.credit-agricole.it/" TargetMode="Externa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hyperlink" Target="https://www.unipr.it/node/1712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ormazione@forumsolidarieta.it" TargetMode="External"/><Relationship Id="rId5" Type="http://schemas.openxmlformats.org/officeDocument/2006/relationships/hyperlink" Target="http://www.capas.unipr.it/" TargetMode="External"/><Relationship Id="rId4" Type="http://schemas.openxmlformats.org/officeDocument/2006/relationships/hyperlink" Target="http://www.cusparma.i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https://www.unipr.it/welcome-day-202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convenzioni-con-attivita-commerciali-0" TargetMode="External"/><Relationship Id="rId5" Type="http://schemas.openxmlformats.org/officeDocument/2006/relationships/hyperlink" Target="https://www.unipr.it/servizi/oltre-lo-studio/cinema-musica-e-teatri-convenzioni" TargetMode="External"/><Relationship Id="rId4" Type="http://schemas.openxmlformats.org/officeDocument/2006/relationships/hyperlink" Target="https://www.unipr.it/servizi/oltre-lo-studio/mobilita-aziendal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pr.it/assistenza-sanitaria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ww.cla.unipr.it/it/corsi/corsi-idoneita-curricolare/francese/79/" TargetMode="External"/><Relationship Id="rId4" Type="http://schemas.openxmlformats.org/officeDocument/2006/relationships/hyperlink" Target="https://www.cla.unipr.it/it/corsi/corsi-idoneita-curricolare/inglese/78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s://www.cla.unipr.it/it/corsi/corsi-extracurricolari/232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urp@unipr.it" TargetMode="Externa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asyroom.unipr/" TargetMode="External"/><Relationship Id="rId7" Type="http://schemas.openxmlformats.org/officeDocument/2006/relationships/hyperlink" Target="http://www.gspi.unipr.it/" TargetMode="External"/><Relationship Id="rId2" Type="http://schemas.openxmlformats.org/officeDocument/2006/relationships/hyperlink" Target="http://agendastudenti.unipr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si.unipr.it/it/cdlm-giur" TargetMode="External"/><Relationship Id="rId5" Type="http://schemas.openxmlformats.org/officeDocument/2006/relationships/hyperlink" Target="https://elly2021.gspi.unipr.it/" TargetMode="External"/><Relationship Id="rId4" Type="http://schemas.openxmlformats.org/officeDocument/2006/relationships/hyperlink" Target="https://unipr.esse3.cineca.it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egreteria.giurisprudenza@unipr.it" TargetMode="External"/><Relationship Id="rId2" Type="http://schemas.openxmlformats.org/officeDocument/2006/relationships/hyperlink" Target="mailto:giurisp.didattica@unipr.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orsi.unipr.it/it/cdlm-giur/sedi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si.unipr.it/it/cdlm-giur" TargetMode="External"/><Relationship Id="rId5" Type="http://schemas.openxmlformats.org/officeDocument/2006/relationships/hyperlink" Target="http://www.gspi.unipr.it/" TargetMode="External"/><Relationship Id="rId4" Type="http://schemas.openxmlformats.org/officeDocument/2006/relationships/hyperlink" Target="http://www.unipr.i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mailto:consiglieradifiducia@unipr.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/>
          </a:p>
          <a:p>
            <a:pPr algn="ctr"/>
            <a:r>
              <a:rPr lang="it-IT" sz="4800"/>
              <a:t>WELCOME DAY 2023</a:t>
            </a:r>
          </a:p>
          <a:p>
            <a:pPr algn="ctr"/>
            <a:r>
              <a:rPr lang="it-IT" sz="3600"/>
              <a:t>CORSO DI LAUREA MAGISTRALE A CICLO UNICO</a:t>
            </a:r>
          </a:p>
          <a:p>
            <a:pPr algn="ctr"/>
            <a:r>
              <a:rPr lang="it-IT" sz="3600"/>
              <a:t>IN GIURISPRUDENZA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85" y="709124"/>
            <a:ext cx="4593830" cy="173970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300145" y="6208206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chemeClr val="bg1"/>
                </a:solidFill>
              </a:rPr>
              <a:t>18 Settembre 2023</a:t>
            </a:r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66327" y="272722"/>
            <a:ext cx="8150087" cy="58477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CALENDARIO ACCADEMICO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Welcome </a:t>
            </a:r>
            <a:r>
              <a:rPr lang="it-IT" err="1">
                <a:solidFill>
                  <a:schemeClr val="bg1"/>
                </a:solidFill>
              </a:rPr>
              <a:t>Day</a:t>
            </a:r>
            <a:r>
              <a:rPr lang="it-IT">
                <a:solidFill>
                  <a:schemeClr val="bg1"/>
                </a:solidFill>
              </a:rPr>
              <a:t> 2023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74987" y="857499"/>
            <a:ext cx="6960476" cy="52014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it-IT" sz="2200" b="1" u="sng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LEZIONI PRIMO SEMESTRE</a:t>
            </a:r>
            <a:r>
              <a:rPr lang="it-IT" sz="2200" b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pPr algn="just"/>
            <a:r>
              <a:rPr lang="it-IT" sz="2200">
                <a:sym typeface="Wingdings" panose="05000000000000000000" pitchFamily="2" charset="2"/>
              </a:rPr>
              <a:t>dal 18 settembre al 7 dicembre 2023 (11 e 12 dicembre 2023: giorni per eventuale recupero lezioni)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it-IT" sz="2200" b="1" u="sng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LEZIONI SECONDO SEMESTRE</a:t>
            </a:r>
            <a:r>
              <a:rPr lang="it-IT" sz="220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pPr algn="just"/>
            <a:r>
              <a:rPr lang="it-IT" sz="2200">
                <a:solidFill>
                  <a:schemeClr val="tx1"/>
                </a:solidFill>
                <a:sym typeface="Wingdings" panose="05000000000000000000" pitchFamily="2" charset="2"/>
              </a:rPr>
              <a:t>dal 29 gennaio al 10 maggio 2024 (13–17 maggio 2024: settimana per eventuale recupero lezioni).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sz="2200" b="1" u="sng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PERIODI DI SOSPENSIONE PER ESAMI:</a:t>
            </a:r>
          </a:p>
          <a:p>
            <a:r>
              <a:rPr lang="it-IT" sz="2200">
                <a:sym typeface="Wingdings" panose="05000000000000000000" pitchFamily="2" charset="2"/>
              </a:rPr>
              <a:t>     -  dal 23 al 27 ottobre 2023</a:t>
            </a:r>
          </a:p>
          <a:p>
            <a:r>
              <a:rPr lang="it-IT" sz="2200">
                <a:sym typeface="Wingdings" panose="05000000000000000000" pitchFamily="2" charset="2"/>
              </a:rPr>
              <a:t>     -  dal 13 dicembre 2023 al 26 gennaio 2024</a:t>
            </a:r>
          </a:p>
          <a:p>
            <a:r>
              <a:rPr lang="it-IT" sz="2200">
                <a:sym typeface="Wingdings" panose="05000000000000000000" pitchFamily="2" charset="2"/>
              </a:rPr>
              <a:t>     -  dal 19 febbraio al 1 marzo 2024</a:t>
            </a:r>
          </a:p>
          <a:p>
            <a:r>
              <a:rPr lang="it-IT" sz="2200">
                <a:sym typeface="Wingdings" panose="05000000000000000000" pitchFamily="2" charset="2"/>
              </a:rPr>
              <a:t>     -  dal 20 maggio al 12 luglio 2024</a:t>
            </a:r>
          </a:p>
          <a:p>
            <a:r>
              <a:rPr lang="it-IT" sz="2200">
                <a:sym typeface="Wingdings" panose="05000000000000000000" pitchFamily="2" charset="2"/>
              </a:rPr>
              <a:t>     -  dal 2 settembre al 13 settembre 2024</a:t>
            </a:r>
          </a:p>
          <a:p>
            <a:r>
              <a:rPr lang="it-IT" sz="2200">
                <a:sym typeface="Wingdings" panose="05000000000000000000" pitchFamily="2" charset="2"/>
              </a:rPr>
              <a:t>     -  dal  21 ottobre al 25 ottobre 2024</a:t>
            </a:r>
          </a:p>
          <a:p>
            <a:endParaRPr lang="it-IT" sz="240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74717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7A2155-A3F6-4512-A3BC-971E6F79B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353" y="1279814"/>
            <a:ext cx="7772400" cy="2625755"/>
          </a:xfrm>
        </p:spPr>
        <p:txBody>
          <a:bodyPr>
            <a:normAutofit fontScale="90000"/>
          </a:bodyPr>
          <a:lstStyle/>
          <a:p>
            <a:pPr algn="just"/>
            <a:br>
              <a:rPr lang="it-IT" sz="2800" b="1">
                <a:latin typeface="+mn-lt"/>
                <a:sym typeface="Wingdings" panose="05000000000000000000" pitchFamily="2" charset="2"/>
              </a:rPr>
            </a:br>
            <a:br>
              <a:rPr lang="it-IT" sz="2800" b="1">
                <a:latin typeface="+mn-lt"/>
                <a:sym typeface="Wingdings" panose="05000000000000000000" pitchFamily="2" charset="2"/>
              </a:rPr>
            </a:br>
            <a:br>
              <a:rPr lang="it-IT" sz="2800" b="1">
                <a:latin typeface="+mn-lt"/>
                <a:sym typeface="Wingdings" panose="05000000000000000000" pitchFamily="2" charset="2"/>
              </a:rPr>
            </a:br>
            <a:br>
              <a:rPr lang="it-IT" sz="2800" b="1">
                <a:latin typeface="+mn-lt"/>
                <a:sym typeface="Wingdings" panose="05000000000000000000" pitchFamily="2" charset="2"/>
              </a:rPr>
            </a:br>
            <a:br>
              <a:rPr lang="it-IT" sz="2800" b="1">
                <a:latin typeface="+mn-lt"/>
                <a:sym typeface="Wingdings" panose="05000000000000000000" pitchFamily="2" charset="2"/>
              </a:rPr>
            </a:br>
            <a:r>
              <a:rPr lang="it-IT" sz="2800" b="1">
                <a:latin typeface="+mn-lt"/>
                <a:sym typeface="Wingdings" panose="05000000000000000000" pitchFamily="2" charset="2"/>
              </a:rPr>
              <a:t> </a:t>
            </a:r>
            <a:br>
              <a:rPr lang="it-IT" sz="2800" b="1" u="sng">
                <a:latin typeface="+mn-lt"/>
              </a:rPr>
            </a:br>
            <a:br>
              <a:rPr lang="it-IT" sz="2800" b="1">
                <a:latin typeface="+mn-lt"/>
              </a:rPr>
            </a:br>
            <a:r>
              <a:rPr lang="it-IT" sz="2800" b="1" u="sng">
                <a:latin typeface="+mn-lt"/>
              </a:rPr>
              <a:t>INIZIO DELLE LEZIONI 18 SETTEMBRE 2023 </a:t>
            </a:r>
            <a:br>
              <a:rPr lang="it-IT" sz="2800" b="1" u="sng">
                <a:latin typeface="+mn-lt"/>
              </a:rPr>
            </a:br>
            <a:br>
              <a:rPr lang="it-IT" sz="2800" b="1" u="sng">
                <a:latin typeface="+mn-lt"/>
              </a:rPr>
            </a:br>
            <a:r>
              <a:rPr lang="it-IT" sz="2800">
                <a:solidFill>
                  <a:schemeClr val="accent1"/>
                </a:solidFill>
                <a:latin typeface="+mn-lt"/>
              </a:rPr>
              <a:t>Le lezioni del primo semestre 2022/2023 saranno </a:t>
            </a:r>
            <a:r>
              <a:rPr lang="it-IT" sz="2800" b="1">
                <a:solidFill>
                  <a:schemeClr val="accent1"/>
                </a:solidFill>
                <a:latin typeface="+mn-lt"/>
              </a:rPr>
              <a:t>in presenza</a:t>
            </a:r>
            <a:r>
              <a:rPr lang="it-IT" sz="2800">
                <a:solidFill>
                  <a:schemeClr val="accent1"/>
                </a:solidFill>
                <a:latin typeface="+mn-lt"/>
              </a:rPr>
              <a:t>, ma il Docente potrà rendere disponibili le videoregistrazioni delle lezioni o altri materiali audio-video equivalenti sulla pagina </a:t>
            </a:r>
            <a:r>
              <a:rPr lang="it-IT" sz="2800" i="1">
                <a:solidFill>
                  <a:schemeClr val="accent1"/>
                </a:solidFill>
                <a:latin typeface="+mn-lt"/>
              </a:rPr>
              <a:t>Elly </a:t>
            </a:r>
            <a:r>
              <a:rPr lang="it-IT" sz="2800">
                <a:solidFill>
                  <a:schemeClr val="accent1"/>
                </a:solidFill>
                <a:latin typeface="+mn-lt"/>
              </a:rPr>
              <a:t>del corso (per indicazioni, v. il </a:t>
            </a:r>
            <a:r>
              <a:rPr lang="it-IT" sz="2800" i="1" err="1">
                <a:solidFill>
                  <a:schemeClr val="accent1"/>
                </a:solidFill>
                <a:latin typeface="+mn-lt"/>
              </a:rPr>
              <a:t>Syllabus</a:t>
            </a:r>
            <a:r>
              <a:rPr lang="it-IT" sz="2800">
                <a:solidFill>
                  <a:schemeClr val="accent1"/>
                </a:solidFill>
                <a:latin typeface="+mn-lt"/>
              </a:rPr>
              <a:t> di ciascun insegnamento)</a:t>
            </a:r>
            <a:endParaRPr lang="it-IT" sz="2800">
              <a:solidFill>
                <a:schemeClr val="accent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23D8C3-AF50-4A95-AC2E-3418AFDC2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009" y="4009938"/>
            <a:ext cx="7910819" cy="18288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it-IT" sz="4000" b="1">
                <a:solidFill>
                  <a:srgbClr val="FF0000"/>
                </a:solidFill>
              </a:rPr>
              <a:t>! </a:t>
            </a:r>
            <a:r>
              <a:rPr lang="it-IT" sz="2600" b="1">
                <a:solidFill>
                  <a:srgbClr val="FF0000"/>
                </a:solidFill>
              </a:rPr>
              <a:t>App Mobile di Ateneo (</a:t>
            </a:r>
            <a:r>
              <a:rPr lang="it-IT" sz="2600" b="1" err="1">
                <a:solidFill>
                  <a:srgbClr val="FF0000"/>
                </a:solidFill>
              </a:rPr>
              <a:t>UniPR</a:t>
            </a:r>
            <a:r>
              <a:rPr lang="it-IT" sz="2600" b="1">
                <a:solidFill>
                  <a:srgbClr val="FF0000"/>
                </a:solidFill>
              </a:rPr>
              <a:t> Mobile) con notifiche: </a:t>
            </a:r>
            <a:r>
              <a:rPr lang="it-IT" sz="2600"/>
              <a:t>orari delle lezioni, avvisi, rilevazione delle presenze in aula (frequentanti)    v. guida allegata a queste </a:t>
            </a:r>
            <a:r>
              <a:rPr lang="it-IT" sz="2600" i="1"/>
              <a:t>slides</a:t>
            </a:r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43C0D43-A4E6-4008-923B-AB80A1502871}"/>
              </a:ext>
            </a:extLst>
          </p:cNvPr>
          <p:cNvGrpSpPr/>
          <p:nvPr/>
        </p:nvGrpSpPr>
        <p:grpSpPr>
          <a:xfrm>
            <a:off x="-9526" y="6092093"/>
            <a:ext cx="9144000" cy="765907"/>
            <a:chOff x="0" y="6150708"/>
            <a:chExt cx="9144000" cy="765907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095985-8408-499E-A15B-CEF9F363A3D5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/>
                <a:t>        Welcome </a:t>
              </a:r>
              <a:r>
                <a:rPr lang="it-IT" err="1"/>
                <a:t>Day</a:t>
              </a:r>
              <a:r>
                <a:rPr lang="it-IT"/>
                <a:t> 2023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4ED3D5D-C076-4941-8F67-1EE73D6DD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Titolo 1">
            <a:extLst>
              <a:ext uri="{FF2B5EF4-FFF2-40B4-BE49-F238E27FC236}">
                <a16:creationId xmlns:a16="http://schemas.microsoft.com/office/drawing/2014/main" id="{A1B74275-F43B-46F2-A1B4-557BCF3DC016}"/>
              </a:ext>
            </a:extLst>
          </p:cNvPr>
          <p:cNvSpPr txBox="1">
            <a:spLocks/>
          </p:cNvSpPr>
          <p:nvPr/>
        </p:nvSpPr>
        <p:spPr>
          <a:xfrm>
            <a:off x="1635034" y="312290"/>
            <a:ext cx="5873932" cy="79792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LEZIONI I SEMESTRE </a:t>
            </a:r>
            <a:r>
              <a:rPr lang="it-IT" sz="3200" b="1" err="1">
                <a:solidFill>
                  <a:schemeClr val="accent1">
                    <a:lumMod val="50000"/>
                  </a:schemeClr>
                </a:solidFill>
              </a:rPr>
              <a:t>a.a</a:t>
            </a:r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. 2023/2024</a:t>
            </a:r>
          </a:p>
        </p:txBody>
      </p:sp>
      <p:sp>
        <p:nvSpPr>
          <p:cNvPr id="8" name="Freccia a destra 7"/>
          <p:cNvSpPr/>
          <p:nvPr/>
        </p:nvSpPr>
        <p:spPr>
          <a:xfrm>
            <a:off x="5403398" y="4923665"/>
            <a:ext cx="260132" cy="484632"/>
          </a:xfrm>
          <a:prstGeom prst="rightArrow">
            <a:avLst>
              <a:gd name="adj1" fmla="val 50000"/>
              <a:gd name="adj2" fmla="val 483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443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455360" y="211253"/>
            <a:ext cx="8233280" cy="861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GLI STUDENTI IN TUTTI GLI ORGANI COLLEGIALI</a:t>
            </a:r>
          </a:p>
          <a:p>
            <a:r>
              <a:rPr lang="it-IT" b="1">
                <a:solidFill>
                  <a:schemeClr val="accent1">
                    <a:lumMod val="50000"/>
                  </a:schemeClr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160821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315601" y="1084382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165312" y="1838714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160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6391390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362589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165312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6376229" y="2550596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918410" y="4330977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9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accent1">
                    <a:lumMod val="50000"/>
                  </a:schemeClr>
                </a:solidFill>
              </a:rPr>
              <a:t>ORGANI IN CUI SONO PRESENTI RAPPRESENTANTI DEGLI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55360" y="4330977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>
                <a:solidFill>
                  <a:schemeClr val="accent1">
                    <a:lumMod val="50000"/>
                  </a:schemeClr>
                </a:solidFill>
              </a:rPr>
              <a:t> RAPPRESENTANTI DEGLI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3603563" y="2341821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3573698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3940021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4282556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Welcome </a:t>
            </a:r>
            <a:r>
              <a:rPr lang="it-IT" err="1">
                <a:solidFill>
                  <a:schemeClr val="bg1"/>
                </a:solidFill>
              </a:rPr>
              <a:t>Day</a:t>
            </a:r>
            <a:r>
              <a:rPr lang="it-IT">
                <a:solidFill>
                  <a:schemeClr val="bg1"/>
                </a:solidFill>
              </a:rPr>
              <a:t> 2023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06257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628741" y="256263"/>
            <a:ext cx="788651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QUALITÀ DELL’ATENEO È NELLE TUE MANI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594" y="997003"/>
            <a:ext cx="47973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Questionario sull’opinione degli studenti 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uno strumento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essenziale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migliorare la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qualità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della didattica UNIPR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Compilandolo, esprimi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tua opinione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sulle lezioni che hai frequentato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obbligatorio compilare il questionario 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iscriversi al relativo esame</a:t>
            </a: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23163" r="67306" b="27005"/>
          <a:stretch/>
        </p:blipFill>
        <p:spPr>
          <a:xfrm>
            <a:off x="4876800" y="1195754"/>
            <a:ext cx="4267201" cy="49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038637" y="166551"/>
            <a:ext cx="2827184" cy="584775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53442" y="1464095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Inoltre, se attivata come </a:t>
            </a:r>
            <a:r>
              <a:rPr kumimoji="0" lang="it-IT" sz="1400" b="0" i="0" u="sng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carta prepagata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puoi: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Ricevere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rimborsi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pagamenti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dall’Ateneo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Pagare il servizio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mensa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anche in modalità </a:t>
            </a:r>
            <a:r>
              <a:rPr kumimoji="0" lang="it-IT" sz="1400" b="1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contactless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Acquistare i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biglietti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TEP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scaricando l’apposita 	App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Tep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SmartTicket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Effettuare le principali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operazioni bancarie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tra 	cui: pagare le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rette universitarie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l’affitto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le 	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utenze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effettuare ricariche telefoniche ed  	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acquisti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anche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19832" y="5102999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Puoi attivare la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Card online, anche tramite «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selfie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 </a:t>
            </a: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https://unipr.cartaconto.credit-agricole.it/</a:t>
            </a: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presso tutte le filiali Crédit Agricole Italia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Card ti permette di:</a:t>
            </a:r>
            <a:endParaRPr lang="it-IT" sz="1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/>
            </a:pPr>
            <a:endParaRPr lang="it-IT" sz="140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cs typeface="Calibri" panose="020F0502020204030204"/>
            </a:endParaRPr>
          </a:p>
          <a:p>
            <a:pPr>
              <a:defRPr/>
            </a:pPr>
            <a:endParaRPr lang="it-IT" sz="1400">
              <a:solidFill>
                <a:srgbClr val="4472C4"/>
              </a:solidFill>
              <a:latin typeface="Calibri" panose="020F0502020204030204"/>
              <a:cs typeface="Calibri" panose="020F0502020204030204"/>
            </a:endParaRPr>
          </a:p>
          <a:p>
            <a:pPr lvl="1">
              <a:buClr>
                <a:srgbClr val="2F528F"/>
              </a:buClr>
              <a:defRPr/>
            </a:pPr>
            <a:endParaRPr lang="it-IT" sz="1400" b="1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Accedere ai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dell’Ateneo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(biblioteche ed altro)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Beneficiare di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agevolazioni e sconti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presso gli esercizi convenzionati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Usufruire dei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vantaggi economici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riservati agli studenti universitari da enti e organizzazioni esterni (es. trasporto pubblico, musei, cinema)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6" y="3226861"/>
            <a:ext cx="432000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2" y="2588717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2564864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53" y="2033181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3226861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42" y="3825123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4635732" y="1743412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6" y="3904905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564543" y="692454"/>
            <a:ext cx="5589767" cy="886956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it-IT" sz="1800" b="1">
                <a:solidFill>
                  <a:schemeClr val="accent1">
                    <a:lumMod val="50000"/>
                  </a:schemeClr>
                </a:solidFill>
              </a:rPr>
              <a:t>La Student Card è la Carta Multiservizi, nata dalla collaborazione con Crédit Agricole Italia, dedicata agli studenti dell’Università di Parma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002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433045" y="236937"/>
            <a:ext cx="8036752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Crediti formativi per attività culturali,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artistiche, sociali e sportive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34059" y="1166718"/>
            <a:ext cx="8306509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L’Ateneo riconosce, agli studenti dei corsi di studio che ne fanno richiesta,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crediti formativi universitari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le attività di libera partecipazione svolte in ambito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sportivo, culturale, sociale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err="1">
                <a:solidFill>
                  <a:srgbClr val="0070C0"/>
                </a:solidFill>
                <a:latin typeface="Calibri" panose="020F0502020204030204"/>
              </a:rPr>
              <a:t>max</a:t>
            </a:r>
            <a:r>
              <a:rPr lang="it-IT" b="1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CFU RICONOSCIUTI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  CUS PARMA per i crediti in ambito sportivo: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http://www.cusparma.it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  CAPAS per i crediti in ambito artistico culturale: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http://www.capas.unipr.it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  FORUM SOLIDARIET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À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i crediti in ambito sociale: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formazione@forumsolidarieta.it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REGOLAMENTO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https://www.unipr.it/node/17128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it-IT" sz="17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pic>
        <p:nvPicPr>
          <p:cNvPr id="3" name="Immagine 2" descr="Immagine che contiene persona, sport, gara di atletica, esterni&#10;&#10;Descrizione generata automaticamente">
            <a:extLst>
              <a:ext uri="{FF2B5EF4-FFF2-40B4-BE49-F238E27FC236}">
                <a16:creationId xmlns:a16="http://schemas.microsoft.com/office/drawing/2014/main" id="{E260EF8B-CC7A-4930-98E9-96CA96548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5987" y="2062976"/>
            <a:ext cx="2943954" cy="40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2498" y="1184600"/>
            <a:ext cx="575313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Scarica la tua «shopper» virtuale sul sito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https://www.unipr.it/welcome-day-2023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Troverai 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Breve guida dell’Ateneo 2023 con tutti i nostri servizi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mappa delle sedi universitarie in città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l’informativa ISEE (informazioni su compilazione e scadenze)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dépliant su: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Opportunità di studio all’estero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Centro Accoglienza e Inclusione (servizi per 	studenti con difficoltà, Counseling psicologico, 	sportello alloggi)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Tirocini formativi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37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1367734"/>
            <a:ext cx="575313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Agevolazioni per la mobilità urbana (abbonamenti bus sia per le sedi di Parma che di Piacenza):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https://www.unipr.it/servizi/oltre-lo-studio/mobilita-aziendale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Convenzioni per musica e teatri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https://www.unipr.it/servizi/oltre-lo-studio/cinema-musica-e-teatri-convenzioni</a:t>
            </a: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Convenzioni con esercizi commerciali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https://www.unipr.it/convenzioni-con-attivita-commerciali-0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05FDC7-943D-49AF-9480-A027F621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03" y="3768119"/>
            <a:ext cx="3160632" cy="21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494768" y="398566"/>
            <a:ext cx="4154472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ASSISTENZA SANITARIA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983341"/>
            <a:ext cx="776160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 studenti e le studentesse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fuori sede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dell’Università di Parma che non abbiano optato per la scelta del medico di medicina generale a Parma e che abbiano bisogno di assistenza sanitaria di base possono 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rivolgersi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gratuitamente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un elenco di medici di medicina generale del Distretto di Parma, per prestazioni sanitarie contingenti e non urgenti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Elenco medici di medicina generale convenzionati: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https://www.unipr.it/assistenza-sanitaria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528506" y="398566"/>
            <a:ext cx="7980181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CENTRO LINGUISTICO DI ATENEO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IDONEITÀ DI INGLESE E FRANCESE</a:t>
            </a: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40666" y="1604570"/>
            <a:ext cx="7752026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Centro Linguistico di Ateneo organizza le prove di idoneità linguistica per molti corsi di studio dell’Ateneo che prevedono questo esame.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1919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preparazione alle prove di idoneità di inglese e francese, sono offerti ad ogni semestre corsi con insegnanti madrelingua, oltre a corsi online in autoapprendimento sempre disponibili sulla piattaforma Elly del CLA.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1527578" y="3871588"/>
            <a:ext cx="6965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 in preparazione all’idoneità di inglese (B1 e B2):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https://www.cla.unipr.it/it/corsi/corsi-idoneita-curricolare/inglese/78/</a:t>
            </a: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EC9DFA-93DC-8666-537F-602DF669F97C}"/>
              </a:ext>
            </a:extLst>
          </p:cNvPr>
          <p:cNvSpPr txBox="1"/>
          <p:nvPr/>
        </p:nvSpPr>
        <p:spPr>
          <a:xfrm>
            <a:off x="1516157" y="4935050"/>
            <a:ext cx="71209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 in preparazione all’idoneità di francese (B1 e B2):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https://www.cla.unipr.it/it/corsi/corsi-idoneita-curricolare/francese/79/</a:t>
            </a: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 descr="Immagine che contiene simbolo, cerchio, logo, Elementi grafici&#10;&#10;Descrizione generata automaticamente">
            <a:extLst>
              <a:ext uri="{FF2B5EF4-FFF2-40B4-BE49-F238E27FC236}">
                <a16:creationId xmlns:a16="http://schemas.microsoft.com/office/drawing/2014/main" id="{9236859E-48BF-C2F9-63BD-B251AE7E8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09" y="3868926"/>
            <a:ext cx="766787" cy="720000"/>
          </a:xfrm>
          <a:prstGeom prst="rect">
            <a:avLst/>
          </a:prstGeom>
        </p:spPr>
      </p:pic>
      <p:pic>
        <p:nvPicPr>
          <p:cNvPr id="15" name="Immagine 14" descr="Immagine che contiene logo, cerchio, Elementi grafici, Policromia&#10;&#10;Descrizione generata automaticamente">
            <a:extLst>
              <a:ext uri="{FF2B5EF4-FFF2-40B4-BE49-F238E27FC236}">
                <a16:creationId xmlns:a16="http://schemas.microsoft.com/office/drawing/2014/main" id="{140EC6B5-EE41-F02B-17E1-EEB95BD1C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41" y="4900867"/>
            <a:ext cx="709855" cy="7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Welcome </a:t>
              </a: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43AF6DA8-199B-4ECE-B314-14320C8D2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63" y="844958"/>
            <a:ext cx="6996178" cy="524713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78406" y="211253"/>
            <a:ext cx="518719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 UNIPR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8EC2D5E-9E70-49B2-AD56-3E0037E0C8EA}"/>
              </a:ext>
            </a:extLst>
          </p:cNvPr>
          <p:cNvSpPr/>
          <p:nvPr/>
        </p:nvSpPr>
        <p:spPr>
          <a:xfrm>
            <a:off x="1978406" y="5428519"/>
            <a:ext cx="4942512" cy="1038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Dove voi, studenti e studentesse, siete al centro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delle nostre azioni!</a:t>
            </a:r>
          </a:p>
        </p:txBody>
      </p:sp>
    </p:spTree>
    <p:extLst>
      <p:ext uri="{BB962C8B-B14F-4D97-AF65-F5344CB8AC3E}">
        <p14:creationId xmlns:p14="http://schemas.microsoft.com/office/powerpoint/2010/main" val="3918476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528506" y="398566"/>
            <a:ext cx="7980181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CENTRO LINGUISTICO DI ATENEO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 DI LINGUA EXTRACURRICOLARI</a:t>
            </a: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3006" y="1550960"/>
            <a:ext cx="823798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Centro Linguistico di Ateneo organizza inoltre corsi extracurricolari di diverse lingue e livelli, che gli studenti interessati possono frequentare gratuitamente previa iscrizione.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L’offerta di corsi pubblicata sul sito del CLA si rinnova periodicamente.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500122" y="3093097"/>
            <a:ext cx="5927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 di lingua extracurricolari: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https://www.cla.unipr.it/it/corsi/corsi-extracurricolari/232/</a:t>
            </a: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030E2E-00F2-63D5-7BC8-D212F8EAF492}"/>
              </a:ext>
            </a:extLst>
          </p:cNvPr>
          <p:cNvSpPr txBox="1"/>
          <p:nvPr/>
        </p:nvSpPr>
        <p:spPr>
          <a:xfrm>
            <a:off x="500122" y="4210260"/>
            <a:ext cx="5187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corsi di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inglese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francese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tedesco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spagnolo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portoghese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sono utili anche in preparazione al Language Placement Test di Ateneo per la mobilità internazionale.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1919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Oltre a questi, sono frequentemente proposti corsi di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russo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cinese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giapponese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arabo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4" name="Immagine 13" descr="Immagine che contiene vestiti, persona, Viso umano, donna&#10;&#10;Descrizione generata automaticamente">
            <a:extLst>
              <a:ext uri="{FF2B5EF4-FFF2-40B4-BE49-F238E27FC236}">
                <a16:creationId xmlns:a16="http://schemas.microsoft.com/office/drawing/2014/main" id="{94FF48FF-B5C6-CDA6-407A-AEBCDB8C8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628" y="4073224"/>
            <a:ext cx="2768366" cy="18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16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209420"/>
            <a:ext cx="8753381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FACCIAMO QUADRATO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#UniprSostenibile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2943788" y="1270682"/>
            <a:ext cx="5436732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Facciamo quadrato è la campagna di sensibilizzazione che l'Ateneo ha avviato proprio sui temi della sostenibilità.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Nel corso della vita universitaria avrai modo di conoscere nel dettaglio quanto si sta facendo su temi quali mobilità, verde, rifiuti, utilizzo delle risorse, ecc.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Basta poco per iniziare con il piede giusto e contribuire a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fare la differenza!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Presta attenzione ai rifiuti che produci, differenziandoli attentamente e collocandoli negli appositi contenitori che troverai posizionati in tutte le sedi dell’Ateneo…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…e non dimenticarti di rimanere informato/a su questi temi, la tua formazione e il tuo futuro passano anche da qui!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solidFill>
                  <a:srgbClr val="00B0F0"/>
                </a:solidFill>
                <a:latin typeface="Calibri" panose="020F0502020204030204"/>
              </a:rPr>
              <a:t>Il Dipartimento di Giurisprudenza, Studî politici e internazionali è impegnato, come Dipartimento di Eccellenza 2023-2027, nel </a:t>
            </a:r>
            <a:r>
              <a:rPr lang="it-IT" b="1">
                <a:solidFill>
                  <a:srgbClr val="00B0F0"/>
                </a:solidFill>
                <a:latin typeface="Calibri" panose="020F0502020204030204"/>
              </a:rPr>
              <a:t>Progetto </a:t>
            </a:r>
            <a:r>
              <a:rPr lang="it-IT" b="1" i="1" err="1">
                <a:solidFill>
                  <a:srgbClr val="00B0F0"/>
                </a:solidFill>
                <a:latin typeface="Calibri" panose="020F0502020204030204"/>
              </a:rPr>
              <a:t>Food</a:t>
            </a:r>
            <a:r>
              <a:rPr lang="it-IT" b="1" i="1">
                <a:solidFill>
                  <a:srgbClr val="00B0F0"/>
                </a:solidFill>
                <a:latin typeface="Calibri" panose="020F0502020204030204"/>
              </a:rPr>
              <a:t> for future</a:t>
            </a:r>
            <a:r>
              <a:rPr lang="it-IT">
                <a:solidFill>
                  <a:srgbClr val="00B0F0"/>
                </a:solidFill>
                <a:latin typeface="Calibri" panose="020F0502020204030204"/>
              </a:rPr>
              <a:t>, sul tema della sostenibilità alimentare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CB5300-412D-493A-991D-EA6EBEFC3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2" y="1763346"/>
            <a:ext cx="2325948" cy="33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87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5389514" y="4393338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Newsletter di Ateneo         UNIPRESENTE!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inviata 1 e 16 di ogni mese</a:t>
            </a: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umetto 1 75"/>
          <p:cNvSpPr/>
          <p:nvPr/>
        </p:nvSpPr>
        <p:spPr>
          <a:xfrm>
            <a:off x="6389077" y="1452533"/>
            <a:ext cx="1758461" cy="2564059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772732" y="496796"/>
            <a:ext cx="759853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53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6456049" y="1765066"/>
            <a:ext cx="16914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UNIPR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Facebook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Instagram</a:t>
            </a: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Twitter</a:t>
            </a: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YouTube</a:t>
            </a: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701034" y="4868960"/>
            <a:ext cx="2807633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993071" y="4933465"/>
            <a:ext cx="2469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 Verde 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sp>
        <p:nvSpPr>
          <p:cNvPr id="16" name="Fumetto 1 15"/>
          <p:cNvSpPr/>
          <p:nvPr/>
        </p:nvSpPr>
        <p:spPr>
          <a:xfrm>
            <a:off x="1746514" y="1157814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46514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URP Ufficio Relazioni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il Pubblico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urp@unipr.it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0521.904006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id="{6949E81B-9714-43AE-A0C8-A78E53B28711}"/>
              </a:ext>
            </a:extLst>
          </p:cNvPr>
          <p:cNvSpPr/>
          <p:nvPr/>
        </p:nvSpPr>
        <p:spPr>
          <a:xfrm>
            <a:off x="331251" y="2828898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Parma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UniverCity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Info Point/Welcome Point Matricole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0521-904081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Sottopasso Ponte Romano</a:t>
            </a:r>
          </a:p>
        </p:txBody>
      </p:sp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9393" y="365126"/>
            <a:ext cx="5785213" cy="928097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PAGINE </a:t>
            </a:r>
            <a:r>
              <a:rPr lang="it-IT" sz="3200" b="1" i="1">
                <a:solidFill>
                  <a:schemeClr val="accent1">
                    <a:lumMod val="50000"/>
                  </a:schemeClr>
                </a:solidFill>
              </a:rPr>
              <a:t>WEB</a:t>
            </a:r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 UTILI </a:t>
            </a:r>
            <a:br>
              <a:rPr lang="it-IT" sz="32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DEL CORSO DI LAUREA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1728" y="1512117"/>
            <a:ext cx="8187655" cy="43513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400"/>
              <a:t> </a:t>
            </a:r>
            <a:r>
              <a:rPr lang="it-IT" sz="2400" cap="small"/>
              <a:t>per orario lezioni</a:t>
            </a:r>
            <a:r>
              <a:rPr lang="it-IT" sz="2400"/>
              <a:t>: </a:t>
            </a:r>
            <a:r>
              <a:rPr lang="it-IT" sz="2400" b="1" u="sng">
                <a:solidFill>
                  <a:schemeClr val="accent1">
                    <a:lumMod val="50000"/>
                  </a:schemeClr>
                </a:solidFill>
                <a:hlinkClick r:id="rId2"/>
              </a:rPr>
              <a:t>http://agendastudenti.unipr.it/</a:t>
            </a:r>
            <a:r>
              <a:rPr lang="it-IT" sz="2400" b="1" u="sng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b="1" i="1" u="sng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sz="2400" b="1" u="sng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400"/>
              <a:t> </a:t>
            </a:r>
            <a:r>
              <a:rPr lang="it-IT" sz="2400" cap="small"/>
              <a:t>per gestione aule</a:t>
            </a:r>
            <a:r>
              <a:rPr lang="it-IT" sz="2400"/>
              <a:t>: </a:t>
            </a:r>
            <a:r>
              <a:rPr lang="it-IT" sz="2400" b="1" u="sng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https://easyroom.unipr</a:t>
            </a:r>
            <a:r>
              <a:rPr lang="it-IT" sz="2400" b="1" u="sng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/>
              <a:t> </a:t>
            </a:r>
            <a:r>
              <a:rPr lang="it-IT" sz="2400" cap="small"/>
              <a:t>per iscrizione agli esami: </a:t>
            </a:r>
            <a:r>
              <a:rPr lang="it-IT" sz="2400" b="1" u="sng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https://unipr.esse3.cineca.it/</a:t>
            </a:r>
            <a:r>
              <a:rPr lang="it-IT" sz="2400" b="1" u="sng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/>
              <a:t> </a:t>
            </a:r>
            <a:r>
              <a:rPr lang="it-IT" sz="2400" cap="small"/>
              <a:t>per il materiale didattico</a:t>
            </a:r>
            <a:r>
              <a:rPr lang="it-IT" sz="2400"/>
              <a:t>: </a:t>
            </a:r>
            <a:r>
              <a:rPr lang="it-IT" sz="2400" b="1" u="sng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https://elly2023.gspi.unipr.it/</a:t>
            </a:r>
            <a:r>
              <a:rPr lang="it-IT" sz="2400" b="1" u="sng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sz="2400"/>
          </a:p>
          <a:p>
            <a:pPr marL="0" indent="0" algn="ctr">
              <a:buNone/>
            </a:pPr>
            <a:r>
              <a:rPr lang="it-IT">
                <a:solidFill>
                  <a:srgbClr val="FF0000"/>
                </a:solidFill>
              </a:rPr>
              <a:t>Come trovarle? </a:t>
            </a:r>
          </a:p>
          <a:p>
            <a:r>
              <a:rPr lang="it-IT">
                <a:solidFill>
                  <a:srgbClr val="FF0000"/>
                </a:solidFill>
              </a:rPr>
              <a:t>Sul sito del Corso di laurea (</a:t>
            </a:r>
            <a:r>
              <a:rPr lang="it-IT" b="1">
                <a:solidFill>
                  <a:srgbClr val="FF0000"/>
                </a:solidFill>
                <a:hlinkClick r:id="rId6"/>
              </a:rPr>
              <a:t>https://corsi.unipr.it/it/cdlm-giur</a:t>
            </a:r>
            <a:r>
              <a:rPr lang="it-IT">
                <a:solidFill>
                  <a:srgbClr val="FF0000"/>
                </a:solidFill>
              </a:rPr>
              <a:t>), sotto la voce «STUDIARE» </a:t>
            </a:r>
          </a:p>
          <a:p>
            <a:r>
              <a:rPr lang="it-IT">
                <a:solidFill>
                  <a:srgbClr val="FF0000"/>
                </a:solidFill>
              </a:rPr>
              <a:t>Sul sito del Dipartimento (</a:t>
            </a:r>
            <a:r>
              <a:rPr lang="it-IT" b="1">
                <a:solidFill>
                  <a:srgbClr val="FF0000"/>
                </a:solidFill>
                <a:hlinkClick r:id="rId7"/>
              </a:rPr>
              <a:t>www.gspi.unipr.it</a:t>
            </a:r>
            <a:r>
              <a:rPr lang="it-IT">
                <a:solidFill>
                  <a:srgbClr val="FF0000"/>
                </a:solidFill>
              </a:rPr>
              <a:t>), sotto la voce «DIDATTICA»</a:t>
            </a:r>
          </a:p>
          <a:p>
            <a:pPr marL="0" indent="0" algn="ctr">
              <a:buNone/>
            </a:pPr>
            <a:endParaRPr lang="it-IT">
              <a:solidFill>
                <a:srgbClr val="FF000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-1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423081" y="6290380"/>
            <a:ext cx="257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Welcome </a:t>
            </a:r>
            <a:r>
              <a:rPr lang="it-IT" err="1">
                <a:solidFill>
                  <a:schemeClr val="bg1"/>
                </a:solidFill>
              </a:rPr>
              <a:t>Day</a:t>
            </a:r>
            <a:r>
              <a:rPr lang="it-IT">
                <a:solidFill>
                  <a:schemeClr val="bg1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556054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053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3200" b="1">
                <a:solidFill>
                  <a:schemeClr val="tx2"/>
                </a:solidFill>
                <a:latin typeface="+mn-lt"/>
              </a:rPr>
              <a:t>SERVIZIO BIBLIOTECARIO E AULE STUDIO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250" y="1312165"/>
            <a:ext cx="8410575" cy="447903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600" b="1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it-IT" sz="2600" b="1">
                <a:solidFill>
                  <a:srgbClr val="FF0000"/>
                </a:solidFill>
              </a:rPr>
              <a:t>La Biblioteca di Giurisprudenza è dislocata su 12 postazioni</a:t>
            </a:r>
            <a:r>
              <a:rPr lang="it-IT" sz="2600" b="1">
                <a:solidFill>
                  <a:schemeClr val="tx2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it-IT" sz="2600"/>
              <a:t>Biblioteca centrale, Diritto Internazionale, Diritto Penale, Diritto Pubblico, Diritto Romano e Commerciale, Filosofia del Diritto e Storia del Diritto Italiano, Servizio Sociale e Diritto del Lavoro: in sede centrale</a:t>
            </a:r>
          </a:p>
          <a:p>
            <a:pPr>
              <a:buFontTx/>
              <a:buChar char="-"/>
            </a:pPr>
            <a:r>
              <a:rPr lang="it-IT" sz="2600"/>
              <a:t>Diritto fallimentare, privato e processuale: palazzina di fronte (Via Università,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600" b="1">
                <a:solidFill>
                  <a:schemeClr val="tx2"/>
                </a:solidFill>
              </a:rPr>
              <a:t> </a:t>
            </a:r>
            <a:r>
              <a:rPr lang="it-IT" sz="2600" b="1"/>
              <a:t>Sito della Biblioteca di Giurisprudenza: </a:t>
            </a:r>
            <a:r>
              <a:rPr lang="it-IT" sz="2600" b="1">
                <a:solidFill>
                  <a:srgbClr val="0070C0"/>
                </a:solidFill>
              </a:rPr>
              <a:t>https://www.bibliotecagiurisprudenza.unipr.it/</a:t>
            </a:r>
          </a:p>
          <a:p>
            <a:pPr marL="0" indent="0">
              <a:lnSpc>
                <a:spcPct val="110000"/>
              </a:lnSpc>
              <a:buNone/>
            </a:pPr>
            <a:endParaRPr lang="it-IT" sz="2400" b="1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it-IT"/>
          </a:p>
        </p:txBody>
      </p:sp>
      <p:grpSp>
        <p:nvGrpSpPr>
          <p:cNvPr id="4" name="Gruppo 3"/>
          <p:cNvGrpSpPr/>
          <p:nvPr/>
        </p:nvGrpSpPr>
        <p:grpSpPr>
          <a:xfrm>
            <a:off x="0" y="610478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313899" y="6303070"/>
            <a:ext cx="2674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Welcome </a:t>
            </a:r>
            <a:r>
              <a:rPr lang="it-IT" err="1">
                <a:solidFill>
                  <a:schemeClr val="bg1"/>
                </a:solidFill>
              </a:rPr>
              <a:t>Day</a:t>
            </a:r>
            <a:r>
              <a:rPr lang="it-IT">
                <a:solidFill>
                  <a:schemeClr val="bg1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704329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985906" y="385050"/>
            <a:ext cx="363426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68307" y="1466419"/>
            <a:ext cx="443643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natura didattica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puoi rivolgerti al tutor, alla/al presidente del corso di studio o alla/al RAQ (Responsabile della Qualità del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CdS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42527" y="2552668"/>
            <a:ext cx="446221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natura didattico – organizzativa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puoi rivolgerti alla segreteria 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42526" y="3681454"/>
            <a:ext cx="4462211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natura relazionale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puoi rivolgerti alla/al tutor docente e studente o al nostro servizio di counseling all’interno del Centro Accoglienza e 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68307" y="5367868"/>
            <a:ext cx="779769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reclami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suggerimenti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apprezzamenti: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compila il modulo on line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C6F6B51-DE33-4314-ABC3-182FEF8EC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479" y="1881622"/>
            <a:ext cx="3199994" cy="23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25938"/>
            <a:ext cx="7886700" cy="7190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3200" b="1" cap="all" normalizeH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QUALE SEGRETERIA RIVOLGERSI?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49" y="1181537"/>
            <a:ext cx="8114517" cy="4848776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7200" b="1">
                <a:solidFill>
                  <a:srgbClr val="FF0000"/>
                </a:solidFill>
              </a:rPr>
              <a:t>SERVIZIO PER LA QUALITA’ DELLA DIDATTICA </a:t>
            </a:r>
            <a:r>
              <a:rPr lang="it-IT" sz="7200">
                <a:solidFill>
                  <a:srgbClr val="FF0000"/>
                </a:solidFill>
              </a:rPr>
              <a:t>(Via Università, 7):</a:t>
            </a:r>
          </a:p>
          <a:p>
            <a:pPr marL="0" indent="0">
              <a:buNone/>
            </a:pPr>
            <a:r>
              <a:rPr lang="it-IT" sz="7200"/>
              <a:t>(</a:t>
            </a:r>
            <a:r>
              <a:rPr lang="it-IT" sz="7200">
                <a:hlinkClick r:id="rId2"/>
              </a:rPr>
              <a:t>giurisp.didattica@unipr.it</a:t>
            </a:r>
            <a:r>
              <a:rPr lang="it-IT" sz="7200"/>
              <a:t>) </a:t>
            </a:r>
          </a:p>
          <a:p>
            <a:pPr marL="0" indent="0">
              <a:buNone/>
            </a:pPr>
            <a:r>
              <a:rPr lang="it-IT" sz="7200">
                <a:solidFill>
                  <a:srgbClr val="FF0000"/>
                </a:solidFill>
              </a:rPr>
              <a:t>questioni relative alla gestione orario lezioni, esami di profitto, aule, </a:t>
            </a:r>
            <a:r>
              <a:rPr lang="it-IT" sz="7200" i="1">
                <a:solidFill>
                  <a:srgbClr val="FF0000"/>
                </a:solidFill>
              </a:rPr>
              <a:t>mail</a:t>
            </a:r>
            <a:r>
              <a:rPr lang="it-IT" sz="7200">
                <a:solidFill>
                  <a:srgbClr val="FF0000"/>
                </a:solidFill>
              </a:rPr>
              <a:t>, sito dei Corsi di laurea, piano degli studi …</a:t>
            </a:r>
          </a:p>
          <a:p>
            <a:pPr marL="0" indent="0">
              <a:buNone/>
            </a:pPr>
            <a:endParaRPr lang="it-IT" sz="7200"/>
          </a:p>
          <a:p>
            <a:pPr>
              <a:buFont typeface="Wingdings" panose="05000000000000000000" pitchFamily="2" charset="2"/>
              <a:buChar char="Ø"/>
            </a:pPr>
            <a:r>
              <a:rPr lang="it-IT" sz="7200" b="1">
                <a:solidFill>
                  <a:srgbClr val="00B050"/>
                </a:solidFill>
              </a:rPr>
              <a:t>SEGRETERIA STUDENTI </a:t>
            </a:r>
            <a:r>
              <a:rPr lang="it-IT" sz="7200">
                <a:solidFill>
                  <a:srgbClr val="00B050"/>
                </a:solidFill>
              </a:rPr>
              <a:t>(Strada del Prato, 4/1A):</a:t>
            </a:r>
          </a:p>
          <a:p>
            <a:pPr marL="0" indent="0">
              <a:buNone/>
            </a:pPr>
            <a:r>
              <a:rPr lang="it-IT" sz="7200"/>
              <a:t>    (</a:t>
            </a:r>
            <a:r>
              <a:rPr lang="it-IT" sz="7200">
                <a:hlinkClick r:id="rId3"/>
              </a:rPr>
              <a:t>segreteria.giurisprudenza@unipr.it</a:t>
            </a:r>
            <a:r>
              <a:rPr lang="it-IT" sz="7200"/>
              <a:t>)</a:t>
            </a:r>
          </a:p>
          <a:p>
            <a:pPr marL="0" indent="0">
              <a:buNone/>
            </a:pPr>
            <a:r>
              <a:rPr lang="it-IT" sz="7200"/>
              <a:t>    questioni relative alla carriera universitaria, tasse,</a:t>
            </a:r>
          </a:p>
          <a:p>
            <a:pPr marL="0" indent="0">
              <a:buNone/>
            </a:pPr>
            <a:r>
              <a:rPr lang="it-IT" sz="7200"/>
              <a:t>    iscrizione, domande di laurea…</a:t>
            </a:r>
          </a:p>
          <a:p>
            <a:pPr marL="0" indent="0">
              <a:buNone/>
            </a:pPr>
            <a:r>
              <a:rPr lang="it-IT" sz="7200">
                <a:solidFill>
                  <a:srgbClr val="00B050"/>
                </a:solidFill>
              </a:rPr>
              <a:t>Su appuntamento nelle seguenti giornate e con le seguenti modalità:</a:t>
            </a:r>
          </a:p>
          <a:p>
            <a:pPr marL="0" indent="0">
              <a:buNone/>
            </a:pPr>
            <a:r>
              <a:rPr lang="it-IT" sz="7200">
                <a:solidFill>
                  <a:srgbClr val="00B050"/>
                </a:solidFill>
              </a:rPr>
              <a:t>- lunedì: ricevimento in remoto, solo via </a:t>
            </a:r>
            <a:r>
              <a:rPr lang="it-IT" sz="7200" i="1">
                <a:solidFill>
                  <a:srgbClr val="00B050"/>
                </a:solidFill>
              </a:rPr>
              <a:t>Teams</a:t>
            </a:r>
            <a:r>
              <a:rPr lang="it-IT" sz="7200">
                <a:solidFill>
                  <a:srgbClr val="00B050"/>
                </a:solidFill>
              </a:rPr>
              <a:t>, dalle ore 9.00 alle ore 12.00 </a:t>
            </a:r>
          </a:p>
          <a:p>
            <a:pPr marL="0" indent="0">
              <a:buNone/>
            </a:pPr>
            <a:r>
              <a:rPr lang="it-IT" sz="7200">
                <a:solidFill>
                  <a:srgbClr val="00B050"/>
                </a:solidFill>
              </a:rPr>
              <a:t>- giovedì: ricevimento in presenza, presso gli uffici della Segreteria Studenti, dalle ore 11.00 alle ore 13.00 </a:t>
            </a:r>
          </a:p>
          <a:p>
            <a:pPr marL="0" indent="0">
              <a:buNone/>
            </a:pPr>
            <a:r>
              <a:rPr lang="it-IT" sz="7200">
                <a:solidFill>
                  <a:srgbClr val="00B050"/>
                </a:solidFill>
              </a:rPr>
              <a:t>Per accedere ai servizi occorre che venga preliminarmente effettuata la prenotazione degli appuntamenti utilizzando la piattaforma </a:t>
            </a:r>
            <a:r>
              <a:rPr lang="it-IT" sz="7200" err="1">
                <a:solidFill>
                  <a:srgbClr val="00B050"/>
                </a:solidFill>
              </a:rPr>
              <a:t>EASYAcademy</a:t>
            </a:r>
            <a:r>
              <a:rPr lang="it-IT" sz="720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endParaRPr lang="it-IT" sz="8600"/>
          </a:p>
          <a:p>
            <a:pPr marL="0" indent="0">
              <a:buNone/>
            </a:pPr>
            <a:r>
              <a:rPr lang="it-IT" sz="8600"/>
              <a:t>    </a:t>
            </a:r>
          </a:p>
          <a:p>
            <a:pPr marL="0" indent="0">
              <a:buNone/>
            </a:pPr>
            <a:endParaRPr lang="it-IT"/>
          </a:p>
        </p:txBody>
      </p:sp>
      <p:grpSp>
        <p:nvGrpSpPr>
          <p:cNvPr id="4" name="Gruppo 3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309813" y="6290380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Welcome </a:t>
            </a:r>
            <a:r>
              <a:rPr lang="it-IT" err="1">
                <a:solidFill>
                  <a:schemeClr val="bg1"/>
                </a:solidFill>
              </a:rPr>
              <a:t>Day</a:t>
            </a:r>
            <a:r>
              <a:rPr lang="it-IT">
                <a:solidFill>
                  <a:schemeClr val="bg1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30709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165974" y="87101"/>
            <a:ext cx="4946612" cy="107721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ATTIVITA’ DI TUTORATO</a:t>
            </a:r>
          </a:p>
          <a:p>
            <a:pPr algn="ctr"/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Chi siamo? A cosa mi serve?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Welcome </a:t>
            </a:r>
            <a:r>
              <a:rPr lang="it-IT" err="1">
                <a:solidFill>
                  <a:schemeClr val="bg1"/>
                </a:solidFill>
              </a:rPr>
              <a:t>Day</a:t>
            </a:r>
            <a:r>
              <a:rPr lang="it-IT">
                <a:solidFill>
                  <a:schemeClr val="bg1"/>
                </a:solidFill>
              </a:rPr>
              <a:t> 2023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254034" y="1225150"/>
            <a:ext cx="6635932" cy="48320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800" b="1" u="sng">
                <a:solidFill>
                  <a:schemeClr val="accent1">
                    <a:lumMod val="50000"/>
                  </a:schemeClr>
                </a:solidFill>
              </a:rPr>
              <a:t>SIAMO STUDENTI COME VOI</a:t>
            </a:r>
          </a:p>
          <a:p>
            <a:endParaRPr lang="it-IT" sz="2400" b="1" u="sng"/>
          </a:p>
          <a:p>
            <a:r>
              <a:rPr lang="it-IT" sz="2400" b="1">
                <a:solidFill>
                  <a:schemeClr val="accent1">
                    <a:lumMod val="50000"/>
                  </a:schemeClr>
                </a:solidFill>
              </a:rPr>
              <a:t>2) </a:t>
            </a:r>
            <a:r>
              <a:rPr lang="it-IT" sz="2800" b="1" u="sng">
                <a:solidFill>
                  <a:schemeClr val="accent1">
                    <a:lumMod val="50000"/>
                  </a:schemeClr>
                </a:solidFill>
              </a:rPr>
              <a:t>SIAMO A DISPOSIZIONE PER AIUTARVI AD INSERIRVI NEL MONDO UNIVERSITARIO: </a:t>
            </a:r>
            <a:r>
              <a:rPr lang="it-IT" b="1"/>
              <a:t>aiuto nella compilazione del piano di studi, organizzazione del carico di studio, indicazioni generali sugli esami da sostenere (</a:t>
            </a:r>
            <a:r>
              <a:rPr lang="it-IT" b="1">
                <a:sym typeface="Wingdings" panose="05000000000000000000" pitchFamily="2" charset="2"/>
              </a:rPr>
              <a:t> </a:t>
            </a:r>
            <a:r>
              <a:rPr lang="it-IT" b="1">
                <a:solidFill>
                  <a:srgbClr val="FF0000"/>
                </a:solidFill>
                <a:sym typeface="Wingdings" panose="05000000000000000000" pitchFamily="2" charset="2"/>
              </a:rPr>
              <a:t>TUTOR GENERICO</a:t>
            </a:r>
            <a:r>
              <a:rPr lang="it-IT" b="1">
                <a:sym typeface="Wingdings" panose="05000000000000000000" pitchFamily="2" charset="2"/>
              </a:rPr>
              <a:t>)</a:t>
            </a:r>
          </a:p>
          <a:p>
            <a:endParaRPr lang="it-IT" b="1">
              <a:sym typeface="Wingdings" panose="05000000000000000000" pitchFamily="2" charset="2"/>
            </a:endParaRPr>
          </a:p>
          <a:p>
            <a:r>
              <a:rPr lang="it-IT" sz="2400" b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3) </a:t>
            </a:r>
            <a:r>
              <a:rPr lang="it-IT" sz="2800" b="1" u="sng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VI AIUTIAMO NELLA PREPARAZIONE DEGLI ESAMI: </a:t>
            </a:r>
            <a:r>
              <a:rPr lang="it-IT" b="1">
                <a:sym typeface="Wingdings" panose="05000000000000000000" pitchFamily="2" charset="2"/>
              </a:rPr>
              <a:t>è possibile concordare con noi un metodo di preparazione agli esami, attraverso domande e spiegazioni di concetti, nonché di interrogazioni </a:t>
            </a:r>
            <a:r>
              <a:rPr lang="it-IT" b="1" err="1">
                <a:sym typeface="Wingdings" panose="05000000000000000000" pitchFamily="2" charset="2"/>
              </a:rPr>
              <a:t>pre</a:t>
            </a:r>
            <a:r>
              <a:rPr lang="it-IT" b="1">
                <a:sym typeface="Wingdings" panose="05000000000000000000" pitchFamily="2" charset="2"/>
              </a:rPr>
              <a:t>-esame. ( </a:t>
            </a:r>
            <a:r>
              <a:rPr lang="it-IT" b="1">
                <a:solidFill>
                  <a:srgbClr val="00B050"/>
                </a:solidFill>
                <a:sym typeface="Wingdings" panose="05000000000000000000" pitchFamily="2" charset="2"/>
              </a:rPr>
              <a:t>TUTOR SPECIFICO/DI MATERIA</a:t>
            </a:r>
            <a:r>
              <a:rPr lang="it-IT" b="1">
                <a:sym typeface="Wingdings" panose="05000000000000000000" pitchFamily="2" charset="2"/>
              </a:rPr>
              <a:t>)</a:t>
            </a:r>
            <a:endParaRPr lang="it-IT" b="1"/>
          </a:p>
          <a:p>
            <a:pPr marL="342900" indent="-342900">
              <a:buAutoNum type="arabicParenR"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595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04502" y="241850"/>
            <a:ext cx="9039497" cy="61555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COME TROVARCI?</a:t>
            </a:r>
          </a:p>
          <a:p>
            <a:pPr algn="ctr"/>
            <a:endParaRPr lang="it-IT" sz="3200" b="1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È semplice!!</a:t>
            </a:r>
          </a:p>
          <a:p>
            <a:pPr algn="ctr"/>
            <a:endParaRPr lang="it-IT" sz="3200" b="1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it-IT" sz="3200" b="1" u="sng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SITO DEL Corso di laurea</a:t>
            </a:r>
            <a:r>
              <a:rPr lang="it-IT" sz="3200" b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: voce «Studiare» -Tutorato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it-IT" sz="3200" b="1" u="sng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MAIL dei tutor:</a:t>
            </a:r>
            <a:r>
              <a:rPr lang="it-IT" sz="3200" b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3200" b="1">
                <a:solidFill>
                  <a:srgbClr val="FF0000"/>
                </a:solidFill>
                <a:sym typeface="Wingdings" panose="05000000000000000000" pitchFamily="2" charset="2"/>
              </a:rPr>
              <a:t>nome.cognome@studenti.unipr.it</a:t>
            </a:r>
            <a:endParaRPr lang="it-IT" sz="3200" b="1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algn="just" fontAlgn="base"/>
            <a:endParaRPr lang="it-IT" sz="2400"/>
          </a:p>
          <a:p>
            <a:pPr algn="just" fontAlgn="base"/>
            <a:r>
              <a:rPr lang="it-IT" sz="2400"/>
              <a:t>L’attività del tutorato si svolge sia in presenza che "a distanza" </a:t>
            </a:r>
            <a:r>
              <a:rPr lang="it-IT" sz="2400">
                <a:sym typeface="Wingdings" panose="05000000000000000000" pitchFamily="2" charset="2"/>
              </a:rPr>
              <a:t> è</a:t>
            </a:r>
            <a:r>
              <a:rPr lang="it-IT" sz="2400"/>
              <a:t> possibile contattare i tutor non solo tramite </a:t>
            </a:r>
            <a:r>
              <a:rPr lang="it-IT" sz="2400" b="1" i="1"/>
              <a:t>email</a:t>
            </a:r>
            <a:r>
              <a:rPr lang="it-IT" sz="2400"/>
              <a:t> ma anche con </a:t>
            </a:r>
            <a:r>
              <a:rPr lang="it-IT" sz="2400" b="1" i="1"/>
              <a:t>Teams</a:t>
            </a:r>
            <a:r>
              <a:rPr lang="it-IT" sz="2400"/>
              <a:t>. Per concordare la forma di comunicazione più opportuna, si consiglia di scrivere direttamente una mail al tutor.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it-IT" sz="3200" b="1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Welcome </a:t>
            </a:r>
            <a:r>
              <a:rPr lang="it-IT" err="1">
                <a:solidFill>
                  <a:schemeClr val="bg1"/>
                </a:solidFill>
              </a:rPr>
              <a:t>Day</a:t>
            </a:r>
            <a:r>
              <a:rPr lang="it-IT">
                <a:solidFill>
                  <a:schemeClr val="bg1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490537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083" y="78829"/>
            <a:ext cx="8050267" cy="121394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3200" b="1">
                <a:solidFill>
                  <a:schemeClr val="tx2"/>
                </a:solidFill>
                <a:latin typeface="+mn-lt"/>
              </a:rPr>
              <a:t>TIROCINIO FORMATIVO CURRICULARE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1793" y="1671144"/>
            <a:ext cx="7963557" cy="41269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i="1"/>
              <a:t>Quando?</a:t>
            </a:r>
            <a:r>
              <a:rPr lang="it-IT"/>
              <a:t> </a:t>
            </a:r>
            <a:r>
              <a:rPr lang="it-IT">
                <a:solidFill>
                  <a:schemeClr val="accent1"/>
                </a:solidFill>
              </a:rPr>
              <a:t>A partire dal terzo anno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i="1"/>
              <a:t>Dove? </a:t>
            </a:r>
            <a:r>
              <a:rPr lang="it-IT">
                <a:solidFill>
                  <a:schemeClr val="accent1"/>
                </a:solidFill>
              </a:rPr>
              <a:t>Presso Enti pubblici o privati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i="1"/>
              <a:t>Quale?</a:t>
            </a:r>
          </a:p>
          <a:p>
            <a:pPr marL="0" indent="0">
              <a:buNone/>
            </a:pPr>
            <a:r>
              <a:rPr lang="it-IT"/>
              <a:t>   - È possibile scegliere tra i </a:t>
            </a:r>
            <a:r>
              <a:rPr lang="it-IT">
                <a:solidFill>
                  <a:schemeClr val="accent1"/>
                </a:solidFill>
              </a:rPr>
              <a:t>tirocini convenzionati</a:t>
            </a:r>
          </a:p>
          <a:p>
            <a:pPr marL="0" indent="0">
              <a:buNone/>
            </a:pPr>
            <a:r>
              <a:rPr lang="it-IT"/>
              <a:t>     dall’Università di Parma o </a:t>
            </a:r>
            <a:r>
              <a:rPr lang="it-IT">
                <a:solidFill>
                  <a:schemeClr val="accent1"/>
                </a:solidFill>
              </a:rPr>
              <a:t>proporre un tirocinio</a:t>
            </a:r>
            <a:endParaRPr lang="it-IT"/>
          </a:p>
          <a:p>
            <a:pPr>
              <a:buFont typeface="Wingdings" panose="05000000000000000000" pitchFamily="2" charset="2"/>
              <a:buChar char="Ø"/>
            </a:pPr>
            <a:r>
              <a:rPr lang="it-IT" i="1"/>
              <a:t>Perché?</a:t>
            </a:r>
            <a:r>
              <a:rPr lang="it-IT"/>
              <a:t> Per fare un’esperienza lavorativa e </a:t>
            </a:r>
            <a:r>
              <a:rPr lang="it-IT">
                <a:solidFill>
                  <a:schemeClr val="accent1"/>
                </a:solidFill>
              </a:rPr>
              <a:t>mettere in pratica ciò che si sta studiando, </a:t>
            </a:r>
            <a:r>
              <a:rPr lang="it-IT"/>
              <a:t>oltre alla possibilità di ottenere 6 CFU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339634" y="6290380"/>
            <a:ext cx="223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Welcome </a:t>
            </a:r>
            <a:r>
              <a:rPr lang="it-IT" err="1">
                <a:solidFill>
                  <a:schemeClr val="bg1"/>
                </a:solidFill>
              </a:rPr>
              <a:t>Day</a:t>
            </a:r>
            <a:r>
              <a:rPr lang="it-IT">
                <a:solidFill>
                  <a:schemeClr val="bg1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9181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9393" y="365126"/>
            <a:ext cx="5785213" cy="928097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3200" b="1">
                <a:solidFill>
                  <a:schemeClr val="accent1">
                    <a:lumMod val="50000"/>
                  </a:schemeClr>
                </a:solidFill>
              </a:rPr>
              <a:t>SEDE DEL CORSO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1728" y="1512117"/>
            <a:ext cx="8187655" cy="43513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it-IT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>
                <a:solidFill>
                  <a:srgbClr val="FF0000"/>
                </a:solidFill>
              </a:rPr>
              <a:t>VIA UNIVERSITA’, 12 (PALAZZO CENTRALE)</a:t>
            </a:r>
          </a:p>
          <a:p>
            <a:pPr marL="0" indent="0" algn="ctr">
              <a:buNone/>
            </a:pPr>
            <a:r>
              <a:rPr lang="it-IT">
                <a:solidFill>
                  <a:srgbClr val="00B050"/>
                </a:solidFill>
              </a:rPr>
              <a:t>STRADA DEL PRATO, 4/1A (AULE SAN FRANCESCO)</a:t>
            </a:r>
          </a:p>
          <a:p>
            <a:pPr marL="0" indent="0" algn="ctr">
              <a:buNone/>
            </a:pPr>
            <a:r>
              <a:rPr lang="it-IT">
                <a:solidFill>
                  <a:schemeClr val="tx1"/>
                </a:solidFill>
                <a:hlinkClick r:id="rId2"/>
              </a:rPr>
              <a:t>https://corsi.unipr.it/it/cdlm-giur/sedi</a:t>
            </a:r>
            <a:r>
              <a:rPr lang="it-IT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-1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423081" y="6290380"/>
            <a:ext cx="257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177944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79" y="5294753"/>
            <a:ext cx="1948442" cy="7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9" name="CasellaDiTesto 68"/>
          <p:cNvSpPr txBox="1"/>
          <p:nvPr/>
        </p:nvSpPr>
        <p:spPr>
          <a:xfrm>
            <a:off x="588701" y="1507969"/>
            <a:ext cx="456535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>
                <a:solidFill>
                  <a:schemeClr val="accent1">
                    <a:lumMod val="50000"/>
                  </a:schemeClr>
                </a:solidFill>
              </a:rPr>
              <a:t>SITO DELL’UNIVERSITÀ</a:t>
            </a:r>
          </a:p>
          <a:p>
            <a:r>
              <a:rPr lang="it-IT" sz="2000" b="1">
                <a:solidFill>
                  <a:schemeClr val="accent1">
                    <a:lumMod val="50000"/>
                  </a:schemeClr>
                </a:solidFill>
                <a:hlinkClick r:id="rId4"/>
              </a:rPr>
              <a:t>www.unipr.it</a:t>
            </a:r>
            <a:r>
              <a:rPr lang="it-IT" sz="2000" b="1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>
                <a:solidFill>
                  <a:schemeClr val="accent1">
                    <a:lumMod val="50000"/>
                  </a:schemeClr>
                </a:solidFill>
              </a:rPr>
              <a:t>SITO DEL DIPARTIMENTO DI </a:t>
            </a:r>
          </a:p>
          <a:p>
            <a:r>
              <a:rPr lang="it-IT" sz="2000" b="1">
                <a:solidFill>
                  <a:schemeClr val="accent1">
                    <a:lumMod val="50000"/>
                  </a:schemeClr>
                </a:solidFill>
              </a:rPr>
              <a:t>GIURISPRUDENZA, STUDÎ POLITICI E</a:t>
            </a:r>
          </a:p>
          <a:p>
            <a:r>
              <a:rPr lang="it-IT" sz="2000" b="1">
                <a:solidFill>
                  <a:schemeClr val="accent1">
                    <a:lumMod val="50000"/>
                  </a:schemeClr>
                </a:solidFill>
              </a:rPr>
              <a:t>INTERNAZIONALI</a:t>
            </a:r>
          </a:p>
          <a:p>
            <a:r>
              <a:rPr lang="it-IT" sz="2000" b="1">
                <a:solidFill>
                  <a:schemeClr val="accent1">
                    <a:lumMod val="50000"/>
                  </a:schemeClr>
                </a:solidFill>
                <a:hlinkClick r:id="rId5"/>
              </a:rPr>
              <a:t>www.gspi.unipr.it</a:t>
            </a:r>
            <a:r>
              <a:rPr lang="it-IT" sz="2000" b="1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>
                <a:solidFill>
                  <a:schemeClr val="accent1">
                    <a:lumMod val="50000"/>
                  </a:schemeClr>
                </a:solidFill>
              </a:rPr>
              <a:t>SITO DEL CORSO DI LAUREA MAGISTRALE</a:t>
            </a:r>
          </a:p>
          <a:p>
            <a:r>
              <a:rPr lang="it-IT" sz="2000" b="1">
                <a:solidFill>
                  <a:schemeClr val="accent1">
                    <a:lumMod val="50000"/>
                  </a:schemeClr>
                </a:solidFill>
              </a:rPr>
              <a:t>IN GIURISPRUDENZA</a:t>
            </a:r>
          </a:p>
          <a:p>
            <a:r>
              <a:rPr lang="it-IT" sz="2000" b="1">
                <a:solidFill>
                  <a:schemeClr val="accent1">
                    <a:lumMod val="50000"/>
                  </a:schemeClr>
                </a:solidFill>
                <a:hlinkClick r:id="rId6"/>
              </a:rPr>
              <a:t>https://corsi.unipr.it/it/cdlm-giur</a:t>
            </a:r>
            <a:r>
              <a:rPr lang="it-IT" sz="2000" b="1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Welcome </a:t>
            </a:r>
            <a:r>
              <a:rPr lang="it-IT" err="1">
                <a:solidFill>
                  <a:schemeClr val="bg1"/>
                </a:solidFill>
              </a:rPr>
              <a:t>Day</a:t>
            </a:r>
            <a:r>
              <a:rPr lang="it-IT">
                <a:solidFill>
                  <a:schemeClr val="bg1"/>
                </a:solidFill>
              </a:rPr>
              <a:t> 2023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2976" y="1167175"/>
            <a:ext cx="4437774" cy="394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3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14" name="CasellaDiTesto 13"/>
          <p:cNvSpPr txBox="1"/>
          <p:nvPr/>
        </p:nvSpPr>
        <p:spPr>
          <a:xfrm>
            <a:off x="4958876" y="4576459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113392" y="388266"/>
            <a:ext cx="69172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CASELLA DI POSTA ELETTRONICA UNIPR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26908" y="1109982"/>
            <a:ext cx="396938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Controlla regolarmente la tua casella di posta elettronica (nome.cognome@studenti.unipr.it) 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dove ti invieremo informazioni relative a: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Iscrizioni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Scadenze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Tasse, bandi, premi e agevolazioni</a:t>
            </a: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Informazioni sul tuo percorso universitario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Eventi, congressi e seminari organizzati in ateneo, corsi di formazione, ecc.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0D4789F-EDE0-4B53-A1CD-8032EAD7A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102" y="1956111"/>
            <a:ext cx="3725760" cy="24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6363217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QUELLO CHE 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 </a:t>
            </a: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ASSICURIAMO</a:t>
            </a: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0932" y="1372404"/>
            <a:ext cx="80592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Accoglienza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inclusione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Etica e qualità nella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didattica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Etica e qualità nella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ricerca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Contatto con il mondo del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lavoro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Internazionalizzazione</a:t>
            </a:r>
          </a:p>
          <a:p>
            <a:pPr>
              <a:lnSpc>
                <a:spcPct val="150000"/>
              </a:lnSpc>
              <a:defRPr/>
            </a:pPr>
            <a:r>
              <a:rPr lang="it-IT" sz="2800">
                <a:solidFill>
                  <a:srgbClr val="4472C4">
                    <a:lumMod val="50000"/>
                  </a:srgbClr>
                </a:solidFill>
              </a:rPr>
              <a:t>• </a:t>
            </a:r>
            <a:r>
              <a:rPr lang="it-IT" sz="2800" b="1">
                <a:solidFill>
                  <a:srgbClr val="4472C4">
                    <a:lumMod val="50000"/>
                  </a:srgbClr>
                </a:solidFill>
              </a:rPr>
              <a:t>Didattica esperienziale </a:t>
            </a:r>
          </a:p>
          <a:p>
            <a:pPr>
              <a:lnSpc>
                <a:spcPct val="150000"/>
              </a:lnSpc>
              <a:defRPr/>
            </a:pPr>
            <a:r>
              <a:rPr lang="it-IT" sz="2000">
                <a:solidFill>
                  <a:srgbClr val="4472C4">
                    <a:lumMod val="50000"/>
                  </a:srgbClr>
                </a:solidFill>
              </a:rPr>
              <a:t>(nel Corso in Giurisprudenza di Parma, con punteggio A.N.V.U.R. tra i più alti tra i Corsi in Giurisprudenza finora valutati in Italia)</a:t>
            </a:r>
          </a:p>
          <a:p>
            <a:pPr>
              <a:lnSpc>
                <a:spcPct val="150000"/>
              </a:lnSpc>
              <a:defRPr/>
            </a:pPr>
            <a:r>
              <a:rPr lang="it-IT" sz="2000">
                <a:solidFill>
                  <a:srgbClr val="4472C4">
                    <a:lumMod val="50000"/>
                  </a:srgbClr>
                </a:solidFill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4BDA2A-A346-476A-A573-AF5BD7B3D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841" y="1235895"/>
            <a:ext cx="2977739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8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628650" y="342900"/>
            <a:ext cx="8070850" cy="1482725"/>
          </a:xfrm>
        </p:spPr>
        <p:txBody>
          <a:bodyPr/>
          <a:lstStyle/>
          <a:p>
            <a:pPr algn="ctr"/>
            <a:r>
              <a:rPr lang="it-IT" altLang="it-IT" sz="4000" b="1" i="1">
                <a:solidFill>
                  <a:srgbClr val="000000"/>
                </a:solidFill>
                <a:latin typeface="Calibri" panose="020F0502020204030204" pitchFamily="34" charset="0"/>
              </a:rPr>
              <a:t>Dati occupazionali</a:t>
            </a:r>
            <a:endParaRPr lang="it-IT" altLang="it-IT" sz="400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4350" y="1402916"/>
            <a:ext cx="8001000" cy="477404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it-IT" sz="2400"/>
              <a:t>La laurea in Giurisprudenza a Parma ha fatto conseguire: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it-IT" sz="2400"/>
          </a:p>
          <a:p>
            <a:pPr algn="just">
              <a:defRPr/>
            </a:pPr>
            <a:r>
              <a:rPr lang="it-IT" sz="2400">
                <a:solidFill>
                  <a:schemeClr val="accent5"/>
                </a:solidFill>
              </a:rPr>
              <a:t>un’elevata percentuale di occupati a un anno e a tre anni dalla laurea </a:t>
            </a:r>
          </a:p>
          <a:p>
            <a:pPr algn="just">
              <a:defRPr/>
            </a:pPr>
            <a:r>
              <a:rPr lang="it-IT" sz="2400">
                <a:solidFill>
                  <a:srgbClr val="00B050"/>
                </a:solidFill>
              </a:rPr>
              <a:t>un’elevata percentuale di reperimento del</a:t>
            </a:r>
            <a:r>
              <a:rPr lang="it-IT" sz="240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lavoro a tempo indeterminato a un anno dalla laurea</a:t>
            </a:r>
          </a:p>
          <a:p>
            <a:pPr algn="just">
              <a:defRPr/>
            </a:pPr>
            <a:r>
              <a:rPr lang="it-IT" sz="2400">
                <a:solidFill>
                  <a:srgbClr val="00B050"/>
                </a:solidFill>
              </a:rPr>
              <a:t> </a:t>
            </a:r>
            <a:r>
              <a:rPr lang="it-IT" sz="2400">
                <a:solidFill>
                  <a:srgbClr val="B582EE"/>
                </a:solidFill>
              </a:rPr>
              <a:t>un’elevata percentuale di reperimento del lavoro anche all’estero</a:t>
            </a:r>
          </a:p>
          <a:p>
            <a:pPr algn="just">
              <a:defRPr/>
            </a:pPr>
            <a:r>
              <a:rPr lang="it-IT" sz="2400">
                <a:solidFill>
                  <a:schemeClr val="accent2">
                    <a:lumMod val="75000"/>
                  </a:schemeClr>
                </a:solidFill>
              </a:rPr>
              <a:t>un’elevata percentuale di laureati che sentono la formazione professionale acquisita all'Università come molto adeguata e che dichiarano di utilizzare le competenze acquisite con la laurea </a:t>
            </a:r>
          </a:p>
          <a:p>
            <a:pPr algn="just">
              <a:defRPr/>
            </a:pPr>
            <a:endParaRPr lang="it-IT" sz="160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it-IT" sz="1600"/>
              <a:t>      FONTE: Rapporto Alma Laurea “Condizione occupazionale dei Laureati” </a:t>
            </a:r>
          </a:p>
        </p:txBody>
      </p:sp>
      <p:sp>
        <p:nvSpPr>
          <p:cNvPr id="4" name="Stella a 5 punte 3"/>
          <p:cNvSpPr/>
          <p:nvPr/>
        </p:nvSpPr>
        <p:spPr>
          <a:xfrm>
            <a:off x="429016" y="2306638"/>
            <a:ext cx="414338" cy="352425"/>
          </a:xfrm>
          <a:prstGeom prst="star5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tella a 5 punte 5"/>
          <p:cNvSpPr/>
          <p:nvPr/>
        </p:nvSpPr>
        <p:spPr>
          <a:xfrm>
            <a:off x="429016" y="3070745"/>
            <a:ext cx="414338" cy="365125"/>
          </a:xfrm>
          <a:prstGeom prst="star5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tella a 5 punte 6"/>
          <p:cNvSpPr/>
          <p:nvPr/>
        </p:nvSpPr>
        <p:spPr>
          <a:xfrm>
            <a:off x="441053" y="4723026"/>
            <a:ext cx="414338" cy="365125"/>
          </a:xfrm>
          <a:prstGeom prst="star5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6150709"/>
            <a:ext cx="9144000" cy="707292"/>
            <a:chOff x="0" y="6150708"/>
            <a:chExt cx="9144000" cy="765907"/>
          </a:xfrm>
        </p:grpSpPr>
        <p:sp>
          <p:nvSpPr>
            <p:cNvPr id="9" name="Rettangolo 8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11" name="Rettangolo 10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sp>
        <p:nvSpPr>
          <p:cNvPr id="12" name="Stella a 5 punte 11"/>
          <p:cNvSpPr/>
          <p:nvPr/>
        </p:nvSpPr>
        <p:spPr>
          <a:xfrm>
            <a:off x="421187" y="3896885"/>
            <a:ext cx="414338" cy="365125"/>
          </a:xfrm>
          <a:prstGeom prst="star5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6610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-31159" y="6150707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597208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QUELLO CHE 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 </a:t>
            </a: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CHIEDIAMO</a:t>
            </a: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0305" y="1578466"/>
            <a:ext cx="8694064" cy="363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Rispetto</a:t>
            </a: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delle persone, delle regole e delle cose.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Impegno</a:t>
            </a: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rigore</a:t>
            </a: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nello studio.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Partecipare alle lezioni in modo </a:t>
            </a:r>
            <a:r>
              <a:rPr kumimoji="0" lang="it-IT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attivo</a:t>
            </a: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critico.</a:t>
            </a: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Vivere la vita universitaria in maniera </a:t>
            </a:r>
            <a:r>
              <a:rPr kumimoji="0" lang="it-IT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aperta e solidale</a:t>
            </a: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it-IT" sz="26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Sfruttare eventi e occasioni che l’Università ti offre </a:t>
            </a: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non dimenticarti di tutte queste esperienze, anche dopo la laurea.</a:t>
            </a:r>
            <a:endParaRPr kumimoji="0" lang="it-IT" sz="26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6119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48508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CODICE ETICO DI ATENEO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7768" y="1364379"/>
            <a:ext cx="450106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la tutela della dignità delle lavoratrici e dei lavoratori, delle studentesse e degli studenti, il Codice stabilisce: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Correttezza, lealtà e rispetto reciproco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Utilizzo adeguato degli spazi universitari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Astensione da comportamenti discriminatori, vessatori, molestie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tali principi vengono violati puoi rivolgerti alla Consigliera di fiducia </a:t>
            </a:r>
            <a:r>
              <a:rPr kumimoji="0" lang="it-IT" sz="20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consiglieradifiducia@unipr.it</a:t>
            </a: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280">
            <a:off x="4896770" y="2648580"/>
            <a:ext cx="3525173" cy="21072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999" y="5550140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(4:3)</PresentationFormat>
  <Slides>30</Slides>
  <Notes>21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Tema di Office</vt:lpstr>
      <vt:lpstr>1_Tema di Office</vt:lpstr>
      <vt:lpstr>PowerPoint Presentation</vt:lpstr>
      <vt:lpstr>PowerPoint Presentation</vt:lpstr>
      <vt:lpstr>SEDE DEL CORSO</vt:lpstr>
      <vt:lpstr>PowerPoint Presentation</vt:lpstr>
      <vt:lpstr>PowerPoint Presentation</vt:lpstr>
      <vt:lpstr>PowerPoint Presentation</vt:lpstr>
      <vt:lpstr>Dati occupazionali</vt:lpstr>
      <vt:lpstr>PowerPoint Presentation</vt:lpstr>
      <vt:lpstr>PowerPoint Presentation</vt:lpstr>
      <vt:lpstr>PowerPoint Presentation</vt:lpstr>
      <vt:lpstr>        INIZIO DELLE LEZIONI 18 SETTEMBRE 2023   Le lezioni del primo semestre 2022/2023 saranno in presenza, ma il Docente potrà rendere disponibili le videoregistrazioni delle lezioni o altri materiali audio-video equivalenti sulla pagina Elly del corso (per indicazioni, v. il Syllabus di ciascun insegnamento)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PAGINE WEB UTILI  DEL CORSO DI LAUREA</vt:lpstr>
      <vt:lpstr>SERVIZIO BIBLIOTECARIO E AULE STUDIO</vt:lpstr>
      <vt:lpstr>PowerPoint Presentation</vt:lpstr>
      <vt:lpstr>A QUALE SEGRETERIA RIVOLGERSI?</vt:lpstr>
      <vt:lpstr>PowerPoint Presentation</vt:lpstr>
      <vt:lpstr>PowerPoint Presentation</vt:lpstr>
      <vt:lpstr>TIROCINIO FORMATIVO CURRICULARE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revision>1</cp:revision>
  <cp:lastPrinted>2018-01-17T12:16:18Z</cp:lastPrinted>
  <dcterms:created xsi:type="dcterms:W3CDTF">2016-12-13T13:19:46Z</dcterms:created>
  <dcterms:modified xsi:type="dcterms:W3CDTF">2023-09-18T06:52:40Z</dcterms:modified>
</cp:coreProperties>
</file>