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275" r:id="rId3"/>
    <p:sldId id="274" r:id="rId4"/>
    <p:sldId id="273" r:id="rId5"/>
    <p:sldId id="277" r:id="rId6"/>
    <p:sldId id="278" r:id="rId7"/>
    <p:sldId id="288" r:id="rId8"/>
    <p:sldId id="281" r:id="rId9"/>
    <p:sldId id="282" r:id="rId10"/>
    <p:sldId id="297" r:id="rId11"/>
    <p:sldId id="348" r:id="rId12"/>
    <p:sldId id="296" r:id="rId13"/>
    <p:sldId id="285" r:id="rId14"/>
    <p:sldId id="303" r:id="rId15"/>
    <p:sldId id="304" r:id="rId16"/>
    <p:sldId id="323" r:id="rId17"/>
    <p:sldId id="324" r:id="rId18"/>
    <p:sldId id="325" r:id="rId19"/>
    <p:sldId id="326" r:id="rId20"/>
    <p:sldId id="327" r:id="rId21"/>
    <p:sldId id="300" r:id="rId22"/>
    <p:sldId id="308" r:id="rId23"/>
    <p:sldId id="307" r:id="rId24"/>
    <p:sldId id="309" r:id="rId25"/>
    <p:sldId id="302" r:id="rId26"/>
    <p:sldId id="335" r:id="rId27"/>
    <p:sldId id="328" r:id="rId28"/>
    <p:sldId id="329" r:id="rId29"/>
    <p:sldId id="330" r:id="rId30"/>
    <p:sldId id="339" r:id="rId31"/>
    <p:sldId id="340" r:id="rId32"/>
    <p:sldId id="337" r:id="rId33"/>
    <p:sldId id="338" r:id="rId34"/>
    <p:sldId id="331" r:id="rId35"/>
    <p:sldId id="332" r:id="rId36"/>
    <p:sldId id="333" r:id="rId37"/>
    <p:sldId id="347" r:id="rId38"/>
    <p:sldId id="341" r:id="rId39"/>
    <p:sldId id="342" r:id="rId40"/>
    <p:sldId id="336" r:id="rId41"/>
    <p:sldId id="295" r:id="rId42"/>
    <p:sldId id="291" r:id="rId43"/>
    <p:sldId id="344" r:id="rId44"/>
    <p:sldId id="293" r:id="rId45"/>
    <p:sldId id="258" r:id="rId46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919"/>
    <a:srgbClr val="9C56E8"/>
    <a:srgbClr val="5AC4C4"/>
    <a:srgbClr val="B582EE"/>
    <a:srgbClr val="C63E5B"/>
    <a:srgbClr val="F0654E"/>
    <a:srgbClr val="898383"/>
    <a:srgbClr val="669E40"/>
    <a:srgbClr val="FB493B"/>
    <a:srgbClr val="9D2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9" autoAdjust="0"/>
    <p:restoredTop sz="94672"/>
  </p:normalViewPr>
  <p:slideViewPr>
    <p:cSldViewPr snapToGrid="0" snapToObjects="1">
      <p:cViewPr varScale="1">
        <p:scale>
          <a:sx n="66" d="100"/>
          <a:sy n="66" d="100"/>
        </p:scale>
        <p:origin x="1392" y="32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3A7E-91B0-4E5B-92AE-E949F01517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351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3A7E-91B0-4E5B-92AE-E949F01517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309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615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649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558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13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3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912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081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506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0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3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hyperlink" Target="https://unipr.cartaconto.credit-agricole.it/" TargetMode="Externa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1.safelinks.protection.outlook.com/?url=http://unipr.esse3.cineca.it/&amp;data=05|01|enrico.cavalli@unipr.it|177b708dfcc94195ad9708da9b162994|bb064bc5b7a841ecbabed7beb3faeb1c|0|0|637992816726402780|Unknown|TWFpbGZsb3d8eyJWIjoiMC4wLjAwMDAiLCJQIjoiV2luMzIiLCJBTiI6Ik1haWwiLCJXVCI6Mn0%3D|3000|||&amp;sdata=Kzuj1lAQJ0Am1KjWnuXpJqdvD/bQGzPb3dlqceD5cKg%3D&amp;reserved=0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hyperlink" Target="https://www.unipr.it/node/1712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rmazione@forumsolidarieta.it" TargetMode="External"/><Relationship Id="rId5" Type="http://schemas.openxmlformats.org/officeDocument/2006/relationships/hyperlink" Target="http://www.capas.unipr.it/" TargetMode="External"/><Relationship Id="rId4" Type="http://schemas.openxmlformats.org/officeDocument/2006/relationships/hyperlink" Target="http://www.cusparma.i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hyperlink" Target="https://ilmondochetiaspetta.unipr.it/welcome-days-2022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pr.it/assistenza-sanitaria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cai.unipr.it/it/le-eli-che/42/" TargetMode="External"/><Relationship Id="rId7" Type="http://schemas.openxmlformats.org/officeDocument/2006/relationships/hyperlink" Target="http://cai.unipr.i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cai@unipr.it" TargetMode="External"/><Relationship Id="rId5" Type="http://schemas.openxmlformats.org/officeDocument/2006/relationships/hyperlink" Target="http://cai.unipr.it/it/couseling-psicologico/140/" TargetMode="External"/><Relationship Id="rId4" Type="http://schemas.openxmlformats.org/officeDocument/2006/relationships/hyperlink" Target="http://cai.unipr.it/it/accoglienza-e-sportello-alloggi/141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olores.rollo@unipr.it" TargetMode="External"/><Relationship Id="rId2" Type="http://schemas.openxmlformats.org/officeDocument/2006/relationships/hyperlink" Target="mailto:cai@unipr.it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counseling@unipr.i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01.safelinks.protection.outlook.com/?url=https://www.cla.unipr.it/it/corsi/didattica-istituzionale-corsi-per-studenti-unipr/inglese/78/&amp;data=05|01|chiara.petrolini@unipr.it|6ec4e085bcc44f8e154308da8fe66c73|bb064bc5b7a841ecbabed7beb3faeb1c|0|0|637980517083862330|Unknown|TWFpbGZsb3d8eyJWIjoiMC4wLjAwMDAiLCJQIjoiV2luMzIiLCJBTiI6Ik1haWwiLCJXVCI6Mn0%3D|3000|||&amp;sdata=gL5pr5Dmh614X/pQaAaNIHUQtcgq2SmdeztMU6YJuYk%3D&amp;reserved=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a.unipr.it/it/corsi/didattica-istituzionale-corsi-per-studenti-unipr/francese/79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a.unipr.it/it/corsi/didattica-istituzionale-corsi-per-studenti-unipr/corsi-di-lingue-per-studenti-dsa/100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portoghese/91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tedesco/92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spagnolo/90/" TargetMode="External"/><Relationship Id="rId5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francese/89/" TargetMode="External"/><Relationship Id="rId4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inglese/88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federica.bianchi@unipr.it" TargetMode="External"/><Relationship Id="rId2" Type="http://schemas.openxmlformats.org/officeDocument/2006/relationships/hyperlink" Target="mailto:enrico.cavalli@unipr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enrico.cavalli@unipr.it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dl-chim.unipr.it/it/servizi/studenti-tutor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segsmfn@unipr.t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nome.cognome@studenti.unipr.it" TargetMode="External"/><Relationship Id="rId2" Type="http://schemas.openxmlformats.org/officeDocument/2006/relationships/hyperlink" Target="mailto:didattica.scvsa@unipr.i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dl-chim.unipr.it/" TargetMode="External"/><Relationship Id="rId4" Type="http://schemas.openxmlformats.org/officeDocument/2006/relationships/hyperlink" Target="http://scvsa.unipr.it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smedprev@unipr.it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Formazione%20Sicurezza" TargetMode="External"/><Relationship Id="rId2" Type="http://schemas.openxmlformats.org/officeDocument/2006/relationships/hyperlink" Target="mailto:formazione.sicurezza@unipr.it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lly2022.sicurezza.unipr.it/course/index.php?categoryid=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a.secchi@unipr.it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giorgio.pelosi@unipr.it" TargetMode="External"/><Relationship Id="rId4" Type="http://schemas.openxmlformats.org/officeDocument/2006/relationships/hyperlink" Target="mailto:matteo.tegoni@unipr.it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hyperlink" Target="http://www.unipr.it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urp@unipr.it" TargetMode="Externa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hyperlink" Target="mailto:consiglieradifiducia@unipr.i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r>
              <a:rPr lang="it-IT" sz="4800" dirty="0"/>
              <a:t>WELCOME DAY 2022</a:t>
            </a:r>
          </a:p>
          <a:p>
            <a:pPr algn="ctr"/>
            <a:r>
              <a:rPr lang="it-IT" sz="3600" dirty="0"/>
              <a:t>CORSO DI LAUREA </a:t>
            </a:r>
          </a:p>
          <a:p>
            <a:pPr algn="ctr"/>
            <a:r>
              <a:rPr lang="it-IT" sz="3600" dirty="0" smtClean="0"/>
              <a:t>IN</a:t>
            </a:r>
          </a:p>
          <a:p>
            <a:pPr algn="ctr"/>
            <a:r>
              <a:rPr lang="it-IT" sz="3600" dirty="0" smtClean="0"/>
              <a:t>CHIMICA</a:t>
            </a:r>
            <a:endParaRPr lang="it-IT" sz="3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85" y="709124"/>
            <a:ext cx="4593830" cy="173970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850243" y="6271846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27-09-2022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038637" y="166551"/>
            <a:ext cx="2827184" cy="584775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53442" y="1464095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attivata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 err="1">
                <a:solidFill>
                  <a:schemeClr val="accent1">
                    <a:lumMod val="50000"/>
                  </a:schemeClr>
                </a:solidFill>
              </a:rPr>
              <a:t>contactless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19832" y="5102999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</a:p>
          <a:p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Essere identificato in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sede d’esame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agli studenti universitari da enti e organizzazioni esterni (es. trasporto pubblico, musei, cinema)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4" y="2072937"/>
            <a:ext cx="432000" cy="3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226861"/>
            <a:ext cx="432000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2" y="2588717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2564864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53" y="2033181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226861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919252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4635732" y="1743412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904905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uppo 2"/>
          <p:cNvPicPr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0"/>
          <a:stretch/>
        </p:blipFill>
        <p:spPr bwMode="auto">
          <a:xfrm>
            <a:off x="6522837" y="549448"/>
            <a:ext cx="1730209" cy="110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564543" y="692454"/>
            <a:ext cx="5589767" cy="886956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</a:rPr>
              <a:t>La Student Card è la Carta Multiservizi, nata dalla collaborazione con Crédit Agricole Italia, dedicata agli studenti dell’Università di Parma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11530" y="470952"/>
            <a:ext cx="79438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Come fare per </a:t>
            </a:r>
            <a:r>
              <a:rPr lang="it-IT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ottenerla</a:t>
            </a:r>
          </a:p>
          <a:p>
            <a:endParaRPr lang="it-IT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/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Per ottenere la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student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card è necessario</a:t>
            </a:r>
            <a:r>
              <a:rPr lang="it-IT" dirty="0" smtClean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fontAlgn="base"/>
            <a:endParaRPr lang="it-I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it-I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essere 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</a:rPr>
              <a:t>regolarmente iscritto/a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 all'anno accademico in corso ai corsi di laurea triennale, ai corsi di laurea magistrale, ai corsi di laurea magistrale a ciclo unico, ai dottorati di ricerca e alle scuole di specializzazioni</a:t>
            </a:r>
            <a:r>
              <a:rPr lang="it-IT" dirty="0" smtClean="0">
                <a:solidFill>
                  <a:srgbClr val="000000"/>
                </a:solidFill>
                <a:latin typeface="Calibri" panose="020F0502020204030204" pitchFamily="34" charset="0"/>
              </a:rPr>
              <a:t>;</a:t>
            </a:r>
          </a:p>
          <a:p>
            <a:pPr marL="342900" indent="-342900" fontAlgn="base">
              <a:buFont typeface="+mj-lt"/>
              <a:buAutoNum type="arabicPeriod"/>
            </a:pPr>
            <a:endParaRPr lang="it-I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it-I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caricare 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</a:rPr>
              <a:t>la propria fototessera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 in formato digitale nella propria 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hlinkClick r:id="rId2" tooltip="URL originale: http://unipr.esse3.cineca.it/. Fare clic o toccare se si considera attendibile questo collegamento."/>
              </a:rPr>
              <a:t>area riservata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 del sistema ESSE3, seguendo le istruzioni pubblicate nella guida, a meno che la foto non sia stata caricata già durante la procedura di </a:t>
            </a:r>
            <a:r>
              <a:rPr lang="it-IT" dirty="0" smtClean="0">
                <a:solidFill>
                  <a:srgbClr val="000000"/>
                </a:solidFill>
                <a:latin typeface="Calibri" panose="020F0502020204030204" pitchFamily="34" charset="0"/>
              </a:rPr>
              <a:t>immatricolazione;</a:t>
            </a:r>
          </a:p>
          <a:p>
            <a:pPr marL="342900" indent="-342900" fontAlgn="base">
              <a:buFont typeface="+mj-lt"/>
              <a:buAutoNum type="arabicPeriod"/>
            </a:pPr>
            <a:endParaRPr lang="it-I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</a:rPr>
              <a:t>indicare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nella propria 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hlinkClick r:id="rId2" tooltip="URL originale: http://unipr.esse3.cineca.it/. Fare clic o toccare se si considera attendibile questo collegamento."/>
              </a:rPr>
              <a:t>area riservata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 del sistema ESSE3 l'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</a:rPr>
              <a:t>indirizzo di recapito postale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 a cui si desidera riceverla.</a:t>
            </a:r>
            <a:endParaRPr lang="it-IT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5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433045" y="236937"/>
            <a:ext cx="8036752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cap="all" dirty="0">
                <a:solidFill>
                  <a:schemeClr val="accent1">
                    <a:lumMod val="50000"/>
                  </a:schemeClr>
                </a:solidFill>
              </a:rPr>
              <a:t>Crediti formativi per attività culturali, </a:t>
            </a:r>
          </a:p>
          <a:p>
            <a:r>
              <a:rPr lang="it-IT" sz="3200" b="1" cap="all" dirty="0">
                <a:solidFill>
                  <a:schemeClr val="accent1">
                    <a:lumMod val="50000"/>
                  </a:schemeClr>
                </a:solidFill>
              </a:rPr>
              <a:t>artistiche, sociali e sportive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4059" y="1166718"/>
            <a:ext cx="8306509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L’Ateneo riconosce, agli studenti dei corsi di studio che ne fanno richiesta, </a:t>
            </a:r>
          </a:p>
          <a:p>
            <a:r>
              <a:rPr lang="it-IT" b="1" dirty="0">
                <a:solidFill>
                  <a:srgbClr val="0070C0"/>
                </a:solidFill>
              </a:rPr>
              <a:t>crediti formativi universitari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rgbClr val="0070C0"/>
                </a:solidFill>
              </a:rPr>
              <a:t>sportivo, culturale, social</a:t>
            </a:r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b="1" dirty="0">
                <a:solidFill>
                  <a:srgbClr val="0070C0"/>
                </a:solidFill>
              </a:rPr>
              <a:t>6 CFU RICONOSCIUTI</a:t>
            </a:r>
          </a:p>
          <a:p>
            <a:endParaRPr lang="it-IT" b="1" dirty="0"/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Info: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CUS PARMA per i crediti in ambito sportivo: </a:t>
            </a:r>
          </a:p>
          <a:p>
            <a:pPr lvl="1"/>
            <a:r>
              <a:rPr lang="it-IT" sz="1600" dirty="0">
                <a:hlinkClick r:id="rId4"/>
              </a:rPr>
              <a:t>http://www.cusparma.it</a:t>
            </a:r>
            <a:r>
              <a:rPr lang="it-IT" sz="1600" dirty="0"/>
              <a:t>  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CAPAS per i crediti in ambito artistico culturale: </a:t>
            </a:r>
          </a:p>
          <a:p>
            <a:pPr lvl="1"/>
            <a:r>
              <a:rPr lang="it-IT" sz="1600" dirty="0">
                <a:hlinkClick r:id="rId5"/>
              </a:rPr>
              <a:t>http://www.capas.unipr.it</a:t>
            </a:r>
            <a:r>
              <a:rPr lang="it-IT" sz="1600" dirty="0"/>
              <a:t>  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FORUM SOLIDARIET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per i crediti in ambito sociale: </a:t>
            </a:r>
          </a:p>
          <a:p>
            <a:pPr lvl="1"/>
            <a:r>
              <a:rPr lang="it-IT" sz="1600" dirty="0">
                <a:hlinkClick r:id="rId6"/>
              </a:rPr>
              <a:t>formazione@forumsolidarieta.it</a:t>
            </a:r>
            <a:r>
              <a:rPr lang="it-IT" sz="1600" dirty="0"/>
              <a:t>.</a:t>
            </a:r>
            <a:br>
              <a:rPr lang="it-IT" sz="1600" dirty="0"/>
            </a:br>
            <a:endParaRPr lang="it-IT" sz="1600" dirty="0"/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REGOLAMENTO</a:t>
            </a:r>
          </a:p>
          <a:p>
            <a:r>
              <a:rPr lang="it-IT" sz="1600" dirty="0">
                <a:hlinkClick r:id="rId7"/>
              </a:rPr>
              <a:t>https://www.unipr.it/node/17128</a:t>
            </a:r>
            <a:r>
              <a:rPr lang="it-IT" sz="1600" dirty="0"/>
              <a:t> </a:t>
            </a:r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3" name="Immagine 2" descr="Immagine che contiene persona, sport, gara di atletica, esterni&#10;&#10;Descrizione generata automaticamente">
            <a:extLst>
              <a:ext uri="{FF2B5EF4-FFF2-40B4-BE49-F238E27FC236}">
                <a16:creationId xmlns:a16="http://schemas.microsoft.com/office/drawing/2014/main" id="{E260EF8B-CC7A-4930-98E9-96CA96548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5987" y="2062976"/>
            <a:ext cx="2943954" cy="40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2498" y="1184600"/>
            <a:ext cx="575313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Scarica la tua «shopper» virtuale sul sito </a:t>
            </a:r>
            <a:r>
              <a:rPr lang="it-IT" u="sng" dirty="0">
                <a:hlinkClick r:id="rId4"/>
              </a:rPr>
              <a:t>https://ilmondochetiaspetta.unipr.it/welcome-days-2022/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Breve guida dell’Ateneo 2022 con tutti i nostri servizi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la mappa delle sedi universitarie in città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l’informativa ISEE (informazioni su compilazione e scadenze)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i dépliant su: </a:t>
            </a:r>
          </a:p>
          <a:p>
            <a:pPr lvl="0"/>
            <a:r>
              <a:rPr lang="it-IT" dirty="0"/>
              <a:t>	- Opportunità di studio all’estero</a:t>
            </a:r>
          </a:p>
          <a:p>
            <a:pPr lvl="0"/>
            <a:r>
              <a:rPr lang="it-IT" dirty="0"/>
              <a:t>	- Centro Accoglienza e Inclusione (servizi per 	studenti con difficoltà, Counseling psicologico, 	sportello alloggi)</a:t>
            </a:r>
          </a:p>
          <a:p>
            <a:pPr lvl="0"/>
            <a:r>
              <a:rPr lang="it-IT" dirty="0"/>
              <a:t>	- Tirocini formativi</a:t>
            </a: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1367734"/>
            <a:ext cx="575313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Agevolazioni per la mobilità urbana (abbonamenti bus sia per le sedi di Parma che di Piacenza):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https://www.unipr.it/servizi/oltre-lo-studio/mobilita-aziendale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https://www.unipr.it/servizi/oltre-lo-studio/cinema-musica-e-teatri-convenzioni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https://www.unipr.it/convenzioni-con-attivita-commerciali-0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05FDC7-943D-49AF-9480-A027F621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03" y="3768119"/>
            <a:ext cx="3160632" cy="21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494768" y="398566"/>
            <a:ext cx="4154472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ASSISTENZA SANITARIA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983341"/>
            <a:ext cx="776160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i="0" dirty="0">
                <a:solidFill>
                  <a:srgbClr val="19191A"/>
                </a:solidFill>
                <a:effectLst/>
              </a:rPr>
              <a:t>Gli studenti e le studentesse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fuori sede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dell’Università di Parma che non abbiano optato per la scelta del medico di medicina generale a Parma e che abbiano bisogno di assistenza sanitaria di base possono 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rivolgersi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gratuitamente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a un elenco di medici di medicina generale del Distretto di Parma, per prestazioni sanitarie contingenti e non urgenti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.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Elenco medici di medicina generale convenzionati: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https://www.unipr.it/assistenza-sanitaria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2"/>
          <p:cNvSpPr>
            <a:spLocks noGrp="1"/>
          </p:cNvSpPr>
          <p:nvPr>
            <p:ph type="title"/>
          </p:nvPr>
        </p:nvSpPr>
        <p:spPr>
          <a:xfrm>
            <a:off x="1197428" y="4563291"/>
            <a:ext cx="6784848" cy="851263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it-IT" dirty="0"/>
              <a:t>CENTRO ACCOGLIENZA INCLUSIONE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5604244-31AF-634F-B397-25CAD272DE8F}"/>
              </a:ext>
            </a:extLst>
          </p:cNvPr>
          <p:cNvSpPr/>
          <p:nvPr/>
        </p:nvSpPr>
        <p:spPr bwMode="auto">
          <a:xfrm>
            <a:off x="762001" y="457200"/>
            <a:ext cx="2673657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r>
              <a:rPr lang="it-IT" sz="2400" b="1" kern="1200" dirty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TRE AREE DI COMPETENZA</a:t>
            </a:r>
            <a:r>
              <a:rPr lang="it-IT" sz="1600" b="1" kern="1200" dirty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: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endParaRPr lang="it-IT" sz="1600" b="1" kern="1200" dirty="0">
              <a:solidFill>
                <a:schemeClr val="tx2"/>
              </a:solidFill>
              <a:latin typeface="Calibri"/>
              <a:ea typeface="+mn-ea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r>
              <a:rPr lang="it-IT" sz="1600" b="1" kern="1200" dirty="0">
                <a:solidFill>
                  <a:srgbClr val="00B0F0"/>
                </a:solid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SERVIZIO INCLUSIONE</a:t>
            </a:r>
            <a:r>
              <a:rPr lang="it-IT" sz="1600" b="1" kern="1200" dirty="0">
                <a:solidFill>
                  <a:schemeClr val="tx2"/>
                </a:solid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rivolto a </a:t>
            </a:r>
            <a:r>
              <a:rPr lang="it-IT" sz="1600" b="1" u="sng" dirty="0">
                <a:solidFill>
                  <a:schemeClr val="tx2"/>
                </a:solidFill>
                <a:cs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student</a:t>
            </a:r>
            <a:r>
              <a:rPr lang="it-IT" sz="1600" b="1" u="sng" dirty="0">
                <a:solidFill>
                  <a:schemeClr val="tx2"/>
                </a:solidFill>
                <a:cs typeface="Calibri"/>
              </a:rPr>
              <a:t>i</a:t>
            </a:r>
            <a:r>
              <a:rPr lang="it-IT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u="sng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 </a:t>
            </a:r>
            <a:r>
              <a:rPr lang="it-IT" sz="1600" b="1" u="sng" kern="1200" dirty="0">
                <a:solidFill>
                  <a:schemeClr val="tx2"/>
                </a:solid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disabilità, DSA </a:t>
            </a:r>
            <a:r>
              <a:rPr lang="it-IT" sz="1600" b="1" kern="1200" dirty="0">
                <a:solidFill>
                  <a:schemeClr val="tx2"/>
                </a:solid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e/o BES</a:t>
            </a:r>
            <a:endParaRPr lang="it-IT" sz="1600" b="1" kern="1200" dirty="0">
              <a:solidFill>
                <a:schemeClr val="tx2"/>
              </a:solidFill>
              <a:latin typeface="Calibri"/>
              <a:ea typeface="+mn-ea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endParaRPr lang="it-IT" sz="1600" b="1" kern="1200" dirty="0">
              <a:solidFill>
                <a:schemeClr val="tx2"/>
              </a:solidFill>
              <a:latin typeface="Calibri"/>
              <a:ea typeface="+mn-ea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r>
              <a:rPr lang="it-IT" sz="1600" b="1" kern="1200" dirty="0">
                <a:solidFill>
                  <a:srgbClr val="00B050"/>
                </a:solidFill>
                <a:latin typeface="Calibri"/>
                <a:ea typeface="+mn-e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ACCOGLIENZA E SPORTELLO ALLOGGI</a:t>
            </a:r>
            <a:r>
              <a:rPr lang="it-IT" sz="1600" b="1" kern="1200" dirty="0">
                <a:solidFill>
                  <a:schemeClr val="tx2"/>
                </a:solidFill>
                <a:latin typeface="Calibri"/>
                <a:ea typeface="+mn-e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rivolto a </a:t>
            </a:r>
            <a:r>
              <a:rPr lang="it-IT" sz="1600" b="1" u="sng" dirty="0" smtClean="0">
                <a:solidFill>
                  <a:schemeClr val="tx2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student</a:t>
            </a:r>
            <a:r>
              <a:rPr lang="it-IT" sz="1600" b="1" u="sng" dirty="0" smtClean="0">
                <a:solidFill>
                  <a:schemeClr val="tx2"/>
                </a:solidFill>
                <a:latin typeface="Calibri"/>
                <a:cs typeface="Calibri"/>
              </a:rPr>
              <a:t>i</a:t>
            </a:r>
            <a:r>
              <a:rPr lang="it-IT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kern="1200" dirty="0">
                <a:solidFill>
                  <a:schemeClr val="tx2"/>
                </a:solidFill>
                <a:latin typeface="Calibri"/>
                <a:ea typeface="+mn-e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fuori sede, ricercatori e docenti ospiti dell’Ateneo</a:t>
            </a:r>
            <a:endParaRPr lang="it-IT" sz="1600" b="1" kern="1200" dirty="0">
              <a:solidFill>
                <a:schemeClr val="tx2"/>
              </a:solidFill>
              <a:latin typeface="Calibri"/>
              <a:ea typeface="+mn-ea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endParaRPr lang="it-IT" sz="1600" b="1" kern="1200" dirty="0">
              <a:solidFill>
                <a:schemeClr val="tx2"/>
              </a:solidFill>
              <a:latin typeface="Calibri"/>
              <a:ea typeface="+mn-ea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r>
              <a:rPr lang="it-IT" sz="1600" b="1" kern="1200" dirty="0">
                <a:solidFill>
                  <a:srgbClr val="AD209D"/>
                </a:solid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COUNSELING PSICOLOGICO </a:t>
            </a:r>
            <a:r>
              <a:rPr lang="it-IT" sz="1600" b="1" kern="1200" dirty="0">
                <a:solidFill>
                  <a:schemeClr val="tx2"/>
                </a:solid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rivolto a </a:t>
            </a:r>
            <a:r>
              <a:rPr lang="it-IT" sz="1600" b="1" u="sng" dirty="0" smtClean="0">
                <a:solidFill>
                  <a:schemeClr val="tx2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studen</a:t>
            </a:r>
            <a:r>
              <a:rPr lang="it-IT" sz="1600" b="1" u="sng" dirty="0" smtClean="0">
                <a:solidFill>
                  <a:srgbClr val="0070C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</a:t>
            </a:r>
            <a:r>
              <a:rPr lang="it-IT" sz="1600" b="1" u="sng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kern="1200" dirty="0">
                <a:solidFill>
                  <a:schemeClr val="tx2"/>
                </a:solid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 al personale </a:t>
            </a:r>
            <a:endParaRPr lang="it-IT" sz="1600" b="1" i="0" kern="1200" dirty="0">
              <a:solidFill>
                <a:schemeClr val="tx2"/>
              </a:solidFill>
              <a:effectLst/>
              <a:latin typeface="Calibri"/>
              <a:ea typeface="+mn-ea"/>
              <a:cs typeface="Calibri"/>
            </a:endParaRPr>
          </a:p>
        </p:txBody>
      </p:sp>
      <p:sp>
        <p:nvSpPr>
          <p:cNvPr id="71" name="Slide Number Placeholder 4">
            <a:extLst>
              <a:ext uri="{FF2B5EF4-FFF2-40B4-BE49-F238E27FC236}">
                <a16:creationId xmlns:a16="http://schemas.microsoft.com/office/drawing/2014/main" id="{2A4A4013-D1E2-4032-8492-FF09DEDA7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CB7398CE-CE7A-457F-A4F1-96AC41944671}" type="slidenum">
              <a:rPr lang="nb-NO" smtClean="0"/>
              <a:pPr>
                <a:spcAft>
                  <a:spcPts val="600"/>
                </a:spcAft>
                <a:defRPr/>
              </a:pPr>
              <a:t>16</a:t>
            </a:fld>
            <a:endParaRPr lang="nb-NO"/>
          </a:p>
        </p:txBody>
      </p:sp>
      <p:sp>
        <p:nvSpPr>
          <p:cNvPr id="5" name="Segnaposto numero diapositiva 4" hidden="1"/>
          <p:cNvSpPr>
            <a:spLocks noGrp="1"/>
          </p:cNvSpPr>
          <p:nvPr>
            <p:ph type="sldNum" sz="quarter" idx="4294967295"/>
          </p:nvPr>
        </p:nvSpPr>
        <p:spPr>
          <a:xfrm>
            <a:off x="6499118" y="6374618"/>
            <a:ext cx="552450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A7F66D-4825-0B65-C9DF-2EA844E3EFA9}"/>
              </a:ext>
            </a:extLst>
          </p:cNvPr>
          <p:cNvSpPr txBox="1"/>
          <p:nvPr/>
        </p:nvSpPr>
        <p:spPr>
          <a:xfrm>
            <a:off x="84407" y="565560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Piazzale San Francesco, 3</a:t>
            </a:r>
          </a:p>
          <a:p>
            <a:r>
              <a:rPr lang="it-IT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cai@unipr.it</a:t>
            </a:r>
            <a:endParaRPr lang="it-IT" sz="16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http://cai.unipr.it</a:t>
            </a:r>
            <a:r>
              <a:rPr lang="it-IT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endParaRPr lang="it-IT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egnaposto immagine 6" descr="DSC04985.JPG">
            <a:extLst>
              <a:ext uri="{FF2B5EF4-FFF2-40B4-BE49-F238E27FC236}">
                <a16:creationId xmlns:a16="http://schemas.microsoft.com/office/drawing/2014/main" id="{061EA5EF-68B5-B3DA-22A1-E3965E4AE0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3657600" y="533400"/>
            <a:ext cx="5311637" cy="38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764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73B79-2033-4E4B-A3F1-A815D37E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75" y="404813"/>
            <a:ext cx="7543800" cy="717550"/>
          </a:xfrm>
        </p:spPr>
        <p:txBody>
          <a:bodyPr wrap="square" anchor="b">
            <a:normAutofit/>
          </a:bodyPr>
          <a:lstStyle/>
          <a:p>
            <a:r>
              <a:rPr lang="it-IT" b="1" dirty="0"/>
              <a:t>UNIPR: ATENEO INCLUSIVO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FF0B7F6-603B-E645-9333-29DF8B03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507" y="1284288"/>
            <a:ext cx="7332535" cy="4759915"/>
          </a:xfrm>
          <a:prstGeom prst="rect">
            <a:avLst/>
          </a:prstGeom>
          <a:noFill/>
          <a:ln w="6350">
            <a:solidFill>
              <a:schemeClr val="tx2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FA0847-B3CB-764B-ADE4-813C89EE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CB7398CE-CE7A-457F-A4F1-96AC41944671}" type="slidenum">
              <a:rPr lang="nb-NO" smtClean="0"/>
              <a:pPr>
                <a:spcAft>
                  <a:spcPts val="600"/>
                </a:spcAft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60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D95A7B-A8BE-1C3C-3C7E-BA286AB9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6323"/>
            <a:ext cx="7543800" cy="717550"/>
          </a:xfrm>
        </p:spPr>
        <p:txBody>
          <a:bodyPr/>
          <a:lstStyle/>
          <a:p>
            <a:r>
              <a:rPr lang="it-IT" b="1" dirty="0"/>
              <a:t>COSA FARE PRIMA DEGLI ESAMI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E8386D-0253-FB24-D256-D2CCEDCA5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53873"/>
            <a:ext cx="8047806" cy="4759915"/>
          </a:xfrm>
        </p:spPr>
        <p:txBody>
          <a:bodyPr/>
          <a:lstStyle/>
          <a:p>
            <a:r>
              <a:rPr lang="it-IT" b="0" dirty="0"/>
              <a:t>Contattare il Centro Accoglienza e Inclusione (</a:t>
            </a:r>
            <a:r>
              <a:rPr lang="it-IT" b="0" dirty="0">
                <a:hlinkClick r:id="rId2" tooltip="mailto:cai@unipr.it"/>
              </a:rPr>
              <a:t>cai@unipr.it</a:t>
            </a:r>
            <a:r>
              <a:rPr lang="it-IT" b="0" dirty="0"/>
              <a:t>) o la prof.ssa Dolores Rollo (</a:t>
            </a:r>
            <a:r>
              <a:rPr lang="it-IT" b="0" dirty="0">
                <a:hlinkClick r:id="rId3" tooltip="mailto:dolores.rollo@unipr.it"/>
              </a:rPr>
              <a:t>dolores.rollo@unipr.it</a:t>
            </a:r>
            <a:r>
              <a:rPr lang="it-IT" b="0" dirty="0"/>
              <a:t>) per svolgere un colloquio conoscitivo e capire a quali misure compensative e dispensative si può aver accesso.</a:t>
            </a:r>
          </a:p>
          <a:p>
            <a:r>
              <a:rPr lang="it-IT" b="0" dirty="0"/>
              <a:t>Inviare DIRETTAMENTI AI/ALLE DOCENTI la Scheda richiesta di esame personalizzato ALMENO 10 GIORNI LAVORATIVI PRIMA </a:t>
            </a:r>
            <a:r>
              <a:rPr lang="it-IT" b="0" dirty="0" smtClean="0"/>
              <a:t>DELL'ESAME</a:t>
            </a:r>
            <a:r>
              <a:rPr lang="it-IT" b="0" dirty="0"/>
              <a:t>, mettendo in Cc l'indirizzo </a:t>
            </a:r>
            <a:r>
              <a:rPr lang="it-IT" b="0" dirty="0">
                <a:hlinkClick r:id="rId2" tooltip="mailto:cai@unipr.it"/>
              </a:rPr>
              <a:t>cai@unipr.it</a:t>
            </a:r>
            <a:r>
              <a:rPr lang="it-IT" b="0" dirty="0"/>
              <a:t> e referente di Dipartimento.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ABF60A-6EEB-B96A-38C9-B9476675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9388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52C5672-D32C-641C-77D3-2FBE07174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3" y="3051038"/>
            <a:ext cx="8053833" cy="1818122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B73C96-6A4D-C4D7-CD8B-D4DFC47C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19</a:t>
            </a:fld>
            <a:endParaRPr lang="nb-NO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7478EBE-A8FA-EE98-4552-3927C419C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41524"/>
            <a:ext cx="806489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3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Welcome Day 2022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43AF6DA8-199B-4ECE-B314-14320C8D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63" y="844958"/>
            <a:ext cx="6996178" cy="524713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78406" y="211253"/>
            <a:ext cx="518719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1">
                    <a:lumMod val="50000"/>
                  </a:schemeClr>
                </a:solidFill>
              </a:rPr>
              <a:t>WELCOME TO UNIPR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1978406" y="5428519"/>
            <a:ext cx="4942512" cy="1038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Dove voi, studenti e studentesse, siete al centro </a:t>
            </a:r>
          </a:p>
          <a:p>
            <a:pPr algn="ctr"/>
            <a:r>
              <a:rPr lang="it-IT" dirty="0"/>
              <a:t>delle nostre azioni!</a:t>
            </a: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2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it-IT" sz="4400" dirty="0"/>
              <a:t>COUNSELING</a:t>
            </a:r>
            <a:r>
              <a:rPr lang="it-IT" dirty="0"/>
              <a:t> cos’è: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</p:spPr>
        <p:txBody>
          <a:bodyPr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C0BF1740-566F-8D49-A574-42F70F490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548680"/>
            <a:ext cx="3563888" cy="4351338"/>
          </a:xfrm>
        </p:spPr>
        <p:txBody>
          <a:bodyPr wrap="square" anchor="t"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counseling è un percorso di breve durata (5/7 incontri), basato sulla costruzione di una relazione d’aiuto volta a riorganizzare le risorse della persona e a sviluppare strategie di fronteggiamento delle situazioni difficili.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Consiste in colloqui condotti da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psicolog</a:t>
            </a:r>
            <a:r>
              <a:rPr lang="it-IT" sz="1600" dirty="0">
                <a:solidFill>
                  <a:prstClr val="black"/>
                </a:solidFill>
              </a:rPr>
              <a:t>i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psicoterapeuti</a:t>
            </a:r>
            <a:r>
              <a:rPr lang="it-IT" sz="1600" dirty="0" smtClean="0">
                <a:solidFill>
                  <a:prstClr val="black"/>
                </a:solidFill>
              </a:rPr>
              <a:t>, </a:t>
            </a:r>
            <a:r>
              <a:rPr lang="it-IT" sz="2000" dirty="0">
                <a:solidFill>
                  <a:prstClr val="black"/>
                </a:solidFill>
              </a:rPr>
              <a:t>ma non è psicoterapia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Destinatari: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it-IT" sz="1800" dirty="0" smtClean="0"/>
              <a:t>i</a:t>
            </a:r>
            <a:r>
              <a:rPr lang="it-IT" sz="2000" dirty="0" smtClean="0"/>
              <a:t> </a:t>
            </a:r>
            <a:r>
              <a:rPr lang="it-IT" sz="2000" dirty="0"/>
              <a:t>e </a:t>
            </a:r>
            <a:r>
              <a:rPr lang="it-IT" sz="2000" dirty="0" smtClean="0"/>
              <a:t>dipendent</a:t>
            </a:r>
            <a:r>
              <a:rPr lang="it-IT" sz="1800" dirty="0">
                <a:solidFill>
                  <a:prstClr val="black"/>
                </a:solidFill>
              </a:rPr>
              <a:t>i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4F76F38-2519-014B-F734-42000889D2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3024336" cy="3237052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6FE2A106-42DC-2174-5AF3-DAE44842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837" y="3569708"/>
            <a:ext cx="3298145" cy="15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9415" tIns="49708" rIns="99415" bIns="49708">
            <a:spAutoFit/>
          </a:bodyPr>
          <a:lstStyle>
            <a:lvl1pPr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96888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993775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490663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989138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463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035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607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179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93775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È in </a:t>
            </a:r>
            <a:r>
              <a:rPr lang="it-IT" sz="2000" dirty="0">
                <a:solidFill>
                  <a:srgbClr val="0070C0"/>
                </a:solidFill>
                <a:latin typeface="Verdana" charset="0"/>
              </a:rPr>
              <a:t>Piazzale San Francesco, 3.</a:t>
            </a:r>
          </a:p>
          <a:p>
            <a:pPr marL="0" marR="0" lvl="0" indent="0" algn="ctr" defTabSz="993775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Per accedere scrivere a:</a:t>
            </a:r>
          </a:p>
          <a:p>
            <a:pPr marL="0" marR="0" lvl="0" indent="0" algn="ctr" defTabSz="993775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  <a:hlinkClick r:id="rId4"/>
              </a:rPr>
              <a:t>counseling@unipr.it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4770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8753381" cy="1077218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CENTRO LINGUISTICO DI ATENEO - INGLESE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780585" y="1777031"/>
            <a:ext cx="75999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Corsi in preparazione all’idoneità linguistica di inglese: 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000" b="1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corsi di complessive 30 ore su piattaforma Teams</a:t>
            </a: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articolati in incontri settimanali di due ore ciascuno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sz="2000" b="1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(12 corsi di livello B1 e 8 corsi di livello B2)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Lo studente può scegliere liberamente quale corso seguire.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solidFill>
                <a:srgbClr val="404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Tutte le informazioni di dettaglio all’indirizzo:</a:t>
            </a:r>
            <a:r>
              <a:rPr lang="it-IT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it-IT" b="0" i="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4" tooltip="URL originale: https://www.cla.unipr.it/it/corsi/didattica-istituzionale-corsi-per-studenti-unipr/inglese/78/. Fare clic o toccare se si considera attendibile questo collegamento."/>
              </a:rPr>
              <a:t>https://www.cla.unipr.it/it/corsi/didattica-istituzionale-corsi-per-studenti-unipr/inglese/78/</a:t>
            </a:r>
            <a:endParaRPr lang="it-IT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567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9055223" cy="1077218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CENTRO LINGUISTICO DI ATENEO - FRANCESE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780585" y="1777031"/>
            <a:ext cx="7599935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Corsi in preparazione all’idoneità linguistica di francese: 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400" b="1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dal 4 novembre 1 corso di livello B1 e 1 corso di livello B2, </a:t>
            </a:r>
            <a:r>
              <a:rPr lang="it-IT" sz="24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su piattaforma Teams/in presenza.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404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4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Tutte le informazioni di dettaglio all’indirizzo </a:t>
            </a:r>
            <a:r>
              <a:rPr lang="it-IT" sz="2400" u="sng" dirty="0">
                <a:solidFill>
                  <a:srgbClr val="4F52B2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4"/>
              </a:rPr>
              <a:t>https://www.cla.unipr.it/it/corsi/didattica-istituzionale-corsi-per-studenti-unipr/francese/79/</a:t>
            </a:r>
            <a:endParaRPr lang="it-IT" sz="2400" dirty="0">
              <a:solidFill>
                <a:srgbClr val="40404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6535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9055223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CENTRO LINGUISTICO DI ATENEO 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PER STUDENTESSE E STUDENTI CON DSA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437323" y="1777031"/>
            <a:ext cx="794319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Per studentesse e studenti con Disturbo Specifico dell’Apprendimento (DSA) certificato che desiderano migliorare il proprio livello di inglese e devono conseguire l’idoneità linguistica di livello B1 o B2, sono organizzati </a:t>
            </a:r>
            <a:r>
              <a:rPr lang="it-IT" sz="24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corsi progettati e gestiti da figure specializzate nell’insegnamento delle lingue a studenti con DSA.</a:t>
            </a:r>
          </a:p>
          <a:p>
            <a:endParaRPr lang="it-IT" sz="2400" dirty="0">
              <a:solidFill>
                <a:srgbClr val="40404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it-IT" sz="2400" dirty="0">
                <a:solidFill>
                  <a:srgbClr val="40404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it-IT" sz="24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er maggiori informazioni consultare la pagina del CLA all’indiri</a:t>
            </a:r>
            <a:r>
              <a:rPr lang="it-IT" sz="2400" dirty="0">
                <a:solidFill>
                  <a:srgbClr val="40404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zzo </a:t>
            </a:r>
            <a:r>
              <a:rPr lang="it-IT" sz="2400" dirty="0">
                <a:solidFill>
                  <a:srgbClr val="404040"/>
                </a:solidFill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https://www.cla.unipr.it/it/corsi/didattica-istituzionale-corsi-per-studenti-unipr/corsi-di-lingue-per-studenti-dsa/100/</a:t>
            </a:r>
            <a:endParaRPr lang="it-IT" sz="2400" dirty="0">
              <a:solidFill>
                <a:srgbClr val="40404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7797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2448" y="72601"/>
            <a:ext cx="9055223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EXTRACURRICULARI 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117231" y="1052201"/>
            <a:ext cx="8909538" cy="714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80340" algn="l"/>
              </a:tabLst>
            </a:pPr>
            <a:r>
              <a:rPr lang="it-IT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Il Centro Linguistico di Ateneo organizza inoltre </a:t>
            </a:r>
            <a:r>
              <a:rPr lang="it-IT" sz="1800" b="1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corsi extracurriculari gratuiti via Teams non finalizzati al conseguimento dell’idoneità linguistica</a:t>
            </a:r>
            <a:r>
              <a:rPr lang="it-IT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, tenuti da insegnanti madrelingua, per i quali è necessario effettuare l’iscrizione sulla piattaforma Elly del CLA.</a:t>
            </a:r>
          </a:p>
          <a:p>
            <a:pPr>
              <a:tabLst>
                <a:tab pos="180340" algn="l"/>
              </a:tabLst>
            </a:pP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80340" algn="l"/>
              </a:tabLst>
            </a:pPr>
            <a:r>
              <a:rPr lang="it-IT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I corsi sono validi anche in preparazione al Language Placement Test per la mobilità internazionale (LPT), dal quale i frequentanti possono essere esonerati previo superamento del test finale.</a:t>
            </a:r>
          </a:p>
          <a:p>
            <a:pPr>
              <a:tabLst>
                <a:tab pos="180340" algn="l"/>
              </a:tabLst>
            </a:pP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4"/>
              </a:rPr>
              <a:t>Inglese</a:t>
            </a:r>
            <a:r>
              <a:rPr lang="it-IT" sz="1800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A2  - READING&amp;WRITING B1 - LISTENING&amp;SPEAKING B1 - 	READING&amp;WRITING B2 - LISTENING&amp;SPEAKING B2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tabLst>
                <a:tab pos="180340" algn="l"/>
                <a:tab pos="630555" algn="l"/>
              </a:tabLst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b="1" dirty="0">
                <a:cs typeface="Segoe UI" panose="020B0502040204020203" pitchFamily="34" charset="0"/>
                <a:hlinkClick r:id="rId5"/>
              </a:rPr>
              <a:t>Francese</a:t>
            </a:r>
            <a:r>
              <a:rPr lang="it-IT" dirty="0">
                <a:cs typeface="Segoe UI" panose="020B0502040204020203" pitchFamily="34" charset="0"/>
              </a:rPr>
              <a:t>: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A2 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tabLst>
                <a:tab pos="180340" algn="l"/>
                <a:tab pos="630555" algn="l"/>
              </a:tabLst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6"/>
              </a:rPr>
              <a:t>Spagnolo</a:t>
            </a: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B2 - A1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tabLst>
                <a:tab pos="180340" algn="l"/>
                <a:tab pos="630555" algn="l"/>
              </a:tabLst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7"/>
              </a:rPr>
              <a:t>Tedesco</a:t>
            </a: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b="0" dirty="0">
                <a:solidFill>
                  <a:srgbClr val="242424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B2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1800" b="1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8"/>
              </a:rPr>
              <a:t>Portoghese</a:t>
            </a: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b="0" dirty="0">
                <a:solidFill>
                  <a:srgbClr val="242424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A2</a:t>
            </a:r>
            <a:endParaRPr lang="it-IT" sz="1800" b="1" dirty="0"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40404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40404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4753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209420"/>
            <a:ext cx="8753381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FACCIAMO QUADRATO</a:t>
            </a:r>
          </a:p>
          <a:p>
            <a:pPr algn="ctr"/>
            <a:r>
              <a:rPr lang="it-IT" sz="3200" b="1" dirty="0">
                <a:solidFill>
                  <a:srgbClr val="FFC000"/>
                </a:solidFill>
              </a:rPr>
              <a:t>#UniprSostenibile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2943788" y="1270682"/>
            <a:ext cx="543673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Facciamo quadrato è la campagna di sensibilizzazione che l'Ateneo ha avviato proprio sui temi della sostenibilità.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Nel corso della vita universitaria avrai modo di conoscere nel dettaglio quanto si sta facendo su temi quali mobilità, verde, rifiuti, utilizzo delle risorse, ecc.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Basta poco per iniziare con il piede giusto e contribuire a </a:t>
            </a:r>
            <a:r>
              <a:rPr lang="it-IT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fare la differenza! </a:t>
            </a: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Presta attenzione ai rifiuti che produci, differenziandoli attentamente e collocandoli negli appositi contenitori che troverai posizionati in tutte le sedi dell’Ateneo…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…e non dimenticarti di rimanere informato/a su questi temi, la </a:t>
            </a:r>
            <a:r>
              <a:rPr lang="it-IT" dirty="0">
                <a:solidFill>
                  <a:srgbClr val="000000"/>
                </a:solidFill>
                <a:ea typeface="Times New Roman" panose="02020603050405020304" pitchFamily="18" charset="0"/>
              </a:rPr>
              <a:t>tua</a:t>
            </a: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formazione e il tuo futuro passano anche da qui!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CB5300-412D-493A-991D-EA6EBEFC3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2" y="1763346"/>
            <a:ext cx="2325948" cy="33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7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xfrm>
            <a:off x="6408738" y="633730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4A341CC-F53C-4A98-AA63-D479779E2504}" type="slidenum">
              <a:rPr lang="it-IT" altLang="it-IT" sz="1400" smtClean="0">
                <a:latin typeface="Arial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400">
              <a:latin typeface="Arial" pitchFamily="34" charset="0"/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r="30392" b="6902"/>
          <a:stretch>
            <a:fillRect/>
          </a:stretch>
        </p:blipFill>
        <p:spPr bwMode="auto">
          <a:xfrm>
            <a:off x="657225" y="1298575"/>
            <a:ext cx="74580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14"/>
          <p:cNvSpPr>
            <a:spLocks noChangeArrowheads="1"/>
          </p:cNvSpPr>
          <p:nvPr/>
        </p:nvSpPr>
        <p:spPr bwMode="auto">
          <a:xfrm>
            <a:off x="1735138" y="3702050"/>
            <a:ext cx="2490787" cy="1306513"/>
          </a:xfrm>
          <a:prstGeom prst="roundRect">
            <a:avLst>
              <a:gd name="adj" fmla="val 16667"/>
            </a:avLst>
          </a:prstGeom>
          <a:solidFill>
            <a:srgbClr val="66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Arial" pitchFamily="34" charset="0"/>
              </a:rPr>
              <a:t>Laurea Magistrale in Chimica</a:t>
            </a:r>
          </a:p>
        </p:txBody>
      </p:sp>
      <p:sp>
        <p:nvSpPr>
          <p:cNvPr id="13317" name="AutoShape 19"/>
          <p:cNvSpPr>
            <a:spLocks noChangeArrowheads="1"/>
          </p:cNvSpPr>
          <p:nvPr/>
        </p:nvSpPr>
        <p:spPr bwMode="auto">
          <a:xfrm>
            <a:off x="4730750" y="3702050"/>
            <a:ext cx="3024188" cy="1306513"/>
          </a:xfrm>
          <a:prstGeom prst="roundRect">
            <a:avLst>
              <a:gd name="adj" fmla="val 16667"/>
            </a:avLst>
          </a:prstGeom>
          <a:solidFill>
            <a:srgbClr val="66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Arial" pitchFamily="34" charset="0"/>
              </a:rPr>
              <a:t>Laurea Magistrale in Chimica Industriale</a:t>
            </a:r>
          </a:p>
        </p:txBody>
      </p:sp>
      <p:sp>
        <p:nvSpPr>
          <p:cNvPr id="13318" name="AutoShape 20"/>
          <p:cNvSpPr>
            <a:spLocks noChangeArrowheads="1"/>
          </p:cNvSpPr>
          <p:nvPr/>
        </p:nvSpPr>
        <p:spPr bwMode="auto">
          <a:xfrm>
            <a:off x="539750" y="5426075"/>
            <a:ext cx="2490788" cy="12827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chemeClr val="bg1"/>
                </a:solidFill>
                <a:latin typeface="Arial" pitchFamily="34" charset="0"/>
              </a:rPr>
              <a:t>Dottorato in Scienze Chimiche</a:t>
            </a:r>
          </a:p>
        </p:txBody>
      </p:sp>
      <p:sp>
        <p:nvSpPr>
          <p:cNvPr id="13319" name="AutoShape 21"/>
          <p:cNvSpPr>
            <a:spLocks noChangeArrowheads="1"/>
          </p:cNvSpPr>
          <p:nvPr/>
        </p:nvSpPr>
        <p:spPr bwMode="auto">
          <a:xfrm>
            <a:off x="3219450" y="5426075"/>
            <a:ext cx="2663825" cy="128905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chemeClr val="bg1"/>
                </a:solidFill>
                <a:latin typeface="Arial" pitchFamily="34" charset="0"/>
              </a:rPr>
              <a:t>Dottorato in Scienza e Tecnologia dei Materiali</a:t>
            </a:r>
          </a:p>
        </p:txBody>
      </p:sp>
      <p:sp>
        <p:nvSpPr>
          <p:cNvPr id="13320" name="AutoShape 22"/>
          <p:cNvSpPr>
            <a:spLocks noChangeArrowheads="1"/>
          </p:cNvSpPr>
          <p:nvPr/>
        </p:nvSpPr>
        <p:spPr bwMode="auto">
          <a:xfrm>
            <a:off x="5911850" y="5354638"/>
            <a:ext cx="2513013" cy="141287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Arial" pitchFamily="34" charset="0"/>
              </a:rPr>
              <a:t>Corso di perfezionamento Sistema Qualità e Controllo Qualità nei Laboratori Chimici</a:t>
            </a:r>
          </a:p>
        </p:txBody>
      </p:sp>
      <p:sp>
        <p:nvSpPr>
          <p:cNvPr id="13321" name="CasellaDiTesto 13"/>
          <p:cNvSpPr txBox="1">
            <a:spLocks noChangeArrowheads="1"/>
          </p:cNvSpPr>
          <p:nvPr/>
        </p:nvSpPr>
        <p:spPr bwMode="auto">
          <a:xfrm rot="-5400000">
            <a:off x="3525838" y="3105150"/>
            <a:ext cx="170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CC0000"/>
                </a:solidFill>
                <a:latin typeface="Arial" pitchFamily="34" charset="0"/>
              </a:rPr>
              <a:t>Accesso diretto</a:t>
            </a:r>
          </a:p>
        </p:txBody>
      </p:sp>
      <p:sp>
        <p:nvSpPr>
          <p:cNvPr id="13322" name="CasellaDiTesto 17"/>
          <p:cNvSpPr txBox="1">
            <a:spLocks noChangeArrowheads="1"/>
          </p:cNvSpPr>
          <p:nvPr/>
        </p:nvSpPr>
        <p:spPr bwMode="auto">
          <a:xfrm>
            <a:off x="4730750" y="198437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Arial" pitchFamily="34" charset="0"/>
              </a:rPr>
              <a:t>L-27</a:t>
            </a:r>
          </a:p>
        </p:txBody>
      </p:sp>
      <p:sp>
        <p:nvSpPr>
          <p:cNvPr id="13323" name="Rectangle 7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15000"/>
              </a:spcBef>
              <a:buFontTx/>
              <a:buNone/>
            </a:pPr>
            <a:endParaRPr lang="it-IT" altLang="it-IT" sz="3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324" name="Rectangle 2"/>
          <p:cNvSpPr>
            <a:spLocks noGrp="1"/>
          </p:cNvSpPr>
          <p:nvPr>
            <p:ph type="title"/>
          </p:nvPr>
        </p:nvSpPr>
        <p:spPr>
          <a:xfrm>
            <a:off x="0" y="100013"/>
            <a:ext cx="8958263" cy="1143000"/>
          </a:xfrm>
        </p:spPr>
        <p:txBody>
          <a:bodyPr/>
          <a:lstStyle/>
          <a:p>
            <a:r>
              <a:rPr lang="it-IT" altLang="it-IT" sz="3600" b="1">
                <a:solidFill>
                  <a:schemeClr val="bg1"/>
                </a:solidFill>
              </a:rPr>
              <a:t>PERCORSO FORMATIVO IN CHIMICA @ UNIPR</a:t>
            </a:r>
          </a:p>
        </p:txBody>
      </p:sp>
    </p:spTree>
    <p:extLst>
      <p:ext uri="{BB962C8B-B14F-4D97-AF65-F5344CB8AC3E}">
        <p14:creationId xmlns:p14="http://schemas.microsoft.com/office/powerpoint/2010/main" val="20462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696" y="1138103"/>
            <a:ext cx="3429000" cy="21431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7160" y="1394058"/>
            <a:ext cx="5423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Il Corso di LT in Chimica è offerto dal Dipartimento di Scienze Chimiche, della Vita e della Sostenibilità Ambientale, che coordina 6 Corsi di Laurea di Primo Livello, 8 Corsi di Laurea Magistrale, 2 Master 5 Corsi di Dottorato.</a:t>
            </a:r>
          </a:p>
          <a:p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37160" y="251460"/>
            <a:ext cx="8641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Dipartimento di Scienze Chimiche, della Vita e della Sostenibilità Ambientale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7160" y="3543300"/>
            <a:ext cx="87439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Il </a:t>
            </a:r>
            <a:r>
              <a:rPr lang="it-IT" sz="2000" b="1" dirty="0" smtClean="0"/>
              <a:t>Consiglio di Dipartimento</a:t>
            </a:r>
            <a:r>
              <a:rPr lang="it-IT" sz="2000" dirty="0" smtClean="0"/>
              <a:t> è l’organo che governa il Dipartimento, ed è formato da: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it-IT" altLang="en-US" sz="2000" dirty="0" smtClean="0"/>
              <a:t> tutti </a:t>
            </a:r>
            <a:r>
              <a:rPr lang="it-IT" altLang="en-US" sz="2000" dirty="0"/>
              <a:t>i docenti del corso di studi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err="1"/>
              <a:t>rappresentanti</a:t>
            </a:r>
            <a:r>
              <a:rPr lang="en-US" altLang="en-US" sz="2000" dirty="0"/>
              <a:t> del </a:t>
            </a:r>
            <a:r>
              <a:rPr lang="en-US" altLang="en-US" sz="2000" dirty="0" err="1"/>
              <a:t>personale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tecnico-amministrativo</a:t>
            </a:r>
            <a:endParaRPr lang="it-IT" altLang="en-US" sz="2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err="1"/>
              <a:t>rappresentanti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degli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studenti</a:t>
            </a:r>
            <a:endParaRPr lang="en-US" altLang="en-US" sz="20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5865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sellaDiTesto 1"/>
          <p:cNvSpPr txBox="1">
            <a:spLocks noChangeArrowheads="1"/>
          </p:cNvSpPr>
          <p:nvPr/>
        </p:nvSpPr>
        <p:spPr bwMode="auto">
          <a:xfrm flipH="1">
            <a:off x="236538" y="231775"/>
            <a:ext cx="8304212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en-US" sz="2000" dirty="0" smtClean="0"/>
              <a:t>Il </a:t>
            </a:r>
            <a:r>
              <a:rPr lang="en-US" altLang="en-US" sz="2000" dirty="0" err="1" smtClean="0"/>
              <a:t>Consiglio</a:t>
            </a:r>
            <a:r>
              <a:rPr lang="en-US" altLang="en-US" sz="2000" dirty="0" smtClean="0"/>
              <a:t> del Corso di </a:t>
            </a:r>
            <a:r>
              <a:rPr lang="en-US" altLang="en-US" sz="2000" dirty="0" err="1" smtClean="0"/>
              <a:t>Studi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occupa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di </a:t>
            </a:r>
            <a:r>
              <a:rPr lang="en-US" altLang="en-US" sz="2000" dirty="0" err="1"/>
              <a:t>tutti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gli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aspetti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inerenti</a:t>
            </a:r>
            <a:r>
              <a:rPr lang="en-US" altLang="en-US" sz="2000" dirty="0"/>
              <a:t> la </a:t>
            </a:r>
            <a:r>
              <a:rPr lang="en-US" altLang="en-US" sz="2000" dirty="0" err="1" smtClean="0"/>
              <a:t>didattica</a:t>
            </a:r>
            <a:r>
              <a:rPr lang="en-US" altLang="en-US" sz="2000" dirty="0" smtClean="0"/>
              <a:t> (</a:t>
            </a:r>
            <a:r>
              <a:rPr lang="en-US" altLang="en-US" sz="2000" dirty="0" err="1" smtClean="0"/>
              <a:t>programmazione</a:t>
            </a:r>
            <a:r>
              <a:rPr lang="en-US" altLang="en-US" sz="2000" dirty="0" smtClean="0"/>
              <a:t>, </a:t>
            </a:r>
            <a:r>
              <a:rPr lang="en-US" altLang="en-US" sz="2000" dirty="0" err="1" smtClean="0"/>
              <a:t>valutazione</a:t>
            </a:r>
            <a:r>
              <a:rPr lang="en-US" altLang="en-US" sz="2000" dirty="0" smtClean="0"/>
              <a:t>, etc.) </a:t>
            </a:r>
            <a:r>
              <a:rPr lang="en-US" altLang="en-US" sz="2000" dirty="0" err="1" smtClean="0"/>
              <a:t>ed</a:t>
            </a:r>
            <a:r>
              <a:rPr lang="en-US" altLang="en-US" sz="2000" dirty="0" smtClean="0"/>
              <a:t> è </a:t>
            </a:r>
            <a:r>
              <a:rPr lang="en-US" altLang="en-US" sz="2000" dirty="0" err="1"/>
              <a:t>formato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da: 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it-IT" altLang="en-US" sz="2000" dirty="0"/>
              <a:t> tutti i docenti del corso di studi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err="1"/>
              <a:t>rappresentanti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degli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studenti</a:t>
            </a:r>
            <a:endParaRPr lang="en-US" altLang="en-US" sz="2000" dirty="0" smtClean="0"/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/>
              <a:t>CU-</a:t>
            </a:r>
            <a:r>
              <a:rPr lang="en-US" altLang="en-US" sz="3200" b="1" dirty="0" err="1" smtClean="0"/>
              <a:t>Chim</a:t>
            </a:r>
            <a:r>
              <a:rPr lang="en-US" altLang="en-US" sz="3200" b="1" dirty="0" smtClean="0"/>
              <a:t> </a:t>
            </a:r>
            <a:r>
              <a:rPr lang="en-US" altLang="en-US" sz="2400" dirty="0" smtClean="0"/>
              <a:t>(</a:t>
            </a:r>
            <a:r>
              <a:rPr lang="en-US" altLang="en-US" sz="2400" dirty="0" err="1" smtClean="0"/>
              <a:t>Consiglio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Unificato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Corsi</a:t>
            </a:r>
            <a:r>
              <a:rPr lang="en-US" altLang="en-US" sz="2400" dirty="0"/>
              <a:t> di Studio in </a:t>
            </a:r>
            <a:r>
              <a:rPr lang="en-US" altLang="en-US" sz="2400" dirty="0" err="1" smtClean="0"/>
              <a:t>Chimica</a:t>
            </a:r>
            <a:r>
              <a:rPr lang="en-US" altLang="en-US" sz="2400" dirty="0" smtClean="0"/>
              <a:t>)</a:t>
            </a:r>
            <a:endParaRPr lang="en-US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000" dirty="0"/>
              <a:t>Presidente – Prof. </a:t>
            </a:r>
            <a:r>
              <a:rPr lang="it-IT" altLang="en-US" sz="2000" dirty="0" smtClean="0"/>
              <a:t>Enrico Cavalli</a:t>
            </a:r>
            <a:endParaRPr lang="it-IT" altLang="en-US" sz="2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000" dirty="0" smtClean="0">
                <a:hlinkClick r:id="rId2"/>
              </a:rPr>
              <a:t>enrico.cavalli@unipr.it</a:t>
            </a:r>
            <a:endParaRPr lang="it-IT" altLang="en-US" sz="2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000" dirty="0" smtClean="0"/>
              <a:t>Presidente Vicario – Prof.sa Federica Bianchi</a:t>
            </a:r>
            <a:endParaRPr lang="it-IT" altLang="en-US" sz="2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000" dirty="0" smtClean="0">
                <a:hlinkClick r:id="rId3"/>
              </a:rPr>
              <a:t>federica.bianchi@unipr.it</a:t>
            </a:r>
            <a:endParaRPr lang="it-IT" altLang="en-US" sz="2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 smtClean="0"/>
              <a:t>Riunisce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i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3 </a:t>
            </a:r>
            <a:r>
              <a:rPr lang="en-US" altLang="en-US" sz="2000" dirty="0" err="1"/>
              <a:t>CdS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dell’area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Chimica</a:t>
            </a:r>
            <a:r>
              <a:rPr lang="en-US" altLang="en-US" sz="2000" dirty="0" smtClean="0"/>
              <a:t>: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Laurea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Triennale</a:t>
            </a:r>
            <a:r>
              <a:rPr lang="en-US" altLang="en-US" sz="2000" dirty="0"/>
              <a:t> in </a:t>
            </a:r>
            <a:r>
              <a:rPr lang="en-US" altLang="en-US" sz="2000" dirty="0" err="1"/>
              <a:t>Chimica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Laurea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Magistrale</a:t>
            </a:r>
            <a:r>
              <a:rPr lang="en-US" altLang="en-US" sz="2000" dirty="0"/>
              <a:t> in </a:t>
            </a:r>
            <a:r>
              <a:rPr lang="en-US" altLang="en-US" sz="2000" dirty="0" err="1"/>
              <a:t>Chimica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Laurea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Magistrale</a:t>
            </a:r>
            <a:r>
              <a:rPr lang="en-US" altLang="en-US" sz="2000" dirty="0"/>
              <a:t> in </a:t>
            </a:r>
            <a:r>
              <a:rPr lang="en-US" altLang="en-US" sz="2000" dirty="0" err="1"/>
              <a:t>Chimica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Industriale</a:t>
            </a:r>
            <a:endParaRPr lang="en-US" altLang="en-US" sz="2000" dirty="0"/>
          </a:p>
        </p:txBody>
      </p:sp>
      <p:grpSp>
        <p:nvGrpSpPr>
          <p:cNvPr id="4" name="Gruppo 3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2021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06014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>
          <a:xfrm>
            <a:off x="511493" y="270204"/>
            <a:ext cx="7886700" cy="2302001"/>
          </a:xfrm>
        </p:spPr>
        <p:txBody>
          <a:bodyPr>
            <a:normAutofit fontScale="90000"/>
          </a:bodyPr>
          <a:lstStyle/>
          <a:p>
            <a:r>
              <a:rPr lang="it-IT" alt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Commissione Didattica</a:t>
            </a:r>
            <a:br>
              <a:rPr lang="it-IT" alt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altLang="it-IT" sz="2400" b="1" dirty="0">
                <a:latin typeface="+mn-lt"/>
              </a:rPr>
              <a:t>Prof. </a:t>
            </a:r>
            <a:r>
              <a:rPr lang="it-IT" altLang="it-IT" sz="2400" b="1" dirty="0" smtClean="0">
                <a:latin typeface="+mn-lt"/>
              </a:rPr>
              <a:t>Andrea Secchi </a:t>
            </a:r>
            <a:r>
              <a:rPr lang="it-IT" altLang="it-IT" sz="2400" b="1" dirty="0">
                <a:latin typeface="+mn-lt"/>
              </a:rPr>
              <a:t>– </a:t>
            </a:r>
            <a:r>
              <a:rPr lang="it-IT" altLang="it-IT" sz="2400" b="1" dirty="0" smtClean="0">
                <a:latin typeface="+mn-lt"/>
              </a:rPr>
              <a:t>Presidente  </a:t>
            </a:r>
            <a:r>
              <a:rPr lang="it-IT" altLang="it-IT" sz="2400" b="1" dirty="0" smtClean="0">
                <a:solidFill>
                  <a:srgbClr val="0070C0"/>
                </a:solidFill>
                <a:latin typeface="+mn-lt"/>
              </a:rPr>
              <a:t>(</a:t>
            </a:r>
            <a:r>
              <a:rPr lang="it-IT" altLang="it-IT" sz="2400" b="1" u="sng" dirty="0" smtClean="0">
                <a:solidFill>
                  <a:srgbClr val="0070C0"/>
                </a:solidFill>
                <a:latin typeface="+mn-lt"/>
              </a:rPr>
              <a:t>andrea.secchi</a:t>
            </a:r>
            <a:r>
              <a:rPr lang="it-IT" altLang="it-IT" sz="2400" b="1" u="sng" dirty="0" smtClean="0">
                <a:solidFill>
                  <a:srgbClr val="0070C0"/>
                </a:solidFill>
                <a:latin typeface="+mn-lt"/>
                <a:hlinkClick r:id="rId2"/>
              </a:rPr>
              <a:t>@unipr.it</a:t>
            </a:r>
            <a:r>
              <a:rPr lang="it-IT" altLang="it-IT" sz="2400" b="1" u="sng" dirty="0" smtClean="0">
                <a:solidFill>
                  <a:srgbClr val="0070C0"/>
                </a:solidFill>
                <a:latin typeface="+mn-lt"/>
              </a:rPr>
              <a:t>)</a:t>
            </a:r>
            <a:r>
              <a:rPr lang="it-IT" altLang="it-IT" sz="24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it-IT" altLang="it-IT" sz="2400" b="1" dirty="0" smtClean="0">
                <a:solidFill>
                  <a:srgbClr val="0070C0"/>
                </a:solidFill>
                <a:latin typeface="+mn-lt"/>
              </a:rPr>
            </a:br>
            <a:r>
              <a:rPr lang="it-IT" altLang="it-IT" sz="2000" b="1" dirty="0" smtClean="0">
                <a:latin typeface="+mn-lt"/>
              </a:rPr>
              <a:t>Prof</a:t>
            </a:r>
            <a:r>
              <a:rPr lang="it-IT" altLang="it-IT" sz="2000" b="1" dirty="0">
                <a:latin typeface="+mn-lt"/>
              </a:rPr>
              <a:t>. </a:t>
            </a:r>
            <a:r>
              <a:rPr lang="it-IT" altLang="it-IT" sz="2000" b="1" dirty="0" smtClean="0">
                <a:latin typeface="+mn-lt"/>
              </a:rPr>
              <a:t>Nicolò </a:t>
            </a:r>
            <a:r>
              <a:rPr lang="it-IT" altLang="it-IT" sz="2000" b="1" dirty="0" err="1" smtClean="0">
                <a:latin typeface="+mn-lt"/>
              </a:rPr>
              <a:t>Riboni</a:t>
            </a:r>
            <a:r>
              <a:rPr lang="it-IT" altLang="it-IT" sz="2000" b="1" dirty="0">
                <a:latin typeface="+mn-lt"/>
              </a:rPr>
              <a:t>				</a:t>
            </a:r>
            <a:br>
              <a:rPr lang="it-IT" altLang="it-IT" sz="2000" b="1" dirty="0">
                <a:latin typeface="+mn-lt"/>
              </a:rPr>
            </a:br>
            <a:r>
              <a:rPr lang="it-IT" altLang="it-IT" sz="2000" b="1" dirty="0" smtClean="0">
                <a:latin typeface="+mn-lt"/>
              </a:rPr>
              <a:t>Prof.sa </a:t>
            </a:r>
            <a:r>
              <a:rPr lang="it-IT" altLang="it-IT" sz="2000" b="1" dirty="0">
                <a:latin typeface="+mn-lt"/>
              </a:rPr>
              <a:t>Elena Motti</a:t>
            </a:r>
            <a:br>
              <a:rPr lang="it-IT" altLang="it-IT" sz="2000" b="1" dirty="0">
                <a:latin typeface="+mn-lt"/>
              </a:rPr>
            </a:br>
            <a:r>
              <a:rPr lang="it-IT" altLang="it-IT" sz="2000" b="1" dirty="0" smtClean="0">
                <a:latin typeface="+mn-lt"/>
              </a:rPr>
              <a:t>Prof.sa </a:t>
            </a:r>
            <a:r>
              <a:rPr lang="it-IT" altLang="it-IT" sz="2000" b="1" dirty="0">
                <a:latin typeface="+mn-lt"/>
              </a:rPr>
              <a:t>Francesca Terenziani				</a:t>
            </a:r>
            <a:br>
              <a:rPr lang="it-IT" altLang="it-IT" sz="2000" b="1" dirty="0">
                <a:latin typeface="+mn-lt"/>
              </a:rPr>
            </a:br>
            <a:r>
              <a:rPr lang="it-IT" altLang="it-IT" sz="2000" b="1" dirty="0" smtClean="0">
                <a:latin typeface="+mn-lt"/>
              </a:rPr>
              <a:t>Prof.sa Laura Baldini</a:t>
            </a:r>
            <a:r>
              <a:rPr lang="it-IT" altLang="it-IT" sz="2000" b="1" dirty="0">
                <a:latin typeface="+mn-lt"/>
              </a:rPr>
              <a:t/>
            </a:r>
            <a:br>
              <a:rPr lang="it-IT" altLang="it-IT" sz="2000" b="1" dirty="0">
                <a:latin typeface="+mn-lt"/>
              </a:rPr>
            </a:br>
            <a:r>
              <a:rPr lang="it-IT" altLang="it-IT" sz="2000" b="1" dirty="0">
                <a:latin typeface="+mn-lt"/>
              </a:rPr>
              <a:t>Prof. </a:t>
            </a:r>
            <a:r>
              <a:rPr lang="it-IT" altLang="it-IT" sz="2000" b="1" dirty="0" smtClean="0">
                <a:latin typeface="+mn-lt"/>
              </a:rPr>
              <a:t>Matteo </a:t>
            </a:r>
            <a:r>
              <a:rPr lang="it-IT" altLang="it-IT" sz="2000" b="1" dirty="0" err="1" smtClean="0">
                <a:latin typeface="+mn-lt"/>
              </a:rPr>
              <a:t>Tegoni</a:t>
            </a:r>
            <a:endParaRPr lang="en-US" altLang="it-IT" sz="2000" b="1" dirty="0">
              <a:latin typeface="+mn-lt"/>
            </a:endParaRPr>
          </a:p>
        </p:txBody>
      </p:sp>
      <p:sp>
        <p:nvSpPr>
          <p:cNvPr id="28675" name="Rectangle 5">
            <a:extLst/>
          </p:cNvPr>
          <p:cNvSpPr txBox="1">
            <a:spLocks noChangeArrowheads="1"/>
          </p:cNvSpPr>
          <p:nvPr/>
        </p:nvSpPr>
        <p:spPr bwMode="auto">
          <a:xfrm>
            <a:off x="233823" y="2592961"/>
            <a:ext cx="8267557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 tIns="190800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>
              <a:lnSpc>
                <a:spcPct val="110000"/>
              </a:lnSpc>
              <a:defRPr/>
            </a:pPr>
            <a:r>
              <a:rPr lang="it-IT" altLang="it-IT" sz="2000" dirty="0"/>
              <a:t>Istruisce le </a:t>
            </a:r>
            <a:r>
              <a:rPr lang="it-IT" altLang="it-IT" sz="2000" b="1" dirty="0"/>
              <a:t>Pratiche Studenti</a:t>
            </a:r>
            <a:r>
              <a:rPr lang="it-IT" altLang="it-IT" sz="2000" dirty="0"/>
              <a:t> per il </a:t>
            </a:r>
            <a:r>
              <a:rPr lang="it-IT" altLang="it-IT" sz="2000" dirty="0" smtClean="0"/>
              <a:t>CU-</a:t>
            </a:r>
            <a:r>
              <a:rPr lang="it-IT" altLang="it-IT" sz="2000" dirty="0" err="1" smtClean="0"/>
              <a:t>Chim</a:t>
            </a:r>
            <a:endParaRPr lang="it-IT" altLang="it-IT" sz="2000" dirty="0"/>
          </a:p>
          <a:p>
            <a:pPr marL="342900" indent="-342900" algn="just">
              <a:lnSpc>
                <a:spcPct val="110000"/>
              </a:lnSpc>
              <a:defRPr/>
            </a:pPr>
            <a:r>
              <a:rPr lang="it-IT" altLang="it-IT" sz="2000" dirty="0"/>
              <a:t>esamina le domande di immatricolazione</a:t>
            </a:r>
            <a:r>
              <a:rPr lang="it-IT" altLang="it-IT" sz="2000" dirty="0" smtClean="0"/>
              <a:t>,</a:t>
            </a:r>
            <a:endParaRPr lang="it-IT" altLang="it-IT" sz="2000" dirty="0"/>
          </a:p>
          <a:p>
            <a:pPr marL="342900" indent="-342900" algn="just">
              <a:lnSpc>
                <a:spcPct val="110000"/>
              </a:lnSpc>
              <a:defRPr/>
            </a:pPr>
            <a:r>
              <a:rPr lang="it-IT" altLang="it-IT" sz="2000" dirty="0" smtClean="0"/>
              <a:t>coordina le attività di tirocinio curriculare, </a:t>
            </a:r>
            <a:endParaRPr lang="it-IT" altLang="it-IT" sz="2000" dirty="0"/>
          </a:p>
          <a:p>
            <a:pPr marL="342900" indent="-342900" algn="just">
              <a:lnSpc>
                <a:spcPct val="110000"/>
              </a:lnSpc>
              <a:defRPr/>
            </a:pPr>
            <a:r>
              <a:rPr lang="it-IT" altLang="it-IT" sz="2000" dirty="0"/>
              <a:t>esamina ed approva </a:t>
            </a:r>
            <a:r>
              <a:rPr lang="it-IT" altLang="it-IT" sz="2000" dirty="0" smtClean="0"/>
              <a:t>proposte di tirocinio da parte di </a:t>
            </a:r>
            <a:r>
              <a:rPr lang="it-IT" altLang="it-IT" sz="2000" dirty="0"/>
              <a:t>aziende/enti </a:t>
            </a:r>
            <a:r>
              <a:rPr lang="it-IT" altLang="it-IT" sz="2000" dirty="0" smtClean="0"/>
              <a:t>esterni</a:t>
            </a:r>
          </a:p>
          <a:p>
            <a:pPr marL="342900" indent="-342900" algn="just">
              <a:lnSpc>
                <a:spcPct val="110000"/>
              </a:lnSpc>
              <a:defRPr/>
            </a:pPr>
            <a:r>
              <a:rPr lang="it-IT" altLang="it-IT" sz="2000" dirty="0" smtClean="0"/>
              <a:t>è il punto di riferimento per gli studenti per quanto riguarda le problematiche legate al loro percorso didattico</a:t>
            </a:r>
            <a:endParaRPr lang="it-IT" altLang="it-IT" sz="2000" dirty="0"/>
          </a:p>
          <a:p>
            <a:pPr algn="just">
              <a:lnSpc>
                <a:spcPct val="110000"/>
              </a:lnSpc>
              <a:buFont typeface="Monotype Sorts"/>
              <a:buNone/>
              <a:defRPr/>
            </a:pPr>
            <a:endParaRPr lang="it-IT" altLang="it-IT" sz="2000" dirty="0"/>
          </a:p>
        </p:txBody>
      </p:sp>
      <p:grpSp>
        <p:nvGrpSpPr>
          <p:cNvPr id="4" name="Gruppo 3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2021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50168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455360" y="211253"/>
            <a:ext cx="8233280" cy="861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GLI STUDENTI IN TUTTI GLI ORGANI COLLEGIALI</a:t>
            </a:r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60821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315601" y="1084382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165312" y="1838714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160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6391390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362589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165312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376229" y="2550596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918410" y="4330977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9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DEGLI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5360" y="4330977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DEGLI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3603563" y="2341821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3573698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3940021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4282556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06257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2174"/>
          </a:xfrm>
        </p:spPr>
        <p:txBody>
          <a:bodyPr/>
          <a:lstStyle/>
          <a:p>
            <a:r>
              <a:rPr lang="it-IT" alt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tutor-studenti</a:t>
            </a:r>
            <a:endParaRPr lang="en-US" alt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915" name="Rectangle 5"/>
          <p:cNvSpPr txBox="1">
            <a:spLocks noChangeArrowheads="1"/>
          </p:cNvSpPr>
          <p:nvPr/>
        </p:nvSpPr>
        <p:spPr bwMode="auto">
          <a:xfrm>
            <a:off x="500063" y="1134538"/>
            <a:ext cx="8401050" cy="7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 tIns="190800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10000"/>
              </a:lnSpc>
              <a:buFont typeface="Monotype Sorts"/>
              <a:buNone/>
            </a:pPr>
            <a:r>
              <a:rPr lang="it-IT" altLang="it-IT" sz="2000" dirty="0"/>
              <a:t>L’attività di </a:t>
            </a:r>
            <a:r>
              <a:rPr lang="it-IT" altLang="it-IT" sz="2000" b="1" dirty="0"/>
              <a:t>TUTORATO</a:t>
            </a:r>
            <a:r>
              <a:rPr lang="it-IT" altLang="it-IT" sz="2000" dirty="0"/>
              <a:t> </a:t>
            </a:r>
            <a:r>
              <a:rPr lang="it-IT" altLang="it-IT" sz="2000" dirty="0" smtClean="0"/>
              <a:t>svolta </a:t>
            </a:r>
            <a:r>
              <a:rPr lang="it-IT" altLang="it-IT" sz="2000" dirty="0"/>
              <a:t>da studenti/dottorandi </a:t>
            </a:r>
            <a:r>
              <a:rPr lang="it-IT" altLang="it-IT" sz="2000" dirty="0" smtClean="0"/>
              <a:t>comprende:</a:t>
            </a:r>
            <a:endParaRPr lang="it-IT" altLang="it-IT" sz="2000" dirty="0"/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628650" y="1900238"/>
            <a:ext cx="7129463" cy="346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/>
            <a:r>
              <a:rPr lang="it-IT" sz="2000" dirty="0"/>
              <a:t>accoglienza delle matricole</a:t>
            </a:r>
          </a:p>
          <a:p>
            <a:pPr marL="342900" indent="-342900"/>
            <a:r>
              <a:rPr lang="it-IT" sz="2000" dirty="0"/>
              <a:t>assistenza nella compilazione dei piani di studio</a:t>
            </a:r>
          </a:p>
          <a:p>
            <a:pPr marL="342900" indent="-342900"/>
            <a:r>
              <a:rPr lang="it-IT" sz="2000" dirty="0"/>
              <a:t>consulenza sull'offerta formativa (curriculum, propedeuticità, esami)</a:t>
            </a:r>
          </a:p>
          <a:p>
            <a:pPr marL="342900" indent="-342900"/>
            <a:r>
              <a:rPr lang="it-IT" sz="2000" dirty="0"/>
              <a:t>aiuto nell'organizzazione dello studio e degli esami</a:t>
            </a:r>
          </a:p>
          <a:p>
            <a:pPr marL="342900" indent="-342900"/>
            <a:r>
              <a:rPr lang="it-IT" sz="2000" dirty="0"/>
              <a:t>attività integrative alla didattica</a:t>
            </a:r>
          </a:p>
          <a:p>
            <a:pPr marL="342900" indent="-342900"/>
            <a:r>
              <a:rPr lang="it-IT" sz="2000" dirty="0"/>
              <a:t>supporto nel reperire informazioni sulla mobilità internazionale e sui tirocini curriculari</a:t>
            </a:r>
          </a:p>
          <a:p>
            <a:pPr marL="342900" indent="-342900"/>
            <a:r>
              <a:rPr lang="it-IT" sz="2000" dirty="0"/>
              <a:t>rapporti con i servizi amministrativi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754102" y="6125232"/>
            <a:ext cx="5684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hlinkClick r:id="rId2"/>
              </a:rPr>
              <a:t>https://</a:t>
            </a:r>
            <a:r>
              <a:rPr lang="it-IT" sz="2000" b="1" dirty="0" smtClean="0">
                <a:hlinkClick r:id="rId2"/>
              </a:rPr>
              <a:t>cdl-chim.unipr.it/it/servizi/studenti-tutor</a:t>
            </a:r>
            <a:endParaRPr lang="it-IT" sz="2000" b="1" dirty="0" smtClean="0"/>
          </a:p>
        </p:txBody>
      </p:sp>
      <p:sp>
        <p:nvSpPr>
          <p:cNvPr id="3" name="Rettangolo 2"/>
          <p:cNvSpPr/>
          <p:nvPr/>
        </p:nvSpPr>
        <p:spPr>
          <a:xfrm>
            <a:off x="1533607" y="5814538"/>
            <a:ext cx="590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 smtClean="0"/>
              <a:t>Responsabile: Prof</a:t>
            </a:r>
            <a:r>
              <a:rPr lang="it-IT" altLang="it-IT" b="1" dirty="0"/>
              <a:t>. Matteo </a:t>
            </a:r>
            <a:r>
              <a:rPr lang="it-IT" altLang="it-IT" b="1" dirty="0" err="1"/>
              <a:t>Tegoni</a:t>
            </a:r>
            <a:r>
              <a:rPr lang="it-IT" altLang="it-IT" b="1" dirty="0"/>
              <a:t> – matteo.tegoni@unipr.it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7021944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2721"/>
            <a:ext cx="7886700" cy="987430"/>
          </a:xfrm>
        </p:spPr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tutor-docenti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2913" y="1239447"/>
            <a:ext cx="84867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Ad </a:t>
            </a:r>
            <a:r>
              <a:rPr lang="it-IT" sz="2000" dirty="0"/>
              <a:t>ogni studente del primo anno viene assegnato un Tutor Docente, con il compito di seguirlo </a:t>
            </a:r>
            <a:r>
              <a:rPr lang="it-IT" sz="2000" dirty="0" smtClean="0"/>
              <a:t>ed </a:t>
            </a:r>
            <a:r>
              <a:rPr lang="it-IT" sz="2000" dirty="0"/>
              <a:t>aiutarlo ad affrontare le difficoltà che </a:t>
            </a:r>
            <a:r>
              <a:rPr lang="it-IT" sz="2000" dirty="0" smtClean="0"/>
              <a:t>incontra nel </a:t>
            </a:r>
            <a:r>
              <a:rPr lang="it-IT" sz="2000" dirty="0"/>
              <a:t>suo percorso di studi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Tutti </a:t>
            </a:r>
            <a:r>
              <a:rPr lang="it-IT" sz="2000" dirty="0"/>
              <a:t>i docenti di estrazione chimica facenti parte del </a:t>
            </a:r>
            <a:r>
              <a:rPr lang="it-IT" sz="2000" dirty="0" err="1" smtClean="0"/>
              <a:t>CdS</a:t>
            </a:r>
            <a:r>
              <a:rPr lang="it-IT" sz="2000" dirty="0" smtClean="0"/>
              <a:t> </a:t>
            </a:r>
            <a:r>
              <a:rPr lang="it-IT" sz="2000" dirty="0"/>
              <a:t>svolgono il ruolo di tutor docente: a ciascuno saranno assegnati 2-3 </a:t>
            </a:r>
            <a:r>
              <a:rPr lang="it-IT" sz="2000" dirty="0" smtClean="0"/>
              <a:t>studenti</a:t>
            </a:r>
            <a:r>
              <a:rPr lang="it-IT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L’elenco </a:t>
            </a:r>
            <a:r>
              <a:rPr lang="it-IT" sz="2000" dirty="0"/>
              <a:t>dei tutor docenti sarà riportato sul sito del Corso di </a:t>
            </a:r>
            <a:r>
              <a:rPr lang="it-IT" sz="2000" dirty="0" smtClean="0"/>
              <a:t>Laurea.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Ciascun </a:t>
            </a:r>
            <a:r>
              <a:rPr lang="it-IT" sz="2000" dirty="0"/>
              <a:t>docente </a:t>
            </a:r>
            <a:r>
              <a:rPr lang="it-IT" sz="2000" dirty="0" smtClean="0"/>
              <a:t>convocherà </a:t>
            </a:r>
            <a:r>
              <a:rPr lang="it-IT" sz="2000" dirty="0"/>
              <a:t>gli studenti che gli sono assegnati </a:t>
            </a:r>
            <a:r>
              <a:rPr lang="it-IT" sz="2000" dirty="0" smtClean="0"/>
              <a:t>per un </a:t>
            </a:r>
            <a:r>
              <a:rPr lang="it-IT" sz="2000" dirty="0"/>
              <a:t>incontro </a:t>
            </a:r>
            <a:r>
              <a:rPr lang="it-IT" sz="2000" dirty="0" smtClean="0"/>
              <a:t>preliminare. Eventuali </a:t>
            </a:r>
            <a:r>
              <a:rPr lang="it-IT" sz="2000" dirty="0"/>
              <a:t>incontri successivi saranno definiti in base alle esigenze manifestate dagli studenti.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I </a:t>
            </a:r>
            <a:r>
              <a:rPr lang="it-IT" sz="2000" dirty="0"/>
              <a:t>tutor docenti </a:t>
            </a:r>
            <a:r>
              <a:rPr lang="it-IT" sz="2000" dirty="0" smtClean="0"/>
              <a:t>segnalano le </a:t>
            </a:r>
            <a:r>
              <a:rPr lang="it-IT" sz="2000" dirty="0"/>
              <a:t>criticità riscontrate alla Commissione </a:t>
            </a:r>
            <a:r>
              <a:rPr lang="it-IT" sz="2000" dirty="0" smtClean="0"/>
              <a:t>Didattica, </a:t>
            </a:r>
            <a:r>
              <a:rPr lang="it-IT" sz="2000" dirty="0"/>
              <a:t>la quale si fa carico di </a:t>
            </a:r>
            <a:r>
              <a:rPr lang="it-IT" sz="2000" dirty="0" smtClean="0"/>
              <a:t>segnalarle al </a:t>
            </a:r>
            <a:r>
              <a:rPr lang="it-IT" sz="2000" dirty="0"/>
              <a:t>primo </a:t>
            </a:r>
            <a:r>
              <a:rPr lang="it-IT" sz="2000" dirty="0" err="1" smtClean="0"/>
              <a:t>CdS</a:t>
            </a:r>
            <a:r>
              <a:rPr lang="it-IT" sz="2000" dirty="0" smtClean="0"/>
              <a:t> </a:t>
            </a:r>
            <a:r>
              <a:rPr lang="it-IT" sz="2000" dirty="0"/>
              <a:t>utile.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La </a:t>
            </a:r>
            <a:r>
              <a:rPr lang="it-IT" sz="2000" dirty="0"/>
              <a:t>Commissione Didattica è a disposizione di studenti e docenti per qualunque aspetto riguardante l’attività di tutorato. </a:t>
            </a:r>
          </a:p>
        </p:txBody>
      </p:sp>
    </p:spTree>
    <p:extLst>
      <p:ext uri="{BB962C8B-B14F-4D97-AF65-F5344CB8AC3E}">
        <p14:creationId xmlns:p14="http://schemas.microsoft.com/office/powerpoint/2010/main" val="356709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/>
          </p:cNvPr>
          <p:cNvSpPr/>
          <p:nvPr/>
        </p:nvSpPr>
        <p:spPr>
          <a:xfrm>
            <a:off x="250825" y="620713"/>
            <a:ext cx="8713788" cy="4062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/>
              <a:t>SEGRETERIA STUDENTI</a:t>
            </a:r>
          </a:p>
          <a:p>
            <a:pPr>
              <a:defRPr/>
            </a:pPr>
            <a:r>
              <a:rPr lang="it-IT" b="1" dirty="0"/>
              <a:t>Parco Area delle Scienze 23/A</a:t>
            </a:r>
            <a:endParaRPr lang="it-IT" dirty="0"/>
          </a:p>
          <a:p>
            <a:pPr>
              <a:defRPr/>
            </a:pPr>
            <a:r>
              <a:rPr lang="it-IT" b="1" dirty="0"/>
              <a:t>Tel. 0521/905116</a:t>
            </a:r>
            <a:endParaRPr lang="it-IT" dirty="0"/>
          </a:p>
          <a:p>
            <a:pPr>
              <a:defRPr/>
            </a:pPr>
            <a:r>
              <a:rPr lang="it-IT" b="1" dirty="0"/>
              <a:t>e-mail </a:t>
            </a:r>
            <a:r>
              <a:rPr lang="it-IT" b="1" u="sng" dirty="0" smtClean="0">
                <a:hlinkClick r:id="rId2"/>
              </a:rPr>
              <a:t>segreteria.scienze@unipr.it</a:t>
            </a:r>
            <a:endParaRPr lang="it-IT" dirty="0"/>
          </a:p>
          <a:p>
            <a:pPr>
              <a:defRPr/>
            </a:pPr>
            <a:r>
              <a:rPr lang="it-IT" b="1" dirty="0"/>
              <a:t>tutte le mattine dalle 9:00 alle 12:00 (Giovedì dalle 9:00 alle 13:00)</a:t>
            </a:r>
            <a:endParaRPr lang="it-IT" dirty="0"/>
          </a:p>
          <a:p>
            <a:pPr>
              <a:defRPr/>
            </a:pPr>
            <a:r>
              <a:rPr lang="it-IT" dirty="0"/>
              <a:t> </a:t>
            </a:r>
          </a:p>
          <a:p>
            <a:pPr>
              <a:defRPr/>
            </a:pPr>
            <a:r>
              <a:rPr lang="it-IT" dirty="0"/>
              <a:t>Le Segreterie Studenti svolgono tutte le </a:t>
            </a:r>
            <a:r>
              <a:rPr lang="it-IT" b="1" u="sng" dirty="0"/>
              <a:t>procedure amministrative:</a:t>
            </a:r>
          </a:p>
          <a:p>
            <a:pPr>
              <a:defRPr/>
            </a:pPr>
            <a:endParaRPr lang="it-IT" b="1" u="sng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u="sng" dirty="0"/>
              <a:t>Immatricolazioni ai primi anni dei CdS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u="sng" dirty="0"/>
              <a:t>Iscrizioni agli anni successivi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u="sng" dirty="0"/>
              <a:t>Domande di trasferimento/passaggio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u="sng" dirty="0"/>
              <a:t>Iscrizione esami di laurea e esami di stato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u="sng" dirty="0"/>
              <a:t>Consegna delle tesi di Laurea….</a:t>
            </a:r>
          </a:p>
          <a:p>
            <a:pPr>
              <a:defRPr/>
            </a:pPr>
            <a:r>
              <a:rPr lang="it-IT" b="1" dirty="0"/>
              <a:t> </a:t>
            </a:r>
            <a:endParaRPr lang="it-IT" dirty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" t="29980" r="37645" b="34656"/>
          <a:stretch>
            <a:fillRect/>
          </a:stretch>
        </p:blipFill>
        <p:spPr bwMode="auto">
          <a:xfrm>
            <a:off x="4129088" y="4221163"/>
            <a:ext cx="45545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14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/>
          </p:cNvPr>
          <p:cNvSpPr/>
          <p:nvPr/>
        </p:nvSpPr>
        <p:spPr>
          <a:xfrm>
            <a:off x="323850" y="260350"/>
            <a:ext cx="8424863" cy="64627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/>
              <a:t>SEGRETERIA DIDATTICA DEL DIPARTIMENTO SCVSA</a:t>
            </a:r>
          </a:p>
          <a:p>
            <a:pPr>
              <a:defRPr/>
            </a:pPr>
            <a:r>
              <a:rPr lang="it-IT" b="1" dirty="0"/>
              <a:t>Presso Plesso Bioscienze (Padiglione 02)</a:t>
            </a:r>
            <a:endParaRPr lang="it-IT" dirty="0"/>
          </a:p>
          <a:p>
            <a:pPr>
              <a:defRPr/>
            </a:pPr>
            <a:r>
              <a:rPr lang="it-IT" b="1" dirty="0"/>
              <a:t>Tel. 0521/905613)</a:t>
            </a:r>
            <a:endParaRPr lang="it-IT" dirty="0"/>
          </a:p>
          <a:p>
            <a:pPr>
              <a:defRPr/>
            </a:pPr>
            <a:r>
              <a:rPr lang="it-IT" b="1" dirty="0"/>
              <a:t>e-mail </a:t>
            </a:r>
            <a:r>
              <a:rPr lang="it-IT" b="1" u="sng" dirty="0" smtClean="0">
                <a:hlinkClick r:id="rId2"/>
              </a:rPr>
              <a:t>didattica.scvsa@unipr.it</a:t>
            </a:r>
            <a:endParaRPr lang="it-IT" dirty="0"/>
          </a:p>
          <a:p>
            <a:pPr>
              <a:defRPr/>
            </a:pPr>
            <a:r>
              <a:rPr lang="it-IT" b="1" dirty="0"/>
              <a:t>tutte le mattine dalle 9:30 alle 10:30</a:t>
            </a:r>
          </a:p>
          <a:p>
            <a:pPr>
              <a:defRPr/>
            </a:pPr>
            <a:r>
              <a:rPr lang="it-IT" dirty="0"/>
              <a:t>Parco Area delle Scienze 11/A</a:t>
            </a:r>
          </a:p>
          <a:p>
            <a:pPr>
              <a:defRPr/>
            </a:pPr>
            <a:r>
              <a:rPr lang="it-IT" b="1" dirty="0"/>
              <a:t> </a:t>
            </a:r>
            <a:endParaRPr lang="it-IT" dirty="0"/>
          </a:p>
          <a:p>
            <a:pPr>
              <a:defRPr/>
            </a:pPr>
            <a:r>
              <a:rPr lang="it-IT" b="1" dirty="0"/>
              <a:t>La Segreteria Didattica </a:t>
            </a:r>
            <a:r>
              <a:rPr lang="it-IT" dirty="0"/>
              <a:t>si occupa di tutti gli aspetti riguardanti l'organizzazione della didattica per i 13 Corsi di Laurea incardinati sul Dipartimento.</a:t>
            </a:r>
          </a:p>
          <a:p>
            <a:pPr>
              <a:defRPr/>
            </a:pP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Tutti gli studenti sono pregati di:</a:t>
            </a:r>
            <a:endParaRPr lang="it-IT" dirty="0"/>
          </a:p>
          <a:p>
            <a:pPr>
              <a:defRPr/>
            </a:pPr>
            <a:r>
              <a:rPr lang="it-IT" dirty="0"/>
              <a:t>usare l’indirizzo di posta istituzionale (</a:t>
            </a:r>
            <a:r>
              <a:rPr lang="it-IT" u="sng" dirty="0">
                <a:hlinkClick r:id="rId3"/>
              </a:rPr>
              <a:t>nome.cognome@studenti.unipr.it</a:t>
            </a:r>
            <a:r>
              <a:rPr lang="it-IT" dirty="0"/>
              <a:t>);</a:t>
            </a:r>
          </a:p>
          <a:p>
            <a:pPr>
              <a:defRPr/>
            </a:pPr>
            <a:r>
              <a:rPr lang="it-IT" dirty="0"/>
              <a:t> </a:t>
            </a:r>
          </a:p>
          <a:p>
            <a:pPr>
              <a:defRPr/>
            </a:pPr>
            <a:r>
              <a:rPr lang="it-IT" b="1" dirty="0"/>
              <a:t>Prima di andare a chiedere informazioni…. </a:t>
            </a:r>
            <a:r>
              <a:rPr lang="it-IT" dirty="0"/>
              <a:t>visionare il sito del Dipartimento</a:t>
            </a:r>
          </a:p>
          <a:p>
            <a:pPr>
              <a:defRPr/>
            </a:pPr>
            <a:r>
              <a:rPr lang="it-IT" u="sng" dirty="0">
                <a:solidFill>
                  <a:schemeClr val="accent1"/>
                </a:solidFill>
                <a:hlinkClick r:id="rId4"/>
              </a:rPr>
              <a:t>http://</a:t>
            </a:r>
            <a:r>
              <a:rPr lang="it-IT" dirty="0">
                <a:hlinkClick r:id="rId4"/>
              </a:rPr>
              <a:t>scvsa.unipr.it</a:t>
            </a:r>
            <a:r>
              <a:rPr lang="it-IT" dirty="0"/>
              <a:t> o quello del </a:t>
            </a:r>
            <a:r>
              <a:rPr lang="it-IT" dirty="0" err="1"/>
              <a:t>CdL</a:t>
            </a:r>
            <a:r>
              <a:rPr lang="it-IT" dirty="0"/>
              <a:t> </a:t>
            </a:r>
            <a:r>
              <a:rPr lang="it-IT" u="sng" dirty="0">
                <a:solidFill>
                  <a:schemeClr val="accent5"/>
                </a:solidFill>
                <a:hlinkClick r:id="rId5"/>
              </a:rPr>
              <a:t>http://cdl-chim.unipr.it</a:t>
            </a:r>
            <a:r>
              <a:rPr lang="it-IT" u="sng" dirty="0">
                <a:solidFill>
                  <a:schemeClr val="accent5"/>
                </a:solidFill>
              </a:rPr>
              <a:t> 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b="1" u="sng" dirty="0"/>
              <a:t>Informazioni su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/>
              <a:t>Orari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/>
              <a:t>Piani di studio online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/>
              <a:t>Appelli d’esame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/>
              <a:t>Entrate in tirocinio/tesi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/>
              <a:t>Problemi con Esse3</a:t>
            </a:r>
          </a:p>
          <a:p>
            <a:pPr marL="285750" indent="-285750">
              <a:buFontTx/>
              <a:buChar char="-"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09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723765" y="333293"/>
            <a:ext cx="5831020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IL CALENDARIO ACCADEMICO: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 tempi delle lezioni e degli esami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2021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298551"/>
              </p:ext>
            </p:extLst>
          </p:nvPr>
        </p:nvGraphicFramePr>
        <p:xfrm>
          <a:off x="1032917" y="1748623"/>
          <a:ext cx="6521868" cy="387667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60934">
                  <a:extLst>
                    <a:ext uri="{9D8B030D-6E8A-4147-A177-3AD203B41FA5}">
                      <a16:colId xmlns:a16="http://schemas.microsoft.com/office/drawing/2014/main" val="888351953"/>
                    </a:ext>
                  </a:extLst>
                </a:gridCol>
                <a:gridCol w="3260934">
                  <a:extLst>
                    <a:ext uri="{9D8B030D-6E8A-4147-A177-3AD203B41FA5}">
                      <a16:colId xmlns:a16="http://schemas.microsoft.com/office/drawing/2014/main" val="2111130821"/>
                    </a:ext>
                  </a:extLst>
                </a:gridCol>
              </a:tblGrid>
              <a:tr h="37090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tx1"/>
                          </a:solidFill>
                        </a:rPr>
                        <a:t>Lezioni I° semestre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tx1"/>
                          </a:solidFill>
                        </a:rPr>
                        <a:t>27/09/2022 –320/01/2022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3496799834"/>
                  </a:ext>
                </a:extLst>
              </a:tr>
              <a:tr h="640185">
                <a:tc>
                  <a:txBody>
                    <a:bodyPr/>
                    <a:lstStyle/>
                    <a:p>
                      <a:r>
                        <a:rPr lang="it-IT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Sospensione per prove in itinere</a:t>
                      </a:r>
                      <a:endParaRPr lang="en-US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r>
                        <a:rPr lang="it-IT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21-23 </a:t>
                      </a:r>
                      <a:r>
                        <a:rPr lang="it-IT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novembre </a:t>
                      </a:r>
                      <a:r>
                        <a:rPr lang="it-IT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2022*</a:t>
                      </a:r>
                      <a:endParaRPr lang="en-US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494437777"/>
                  </a:ext>
                </a:extLst>
              </a:tr>
              <a:tr h="37090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00B050"/>
                          </a:solidFill>
                        </a:rPr>
                        <a:t>Vacanze Natalizie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00B050"/>
                          </a:solidFill>
                        </a:rPr>
                        <a:t>23/12/2022</a:t>
                      </a:r>
                      <a:r>
                        <a:rPr lang="it-IT" sz="18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it-IT" sz="1800" b="1" baseline="0" dirty="0">
                          <a:solidFill>
                            <a:srgbClr val="00B050"/>
                          </a:solidFill>
                        </a:rPr>
                        <a:t>– </a:t>
                      </a:r>
                      <a:r>
                        <a:rPr lang="it-IT" sz="1800" b="1" baseline="0" dirty="0" smtClean="0">
                          <a:solidFill>
                            <a:srgbClr val="00B050"/>
                          </a:solidFill>
                        </a:rPr>
                        <a:t>06/01/2023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730516806"/>
                  </a:ext>
                </a:extLst>
              </a:tr>
              <a:tr h="37090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</a:rPr>
                        <a:t>I° sessione esami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FF0000"/>
                          </a:solidFill>
                        </a:rPr>
                        <a:t>23/01/2023 </a:t>
                      </a:r>
                      <a:r>
                        <a:rPr lang="it-IT" sz="1800" b="1" dirty="0">
                          <a:solidFill>
                            <a:srgbClr val="FF0000"/>
                          </a:solidFill>
                        </a:rPr>
                        <a:t>– </a:t>
                      </a:r>
                      <a:r>
                        <a:rPr lang="it-IT" sz="1800" b="1" dirty="0" smtClean="0">
                          <a:solidFill>
                            <a:srgbClr val="FF0000"/>
                          </a:solidFill>
                        </a:rPr>
                        <a:t>28/02/2023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360207066"/>
                  </a:ext>
                </a:extLst>
              </a:tr>
              <a:tr h="37090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tx1"/>
                          </a:solidFill>
                        </a:rPr>
                        <a:t>Lezioni II° semestre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tx1"/>
                          </a:solidFill>
                        </a:rPr>
                        <a:t>01/03/2023 </a:t>
                      </a:r>
                      <a:r>
                        <a:rPr lang="it-IT" sz="1800" b="1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it-IT" sz="1800" b="1" dirty="0" smtClean="0">
                          <a:solidFill>
                            <a:schemeClr val="tx1"/>
                          </a:solidFill>
                        </a:rPr>
                        <a:t>01/06/2023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4173486209"/>
                  </a:ext>
                </a:extLst>
              </a:tr>
              <a:tr h="37090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00B050"/>
                          </a:solidFill>
                        </a:rPr>
                        <a:t>Vacanze Pasquali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00B050"/>
                          </a:solidFill>
                        </a:rPr>
                        <a:t>06/04/2023 </a:t>
                      </a:r>
                      <a:r>
                        <a:rPr lang="it-IT" sz="1800" b="1" dirty="0">
                          <a:solidFill>
                            <a:srgbClr val="00B050"/>
                          </a:solidFill>
                        </a:rPr>
                        <a:t>– </a:t>
                      </a:r>
                      <a:r>
                        <a:rPr lang="it-IT" sz="1800" b="1" dirty="0" smtClean="0">
                          <a:solidFill>
                            <a:srgbClr val="00B050"/>
                          </a:solidFill>
                        </a:rPr>
                        <a:t>11/04/2023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020620540"/>
                  </a:ext>
                </a:extLst>
              </a:tr>
              <a:tr h="640185">
                <a:tc>
                  <a:txBody>
                    <a:bodyPr/>
                    <a:lstStyle/>
                    <a:p>
                      <a:r>
                        <a:rPr lang="it-IT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Prove in itinere</a:t>
                      </a:r>
                      <a:endParaRPr lang="en-US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r>
                        <a:rPr lang="it-IT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12/04/2023 </a:t>
                      </a:r>
                      <a:r>
                        <a:rPr lang="it-IT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it-IT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14/04/2023*</a:t>
                      </a:r>
                      <a:endParaRPr lang="en-US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2448829319"/>
                  </a:ext>
                </a:extLst>
              </a:tr>
              <a:tr h="37090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</a:rPr>
                        <a:t>II° sessione esami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FF0000"/>
                          </a:solidFill>
                        </a:rPr>
                        <a:t>05/06/2023 </a:t>
                      </a:r>
                      <a:r>
                        <a:rPr lang="it-IT" sz="1800" b="1" dirty="0">
                          <a:solidFill>
                            <a:srgbClr val="FF0000"/>
                          </a:solidFill>
                        </a:rPr>
                        <a:t>– </a:t>
                      </a:r>
                      <a:r>
                        <a:rPr lang="it-IT" sz="1800" b="1" dirty="0" smtClean="0">
                          <a:solidFill>
                            <a:srgbClr val="FF0000"/>
                          </a:solidFill>
                        </a:rPr>
                        <a:t>28/07/2023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249315958"/>
                  </a:ext>
                </a:extLst>
              </a:tr>
              <a:tr h="37090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</a:rPr>
                        <a:t>III° sessione esami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FF0000"/>
                          </a:solidFill>
                        </a:rPr>
                        <a:t>28/08/2023 –322/09/2022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 anchor="ctr"/>
                </a:tc>
                <a:extLst>
                  <a:ext uri="{0D108BD9-81ED-4DB2-BD59-A6C34878D82A}">
                    <a16:rowId xmlns:a16="http://schemas.microsoft.com/office/drawing/2014/main" val="1726412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921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1"/>
          <p:cNvSpPr txBox="1">
            <a:spLocks noChangeArrowheads="1"/>
          </p:cNvSpPr>
          <p:nvPr/>
        </p:nvSpPr>
        <p:spPr bwMode="auto">
          <a:xfrm>
            <a:off x="1841500" y="287338"/>
            <a:ext cx="55038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/>
              <a:t>Ordinamento didattico (I° anno)</a:t>
            </a:r>
            <a:endParaRPr lang="en-US" altLang="it-IT" sz="3200" dirty="0"/>
          </a:p>
        </p:txBody>
      </p:sp>
      <p:graphicFrame>
        <p:nvGraphicFramePr>
          <p:cNvPr id="4" name="Tabella 3">
            <a:extLst/>
          </p:cNvPr>
          <p:cNvGraphicFramePr>
            <a:graphicFrameLocks noGrp="1"/>
          </p:cNvGraphicFramePr>
          <p:nvPr/>
        </p:nvGraphicFramePr>
        <p:xfrm>
          <a:off x="1836738" y="1320800"/>
          <a:ext cx="55626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Insegnamento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CFU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Chimica Generale ed Inorganica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9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Laboratorio di Chimica</a:t>
                      </a:r>
                      <a:r>
                        <a:rPr lang="it-IT" sz="1600" baseline="0" dirty="0"/>
                        <a:t> Generale ed Inorganica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6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Matematica I ed Esercitazioni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9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Inglese</a:t>
                      </a:r>
                      <a:r>
                        <a:rPr lang="it-IT" sz="1600" baseline="0" dirty="0"/>
                        <a:t> B1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 (Idoneità)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Formazione</a:t>
                      </a:r>
                      <a:r>
                        <a:rPr lang="it-IT" sz="1600" baseline="0" dirty="0"/>
                        <a:t> in Materia di Sicurezza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 (Idoneità)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/>
          </p:cNvPr>
          <p:cNvGraphicFramePr>
            <a:graphicFrameLocks noGrp="1"/>
          </p:cNvGraphicFramePr>
          <p:nvPr/>
        </p:nvGraphicFramePr>
        <p:xfrm>
          <a:off x="1828800" y="4013200"/>
          <a:ext cx="55626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3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Insegnamento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CFU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Chimica Analitica</a:t>
                      </a:r>
                      <a:r>
                        <a:rPr lang="it-IT" sz="1600" baseline="0" dirty="0"/>
                        <a:t> e Laboratorio di Chimica Analitica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6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Fisica I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6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Chimica Organica I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6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Laboratorio di Chimica Organica I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6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it-IT" sz="1600" dirty="0"/>
                        <a:t>Matematica II ed Esercitazioni</a:t>
                      </a:r>
                      <a:endParaRPr lang="en-US" sz="16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6</a:t>
                      </a:r>
                      <a:endParaRPr lang="en-US" sz="16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409" name="CasellaDiTesto 5"/>
          <p:cNvSpPr txBox="1">
            <a:spLocks noChangeArrowheads="1"/>
          </p:cNvSpPr>
          <p:nvPr/>
        </p:nvSpPr>
        <p:spPr bwMode="auto">
          <a:xfrm>
            <a:off x="312738" y="1320800"/>
            <a:ext cx="125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/>
              <a:t>I° semestre</a:t>
            </a:r>
            <a:endParaRPr lang="en-US" altLang="it-IT" sz="1800" b="1"/>
          </a:p>
        </p:txBody>
      </p:sp>
      <p:sp>
        <p:nvSpPr>
          <p:cNvPr id="15410" name="CasellaDiTesto 8"/>
          <p:cNvSpPr txBox="1">
            <a:spLocks noChangeArrowheads="1"/>
          </p:cNvSpPr>
          <p:nvPr/>
        </p:nvSpPr>
        <p:spPr bwMode="auto">
          <a:xfrm>
            <a:off x="312738" y="4030663"/>
            <a:ext cx="131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/>
              <a:t>II° semestre</a:t>
            </a:r>
            <a:endParaRPr lang="en-US" altLang="it-IT" sz="1800" b="1"/>
          </a:p>
        </p:txBody>
      </p:sp>
    </p:spTree>
    <p:extLst>
      <p:ext uri="{BB962C8B-B14F-4D97-AF65-F5344CB8AC3E}">
        <p14:creationId xmlns:p14="http://schemas.microsoft.com/office/powerpoint/2010/main" val="1377860884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3"/>
          <p:cNvSpPr txBox="1">
            <a:spLocks noChangeArrowheads="1"/>
          </p:cNvSpPr>
          <p:nvPr/>
        </p:nvSpPr>
        <p:spPr bwMode="auto">
          <a:xfrm>
            <a:off x="1338263" y="287338"/>
            <a:ext cx="6483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/>
              <a:t>CFU = Credito Formativo Universitario</a:t>
            </a:r>
            <a:endParaRPr lang="en-US" altLang="it-IT" sz="3200" dirty="0"/>
          </a:p>
        </p:txBody>
      </p:sp>
      <p:sp>
        <p:nvSpPr>
          <p:cNvPr id="14339" name="Rettangolo 4"/>
          <p:cNvSpPr>
            <a:spLocks noChangeArrowheads="1"/>
          </p:cNvSpPr>
          <p:nvPr/>
        </p:nvSpPr>
        <p:spPr bwMode="auto">
          <a:xfrm>
            <a:off x="403224" y="1079392"/>
            <a:ext cx="76803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it-IT" altLang="it-IT" sz="1800" dirty="0" smtClean="0"/>
              <a:t>Misura della </a:t>
            </a:r>
            <a:r>
              <a:rPr lang="it-IT" altLang="it-IT" sz="1800" dirty="0"/>
              <a:t>quantità di lavoro </a:t>
            </a:r>
            <a:r>
              <a:rPr lang="it-IT" altLang="it-IT" sz="1800" dirty="0" smtClean="0"/>
              <a:t>richiesto </a:t>
            </a:r>
            <a:r>
              <a:rPr lang="it-IT" altLang="it-IT" sz="1800" dirty="0"/>
              <a:t>allo studente per acquisire conoscenze e abilità nelle attività formative previste dai corsi di studio. </a:t>
            </a:r>
            <a:endParaRPr lang="it-IT" altLang="it-IT" sz="1800" dirty="0" smtClean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it-IT" altLang="it-IT" sz="1800" dirty="0" smtClean="0"/>
              <a:t>Un </a:t>
            </a:r>
            <a:r>
              <a:rPr lang="it-IT" altLang="it-IT" sz="1800" dirty="0"/>
              <a:t>CFU corrisponde di norma a </a:t>
            </a:r>
            <a:r>
              <a:rPr lang="it-IT" altLang="it-IT" sz="1800" b="1" dirty="0"/>
              <a:t>25 ore </a:t>
            </a:r>
            <a:r>
              <a:rPr lang="it-IT" altLang="it-IT" sz="1800" dirty="0"/>
              <a:t>di lavoro che comprendono lezioni, esercitazioni, etc</a:t>
            </a:r>
            <a:r>
              <a:rPr lang="it-IT" altLang="it-IT" sz="1800" dirty="0" smtClean="0"/>
              <a:t>., integrate dallo </a:t>
            </a:r>
            <a:r>
              <a:rPr lang="it-IT" altLang="it-IT" sz="1800" dirty="0"/>
              <a:t>studio a casa, in biblioteca</a:t>
            </a:r>
            <a:r>
              <a:rPr lang="it-IT" altLang="it-IT" sz="1800" dirty="0" smtClean="0"/>
              <a:t>….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it-IT" altLang="it-IT" sz="1800" dirty="0" smtClean="0"/>
              <a:t>Ad ogni corso compete un certo numero di CFU, che vengono caricati in carriera una volta superato l’esame.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it-IT" altLang="it-IT" sz="1800" dirty="0" smtClean="0"/>
              <a:t>Per laurearsi in Chimica occorre conseguire 180 CFU, distribuiti su 20 esami, tirocinio e prova finale.</a:t>
            </a:r>
            <a:endParaRPr lang="en-US" altLang="it-IT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1800" dirty="0"/>
          </a:p>
        </p:txBody>
      </p:sp>
      <p:sp>
        <p:nvSpPr>
          <p:cNvPr id="14341" name="CasellaDiTesto 6"/>
          <p:cNvSpPr txBox="1">
            <a:spLocks noChangeArrowheads="1"/>
          </p:cNvSpPr>
          <p:nvPr/>
        </p:nvSpPr>
        <p:spPr bwMode="auto">
          <a:xfrm>
            <a:off x="639445" y="4443078"/>
            <a:ext cx="6711950" cy="1477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 err="1"/>
              <a:t>Chimica@UNIPR</a:t>
            </a:r>
            <a:endParaRPr lang="it-IT" altLang="it-IT" sz="18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/>
              <a:t>	lezioni frontali		1CFU = 8 ore di lezione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/>
              <a:t>	esercitazioni in aula	1CFU = 12 ore di esercitazione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/>
              <a:t>	esercitazioni in laboratorio	1CFU = 15 ore di esercitazione</a:t>
            </a:r>
            <a:endParaRPr lang="en-US" altLang="it-IT" sz="1800" dirty="0"/>
          </a:p>
        </p:txBody>
      </p:sp>
    </p:spTree>
    <p:extLst>
      <p:ext uri="{BB962C8B-B14F-4D97-AF65-F5344CB8AC3E}">
        <p14:creationId xmlns:p14="http://schemas.microsoft.com/office/powerpoint/2010/main" val="3651889049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4737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>
                <a:latin typeface="+mn-lt"/>
              </a:rPr>
              <a:t>Prevenzione del contagio COVID-19</a:t>
            </a:r>
            <a:endParaRPr lang="it-IT" sz="3200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7690" y="1250859"/>
            <a:ext cx="7886700" cy="4351338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Astenersi dalla presenza in caso di positività accertata, febbre superiore a 37.5°, sintomi riconducibili a COVID.</a:t>
            </a:r>
          </a:p>
          <a:p>
            <a:r>
              <a:rPr lang="it-IT" dirty="0" smtClean="0"/>
              <a:t>Indossare le mascherine chirurgiche o di comunità nelle aule, nei laboratori e negli spazi didattici.</a:t>
            </a:r>
          </a:p>
          <a:p>
            <a:r>
              <a:rPr lang="it-IT" dirty="0" smtClean="0"/>
              <a:t>Mantenere il distanziamento di almeno 1 m. In aula occupare posti alternati, per quanto possibile.</a:t>
            </a:r>
          </a:p>
          <a:p>
            <a:r>
              <a:rPr lang="it-IT" dirty="0" smtClean="0"/>
              <a:t>Lavarsi frequentemente le mani.</a:t>
            </a:r>
          </a:p>
          <a:p>
            <a:r>
              <a:rPr lang="it-IT" dirty="0" smtClean="0"/>
              <a:t>In laboratorio seguire scrupolosamente le indicazioni del docente.</a:t>
            </a:r>
          </a:p>
          <a:p>
            <a:r>
              <a:rPr lang="it-IT" dirty="0" smtClean="0"/>
              <a:t>In caso di intervenuto contatto stretto con persone positive indossare una mascherina FFP2.</a:t>
            </a:r>
          </a:p>
          <a:p>
            <a:r>
              <a:rPr lang="it-IT" dirty="0" smtClean="0"/>
              <a:t>In caso di positività accertata, ove la persona positiva sia stata presente in Ateneo nelle 48 ore precedenti, è obbligatorio informare </a:t>
            </a:r>
            <a:r>
              <a:rPr lang="it-IT" dirty="0"/>
              <a:t>il Presidente del </a:t>
            </a:r>
            <a:r>
              <a:rPr lang="it-IT" dirty="0" err="1" smtClean="0"/>
              <a:t>CdS</a:t>
            </a:r>
            <a:r>
              <a:rPr lang="it-IT" dirty="0" smtClean="0"/>
              <a:t> ed il Servizio di Medicina Preventiva dei Lavoratori (</a:t>
            </a:r>
            <a:r>
              <a:rPr lang="it-IT" dirty="0" smtClean="0">
                <a:hlinkClick r:id="rId2"/>
              </a:rPr>
              <a:t>smedprev@unipr.it</a:t>
            </a:r>
            <a:r>
              <a:rPr lang="it-IT" dirty="0" smtClean="0"/>
              <a:t>).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È inoltre necessario contattare il Servizio per la riammissione alle attività didattiche.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3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591071" y="385233"/>
            <a:ext cx="7991475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it-IT" sz="4400" b="1" dirty="0"/>
              <a:t>Test di valutazione delle competenze iniziali di Matematica</a:t>
            </a:r>
            <a:br>
              <a:rPr lang="it-IT" sz="4400" b="1" dirty="0"/>
            </a:b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591071" y="1898120"/>
            <a:ext cx="7848600" cy="4319588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dirty="0"/>
              <a:t>Per </a:t>
            </a:r>
            <a:r>
              <a:rPr lang="it-IT" dirty="0" smtClean="0"/>
              <a:t>gli studenti </a:t>
            </a:r>
            <a:r>
              <a:rPr lang="it-IT" dirty="0"/>
              <a:t>al primo anno di corso è obbligatorio il test di verifica </a:t>
            </a:r>
            <a:r>
              <a:rPr lang="it-IT" dirty="0" smtClean="0"/>
              <a:t>della </a:t>
            </a:r>
            <a:r>
              <a:rPr lang="it-IT" dirty="0"/>
              <a:t>preparazione </a:t>
            </a:r>
            <a:r>
              <a:rPr lang="it-IT" dirty="0" smtClean="0"/>
              <a:t>iniziale </a:t>
            </a:r>
            <a:r>
              <a:rPr lang="it-IT" dirty="0"/>
              <a:t>di </a:t>
            </a:r>
            <a:r>
              <a:rPr lang="it-IT" dirty="0" smtClean="0"/>
              <a:t>matematica.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dirty="0"/>
              <a:t>Gli studenti che non hanno partecipato al test </a:t>
            </a:r>
            <a:r>
              <a:rPr lang="it-IT" dirty="0" smtClean="0"/>
              <a:t>o </a:t>
            </a:r>
            <a:r>
              <a:rPr lang="it-IT" dirty="0"/>
              <a:t>non </a:t>
            </a:r>
            <a:r>
              <a:rPr lang="it-IT" dirty="0" smtClean="0"/>
              <a:t>avranno </a:t>
            </a:r>
            <a:r>
              <a:rPr lang="it-IT" dirty="0"/>
              <a:t>acquisito la sufficienza, </a:t>
            </a:r>
            <a:r>
              <a:rPr lang="it-IT" u="sng" dirty="0" smtClean="0"/>
              <a:t>avranno </a:t>
            </a:r>
            <a:r>
              <a:rPr lang="it-IT" u="sng" dirty="0"/>
              <a:t>assegnato un OFA (Obbligo Formativo Aggiuntivo)</a:t>
            </a:r>
            <a:r>
              <a:rPr lang="it-IT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dirty="0"/>
              <a:t>L’OFA </a:t>
            </a:r>
            <a:r>
              <a:rPr lang="it-IT" dirty="0" smtClean="0"/>
              <a:t>prevede la frequenza obbligatoria delle </a:t>
            </a:r>
            <a:r>
              <a:rPr lang="it-IT" dirty="0"/>
              <a:t>attività di tutoraggio </a:t>
            </a:r>
            <a:r>
              <a:rPr lang="it-IT" dirty="0" smtClean="0"/>
              <a:t>che </a:t>
            </a:r>
            <a:r>
              <a:rPr lang="it-IT" dirty="0"/>
              <a:t>si svolgeranno durante il primo semestre dimostrando, con il superamento del test di recupero </a:t>
            </a:r>
            <a:r>
              <a:rPr lang="it-IT" dirty="0" smtClean="0"/>
              <a:t>(a </a:t>
            </a:r>
            <a:r>
              <a:rPr lang="it-IT" dirty="0"/>
              <a:t>dicembre/gennaio), di aver recuperato le carenze sulla matematica di base</a:t>
            </a:r>
            <a:r>
              <a:rPr lang="it-IT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dirty="0"/>
              <a:t>Gli studenti che ancora risultassero assenti o insufficienti al test di recupero </a:t>
            </a:r>
            <a:r>
              <a:rPr lang="it-IT" dirty="0" smtClean="0"/>
              <a:t>dovranno </a:t>
            </a:r>
            <a:r>
              <a:rPr lang="it-IT" dirty="0"/>
              <a:t>sostenere il test prima della prova scritta di Matematica 1 ed Esercitazioni, segnalando al docente, via e-mail, </a:t>
            </a:r>
            <a:r>
              <a:rPr lang="it-IT" dirty="0" smtClean="0"/>
              <a:t>l’intenzione </a:t>
            </a:r>
            <a:r>
              <a:rPr lang="it-IT" dirty="0"/>
              <a:t>di sostenere l’esame, almeno 10 giorni prima della data dell’appello.</a:t>
            </a:r>
          </a:p>
        </p:txBody>
      </p:sp>
    </p:spTree>
    <p:extLst>
      <p:ext uri="{BB962C8B-B14F-4D97-AF65-F5344CB8AC3E}">
        <p14:creationId xmlns:p14="http://schemas.microsoft.com/office/powerpoint/2010/main" val="36000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sellaDiTesto 1"/>
          <p:cNvSpPr txBox="1">
            <a:spLocks noChangeArrowheads="1"/>
          </p:cNvSpPr>
          <p:nvPr/>
        </p:nvSpPr>
        <p:spPr bwMode="auto">
          <a:xfrm>
            <a:off x="487680" y="278266"/>
            <a:ext cx="81338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3200" dirty="0"/>
              <a:t>Formazione</a:t>
            </a:r>
            <a:r>
              <a:rPr lang="it-IT" altLang="en-US" sz="1800" dirty="0"/>
              <a:t> in </a:t>
            </a:r>
            <a:r>
              <a:rPr lang="it-IT" altLang="en-US" sz="3200" dirty="0"/>
              <a:t>Materia</a:t>
            </a:r>
            <a:r>
              <a:rPr lang="it-IT" altLang="en-US" sz="1800" dirty="0"/>
              <a:t> di </a:t>
            </a:r>
            <a:r>
              <a:rPr lang="it-IT" altLang="en-US" sz="3200" dirty="0"/>
              <a:t>Sicurezza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3200" dirty="0"/>
              <a:t>Corso on-line</a:t>
            </a:r>
          </a:p>
        </p:txBody>
      </p:sp>
      <p:sp>
        <p:nvSpPr>
          <p:cNvPr id="23555" name="Rettangolo 2"/>
          <p:cNvSpPr>
            <a:spLocks noChangeArrowheads="1"/>
          </p:cNvSpPr>
          <p:nvPr/>
        </p:nvSpPr>
        <p:spPr bwMode="auto">
          <a:xfrm>
            <a:off x="470263" y="2718551"/>
            <a:ext cx="81686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dirty="0">
                <a:solidFill>
                  <a:srgbClr val="333333"/>
                </a:solidFill>
                <a:latin typeface="+mn-lt"/>
              </a:rPr>
              <a:t>ATTESTATO DEL MODULO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rgbClr val="333333"/>
                </a:solidFill>
                <a:latin typeface="+mn-lt"/>
              </a:rPr>
              <a:t>Al termine di ogni modulo il singolo studente dovrà produrre autonomamente l’attestato del Modulo Formativo in formato .pdf e mostrarlo nel caso fosse richiesto (ad esempio dal Docente prima di accedere ai laboratori)</a:t>
            </a:r>
            <a:endParaRPr lang="it-IT" altLang="en-US" sz="18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3556" name="Rettangolo 3"/>
          <p:cNvSpPr>
            <a:spLocks noChangeArrowheads="1"/>
          </p:cNvSpPr>
          <p:nvPr/>
        </p:nvSpPr>
        <p:spPr bwMode="auto">
          <a:xfrm>
            <a:off x="487680" y="4108953"/>
            <a:ext cx="823830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rgbClr val="333333"/>
                </a:solidFill>
                <a:latin typeface="+mn-lt"/>
              </a:rPr>
              <a:t>Per la verbalizzazione del CFU relativo al corso di sicurezza, </a:t>
            </a:r>
            <a:r>
              <a:rPr lang="it-IT" altLang="en-US" sz="1800" dirty="0">
                <a:solidFill>
                  <a:srgbClr val="333333"/>
                </a:solidFill>
                <a:latin typeface="+mn-lt"/>
              </a:rPr>
              <a:t>lo studente dovrà presentarsi, con la stampa di </a:t>
            </a:r>
            <a:r>
              <a:rPr lang="it-IT" altLang="en-US" sz="1800" u="sng" dirty="0">
                <a:solidFill>
                  <a:srgbClr val="333333"/>
                </a:solidFill>
                <a:latin typeface="+mn-lt"/>
              </a:rPr>
              <a:t>TUTTI gli attestati dei tre moduli</a:t>
            </a:r>
            <a:r>
              <a:rPr lang="it-IT" altLang="en-US" sz="1800" dirty="0">
                <a:solidFill>
                  <a:srgbClr val="333333"/>
                </a:solidFill>
                <a:latin typeface="+mn-lt"/>
              </a:rPr>
              <a:t>, presso la Segreteria studenti dei Corsi di Laurea di indirizzo Scientifico - Parco Area delle Scienze 23/A - Campus Universitario - 43124 Parma </a:t>
            </a:r>
            <a:r>
              <a:rPr lang="it-IT" altLang="en-US" sz="1800" i="1" dirty="0">
                <a:solidFill>
                  <a:srgbClr val="333333"/>
                </a:solidFill>
                <a:latin typeface="+mn-lt"/>
              </a:rPr>
              <a:t>(Orario di apertura: dal lunedì al venerdì dalle h. 9 alle h. 12 - giovedì dalle h. 9 alle h. 13)</a:t>
            </a:r>
            <a:endParaRPr lang="it-IT" altLang="en-US" sz="1800" dirty="0">
              <a:latin typeface="+mn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377554" y="6176671"/>
            <a:ext cx="616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caso di problemi rivolgersi a: </a:t>
            </a:r>
            <a:r>
              <a:rPr lang="it-IT" dirty="0">
                <a:hlinkClick r:id="rId2"/>
              </a:rPr>
              <a:t>formazione.sicurezza@unipr.it</a:t>
            </a:r>
            <a:endParaRPr lang="it-IT" dirty="0"/>
          </a:p>
          <a:p>
            <a:r>
              <a:rPr lang="it-IT" dirty="0"/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EC8A2D0-4CFB-B730-58DA-C3A1EB3AF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79" y="1425455"/>
            <a:ext cx="82383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b="1" dirty="0" smtClean="0">
                <a:solidFill>
                  <a:srgbClr val="333333"/>
                </a:solidFill>
                <a:cs typeface="Calibri" panose="020F0502020204030204" pitchFamily="34" charset="0"/>
              </a:rPr>
              <a:t>Per informazioni più dettagliate visitare l’URL: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solidFill>
                  <a:srgbClr val="333333"/>
                </a:solidFill>
                <a:cs typeface="Calibri" panose="020F0502020204030204" pitchFamily="34" charset="0"/>
                <a:hlinkClick r:id="rId3"/>
              </a:rPr>
              <a:t>https://www.unipr.it/Formazione%20Sicurezza</a:t>
            </a:r>
            <a:endParaRPr lang="it-IT" altLang="en-US" sz="1800" dirty="0" smtClean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solidFill>
                  <a:srgbClr val="333333"/>
                </a:solidFill>
                <a:cs typeface="Calibri" panose="020F0502020204030204" pitchFamily="34" charset="0"/>
              </a:rPr>
              <a:t>Il corso on-line è fruibile (dopo identificazione istituzionale di ateneo) al link: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solidFill>
                  <a:srgbClr val="333333"/>
                </a:solidFill>
                <a:cs typeface="Calibri" panose="020F0502020204030204" pitchFamily="34" charset="0"/>
                <a:hlinkClick r:id="rId4"/>
              </a:rPr>
              <a:t>https://elly2022.sicurezza.unipr.it/course/index.php?categoryid=9</a:t>
            </a:r>
            <a:endParaRPr lang="it-IT" altLang="en-US" sz="1800" dirty="0" smtClean="0">
              <a:solidFill>
                <a:srgbClr val="33333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18361"/>
      </p:ext>
    </p:extLst>
  </p:cSld>
  <p:clrMapOvr>
    <a:masterClrMapping/>
  </p:clrMapOvr>
  <p:transition spd="slow" advClick="0"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628741" y="256263"/>
            <a:ext cx="788651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LA QUALITÀ DELL’ATENEO È NELLE TUE MANI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594" y="997003"/>
            <a:ext cx="47973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Il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Questionario sull’opinione degli studenti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è uno strumento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essenziale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per migliorare 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qualità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della didattica UNIPR</a:t>
            </a:r>
          </a:p>
          <a:p>
            <a:pPr algn="ctr"/>
            <a:endParaRPr lang="it-IT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Compilandolo, esprimi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la tua opinione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sulle lezioni che hai frequentato</a:t>
            </a:r>
          </a:p>
          <a:p>
            <a:pPr algn="ctr"/>
            <a:endParaRPr lang="it-IT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È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obbligatorio compilare il questionario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per iscriversi al relativo esame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23163" r="67306" b="27005"/>
          <a:stretch/>
        </p:blipFill>
        <p:spPr>
          <a:xfrm>
            <a:off x="4876800" y="1195754"/>
            <a:ext cx="4267201" cy="49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>
          <a:xfrm>
            <a:off x="600657" y="825689"/>
            <a:ext cx="5370934" cy="745217"/>
          </a:xfrm>
        </p:spPr>
        <p:txBody>
          <a:bodyPr>
            <a:normAutofit fontScale="90000"/>
          </a:bodyPr>
          <a:lstStyle/>
          <a:p>
            <a:r>
              <a:rPr lang="it-IT" altLang="it-IT" b="1" dirty="0" smtClean="0"/>
              <a:t>Opportunità di studio all‘estero</a:t>
            </a:r>
            <a:endParaRPr lang="en-US" altLang="it-IT" b="1" dirty="0"/>
          </a:p>
        </p:txBody>
      </p:sp>
      <p:sp>
        <p:nvSpPr>
          <p:cNvPr id="38915" name="Rectangle 5"/>
          <p:cNvSpPr txBox="1">
            <a:spLocks noChangeArrowheads="1"/>
          </p:cNvSpPr>
          <p:nvPr/>
        </p:nvSpPr>
        <p:spPr bwMode="auto">
          <a:xfrm>
            <a:off x="236763" y="1813165"/>
            <a:ext cx="6434625" cy="162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 tIns="190800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>
              <a:lnSpc>
                <a:spcPct val="110000"/>
              </a:lnSpc>
            </a:pPr>
            <a:r>
              <a:rPr lang="it-IT" altLang="it-IT" sz="2000" b="1" dirty="0" smtClean="0"/>
              <a:t>Erasmus+</a:t>
            </a:r>
            <a:r>
              <a:rPr lang="it-IT" altLang="it-IT" sz="2000" dirty="0" smtClean="0"/>
              <a:t> (</a:t>
            </a:r>
            <a:r>
              <a:rPr lang="it-IT" altLang="it-IT" sz="2000" dirty="0"/>
              <a:t>studio presso istituzioni UE</a:t>
            </a:r>
            <a:r>
              <a:rPr lang="it-IT" altLang="it-IT" sz="2000" dirty="0" smtClean="0"/>
              <a:t>)</a:t>
            </a:r>
          </a:p>
          <a:p>
            <a:pPr marL="342900" indent="-342900" algn="just">
              <a:lnSpc>
                <a:spcPct val="110000"/>
              </a:lnSpc>
            </a:pPr>
            <a:r>
              <a:rPr lang="it-IT" altLang="it-IT" sz="2000" b="1" dirty="0" err="1" smtClean="0"/>
              <a:t>Overworld</a:t>
            </a:r>
            <a:r>
              <a:rPr lang="it-IT" altLang="it-IT" sz="2000" dirty="0" smtClean="0"/>
              <a:t> (studio presso istituzioni extra-UE)</a:t>
            </a:r>
            <a:endParaRPr lang="it-IT" altLang="it-IT" sz="1600" dirty="0"/>
          </a:p>
          <a:p>
            <a:pPr marL="342900" indent="-342900">
              <a:lnSpc>
                <a:spcPct val="110000"/>
              </a:lnSpc>
            </a:pPr>
            <a:r>
              <a:rPr lang="it-IT" altLang="it-IT" sz="2000" b="1" dirty="0" smtClean="0"/>
              <a:t>Percorsi di doppio titolo </a:t>
            </a:r>
            <a:r>
              <a:rPr lang="it-IT" altLang="it-IT" sz="2000" b="1" u="sng" dirty="0" smtClean="0"/>
              <a:t>laurea magistrale                       </a:t>
            </a:r>
            <a:r>
              <a:rPr lang="it-IT" altLang="it-IT" sz="2000" dirty="0" smtClean="0"/>
              <a:t>(U. Cape Town (Sudafrica); U. </a:t>
            </a:r>
            <a:r>
              <a:rPr lang="it-IT" altLang="it-IT" sz="2000" dirty="0" err="1" smtClean="0"/>
              <a:t>Twente</a:t>
            </a:r>
            <a:r>
              <a:rPr lang="it-IT" altLang="it-IT" sz="2000" dirty="0" smtClean="0"/>
              <a:t> (Paesi Bassi))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252" y="534900"/>
            <a:ext cx="3206884" cy="216464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38335" y="3961046"/>
            <a:ext cx="495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Commissione Mobilità Internazionale</a:t>
            </a:r>
            <a:endParaRPr lang="it-IT" sz="24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9208" y="4618652"/>
            <a:ext cx="48724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 Chimica: </a:t>
            </a:r>
          </a:p>
          <a:p>
            <a:pPr lvl="1"/>
            <a:r>
              <a:rPr lang="it-IT" dirty="0" smtClean="0"/>
              <a:t>Prof. Andrea Secchi (</a:t>
            </a:r>
            <a:r>
              <a:rPr lang="it-IT" dirty="0" smtClean="0">
                <a:hlinkClick r:id="rId3"/>
              </a:rPr>
              <a:t>andrea.secchi@unipr.it</a:t>
            </a:r>
            <a:r>
              <a:rPr lang="it-IT" dirty="0" smtClean="0"/>
              <a:t>)</a:t>
            </a:r>
          </a:p>
          <a:p>
            <a:pPr lvl="1"/>
            <a:r>
              <a:rPr lang="it-IT" dirty="0" smtClean="0"/>
              <a:t>Prof. Matteo Tegoni (</a:t>
            </a:r>
            <a:r>
              <a:rPr lang="it-IT" dirty="0" smtClean="0">
                <a:hlinkClick r:id="rId4"/>
              </a:rPr>
              <a:t>matteo.tegoni@unipr.it</a:t>
            </a:r>
            <a:r>
              <a:rPr lang="it-IT" dirty="0" smtClean="0"/>
              <a:t>)</a:t>
            </a:r>
          </a:p>
          <a:p>
            <a:pPr lvl="1"/>
            <a:r>
              <a:rPr lang="it-IT" dirty="0" smtClean="0"/>
              <a:t>Prof. Giorgio Pelosi (</a:t>
            </a:r>
            <a:r>
              <a:rPr lang="it-IT" dirty="0" smtClean="0">
                <a:hlinkClick r:id="rId5"/>
              </a:rPr>
              <a:t>giorgio.pelosi@unipr.it</a:t>
            </a:r>
            <a:r>
              <a:rPr lang="it-IT" dirty="0" smtClean="0"/>
              <a:t>)</a:t>
            </a:r>
          </a:p>
          <a:p>
            <a:pPr lvl="1"/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045172" y="6208749"/>
            <a:ext cx="495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https://scvsa.unipr.it/it/internazionale</a:t>
            </a:r>
          </a:p>
        </p:txBody>
      </p:sp>
    </p:spTree>
    <p:extLst>
      <p:ext uri="{BB962C8B-B14F-4D97-AF65-F5344CB8AC3E}">
        <p14:creationId xmlns:p14="http://schemas.microsoft.com/office/powerpoint/2010/main" val="879661409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44556" y="238539"/>
            <a:ext cx="8150087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I DATI ALMALAUREA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2022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83474" y="1767840"/>
            <a:ext cx="8055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laureati triennali in Chimica nella maggior parte dei casi proseguono negli studi iscrivendosi ad un Corso di Laurea Magistrale o ad un Master.</a:t>
            </a:r>
            <a:endParaRPr lang="it-IT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929276"/>
              </p:ext>
            </p:extLst>
          </p:nvPr>
        </p:nvGraphicFramePr>
        <p:xfrm>
          <a:off x="1524000" y="3095171"/>
          <a:ext cx="6096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it-IT" dirty="0" smtClean="0"/>
                        <a:t>Percentuale dei</a:t>
                      </a:r>
                      <a:r>
                        <a:rPr lang="it-IT" baseline="0" dirty="0" smtClean="0"/>
                        <a:t> laureati in Chimica che proseguono negli studi universitari 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2021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90,5%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84,4%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93,3%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84,2%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717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588701" y="338419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233823" y="1512909"/>
            <a:ext cx="43381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DELL’UNIVERSITÀ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www.unipr.it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DIPARTIMENTO DI 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SCIENZE CHIMICHE, DELLAVITA E DELLA SOSTENIBILITA’ AMBIENTALE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www.scvsa.unipr.it 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CORSO DI LAUREA 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IN CHIMICA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corsi.unipr.it/</a:t>
            </a:r>
            <a:r>
              <a:rPr lang="it-IT" sz="2000" b="1" dirty="0" err="1" smtClean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/cdl-</a:t>
            </a:r>
            <a:r>
              <a:rPr lang="it-IT" sz="2000" b="1" dirty="0" err="1" smtClean="0">
                <a:solidFill>
                  <a:schemeClr val="accent1">
                    <a:lumMod val="50000"/>
                  </a:schemeClr>
                </a:solidFill>
              </a:rPr>
              <a:t>chim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8282" y="1542593"/>
            <a:ext cx="5266417" cy="394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592610" y="4206241"/>
            <a:ext cx="8011886" cy="1454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39931" y="2494118"/>
            <a:ext cx="8011886" cy="1454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39931" y="984069"/>
            <a:ext cx="8011886" cy="1297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627" name="CasellaDiTesto 1"/>
          <p:cNvSpPr txBox="1">
            <a:spLocks noChangeArrowheads="1"/>
          </p:cNvSpPr>
          <p:nvPr/>
        </p:nvSpPr>
        <p:spPr bwMode="auto">
          <a:xfrm>
            <a:off x="819773" y="1426126"/>
            <a:ext cx="33861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/>
              <a:t>http://</a:t>
            </a:r>
            <a:r>
              <a:rPr lang="it-IT" altLang="it-IT" sz="2000" b="1" dirty="0" smtClean="0"/>
              <a:t>elly2022.scvsa.unipr.it/</a:t>
            </a:r>
            <a:endParaRPr lang="en-US" altLang="it-IT" sz="2000" b="1" dirty="0"/>
          </a:p>
        </p:txBody>
      </p:sp>
      <p:sp>
        <p:nvSpPr>
          <p:cNvPr id="20484" name="CasellaDiTesto 2">
            <a:extLst/>
          </p:cNvPr>
          <p:cNvSpPr txBox="1">
            <a:spLocks noChangeArrowheads="1"/>
          </p:cNvSpPr>
          <p:nvPr/>
        </p:nvSpPr>
        <p:spPr bwMode="auto">
          <a:xfrm>
            <a:off x="4598553" y="1087572"/>
            <a:ext cx="40449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altLang="it-IT" sz="1600" b="1" dirty="0" smtClean="0"/>
              <a:t>Materiale </a:t>
            </a:r>
            <a:r>
              <a:rPr lang="it-IT" altLang="it-IT" sz="1600" b="1" dirty="0"/>
              <a:t>didattico degli </a:t>
            </a:r>
            <a:r>
              <a:rPr lang="it-IT" altLang="it-IT" sz="1600" b="1" dirty="0" smtClean="0"/>
              <a:t>insegnamenti </a:t>
            </a:r>
            <a:r>
              <a:rPr lang="it-IT" altLang="it-IT" sz="1600" b="1" dirty="0"/>
              <a:t>(slide, esercizi ecc.)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altLang="it-IT" sz="1600" b="1" dirty="0" smtClean="0"/>
              <a:t>Interazione con il docente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altLang="it-IT" sz="1600" b="1" dirty="0" smtClean="0"/>
              <a:t>… </a:t>
            </a:r>
            <a:endParaRPr lang="it-IT" altLang="it-IT" sz="16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50920" y="213064"/>
            <a:ext cx="8496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PORTALI WEB IMPORTANTI</a:t>
            </a:r>
            <a:endParaRPr lang="it-IT" sz="3200" b="1" dirty="0"/>
          </a:p>
        </p:txBody>
      </p:sp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967666" y="2821174"/>
            <a:ext cx="30903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/>
              <a:t>http://unipr.esse3.cineca.it</a:t>
            </a:r>
            <a:endParaRPr lang="en-US" altLang="it-IT" sz="20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590665" y="2542903"/>
            <a:ext cx="3421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Info tasse universitarie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Iscrizione agli esami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Presentazione piani di studio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Questionari valutazione didattica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129558" y="4461056"/>
            <a:ext cx="8699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/>
              <a:t>http://www.biblioteche.unipr.it/it/biblioteche/biblioteca-di-chimica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06978" y="5055867"/>
            <a:ext cx="5584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In fase di trasloco presso il Plesso Polifunzionale del Campus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246678047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5389514" y="4393338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Newsletter di Ateneo         UNIPRESENTE!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1 e 16 di ogni mese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6389077" y="1452533"/>
            <a:ext cx="1758461" cy="2564059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772732" y="496796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3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6456049" y="1765066"/>
            <a:ext cx="16914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Instagram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Twitter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YouTube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701034" y="4868960"/>
            <a:ext cx="2807633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993071" y="4933465"/>
            <a:ext cx="2469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Numero Verde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6" name="Fumetto 1 15"/>
          <p:cNvSpPr/>
          <p:nvPr/>
        </p:nvSpPr>
        <p:spPr>
          <a:xfrm>
            <a:off x="1746514" y="1157814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46514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331251" y="2828898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Parma </a:t>
            </a:r>
            <a:r>
              <a:rPr lang="it-IT" b="1" dirty="0" err="1">
                <a:solidFill>
                  <a:schemeClr val="tx1"/>
                </a:solidFill>
              </a:rPr>
              <a:t>UniverCity</a:t>
            </a:r>
            <a:r>
              <a:rPr lang="it-IT" b="1" dirty="0">
                <a:solidFill>
                  <a:schemeClr val="tx1"/>
                </a:solidFill>
              </a:rPr>
              <a:t> Info Point/Welcome Point Matricole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79" y="5294753"/>
            <a:ext cx="1948442" cy="7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6363217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QUELLO CHE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NOI </a:t>
            </a:r>
            <a:r>
              <a:rPr lang="it-IT" sz="3200" dirty="0">
                <a:solidFill>
                  <a:srgbClr val="FF0000"/>
                </a:solidFill>
              </a:rPr>
              <a:t>ASSICURIAMO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 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0932" y="1372404"/>
            <a:ext cx="8059276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Accoglienza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inclusione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Etica e qualità nella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didattica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Etica e qualità nella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ricerca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Contatto con il mondo del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lavoro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Internazionalizzazione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4BDA2A-A346-476A-A573-AF5BD7B3D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841" y="1235895"/>
            <a:ext cx="2977739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597208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QUELLO CHE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NOI </a:t>
            </a:r>
            <a:r>
              <a:rPr lang="it-IT" sz="3200" dirty="0">
                <a:solidFill>
                  <a:srgbClr val="FF0000"/>
                </a:solidFill>
              </a:rPr>
              <a:t>CHIEDIAMO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 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0305" y="1578466"/>
            <a:ext cx="8694064" cy="363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Rispetto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delle persone, delle regole e delle cose.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Impegno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rigore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nello studio.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Partecipare alle lezioni in modo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attivo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critico.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Vivere la vita universitaria in maniera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aperta e solidale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Sfruttare eventi e occasioni che l’Università ti offre 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e non dimenticarti di tutte queste esperienze, anche dopo la laurea.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26119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48508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7768" y="1364379"/>
            <a:ext cx="450106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Per la tutela della dignità 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Se tali principi vengono violati puoi rivolgerti alla Consigliera di fiducia </a:t>
            </a:r>
            <a:r>
              <a:rPr lang="it-IT" sz="2000" u="sng" dirty="0">
                <a:hlinkClick r:id="rId4"/>
              </a:rPr>
              <a:t>consiglieradifiducia@unipr.it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280">
            <a:off x="4896770" y="2648580"/>
            <a:ext cx="3525173" cy="21072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999" y="5550140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4" name="CasellaDiTesto 13"/>
          <p:cNvSpPr txBox="1"/>
          <p:nvPr/>
        </p:nvSpPr>
        <p:spPr>
          <a:xfrm>
            <a:off x="4958876" y="4576459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13392" y="388266"/>
            <a:ext cx="69172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CASELLA DI POSTA ELETTRONICA UNIPR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26908" y="1109982"/>
            <a:ext cx="39693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Tasse, bandi, premi e agevolazioni</a:t>
            </a:r>
            <a:endParaRPr lang="it-IT" sz="200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Informazioni sul tuo percorso universitario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Eventi, congressi e seminari organizzati in ateneo, corsi di formazione, ecc.</a:t>
            </a:r>
          </a:p>
          <a:p>
            <a:pPr marL="342900" indent="-342900" algn="ctr">
              <a:buFont typeface="+mj-lt"/>
              <a:buAutoNum type="arabicPeriod"/>
            </a:pP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D4789F-EDE0-4B53-A1CD-8032EAD7A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02" y="1956111"/>
            <a:ext cx="3725760" cy="24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985906" y="385050"/>
            <a:ext cx="363426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68307" y="1466419"/>
            <a:ext cx="443643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didattica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 tutor, alla/al presidente del corso di studio o alla/al RAQ (Responsabile della Qualità del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CdS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42527" y="2552668"/>
            <a:ext cx="446221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didattico – organizzativa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42526" y="3681454"/>
            <a:ext cx="446221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relazionale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alla/al tutor docente e studente o al nostro servizio di counseling all’interno del Centro Accoglienza e 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8307" y="5367868"/>
            <a:ext cx="779769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 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6F6B51-DE33-4314-ABC3-182FEF8EC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479" y="1881622"/>
            <a:ext cx="3199994" cy="23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3992</TotalTime>
  <Words>2697</Words>
  <Application>Microsoft Office PowerPoint</Application>
  <PresentationFormat>Presentazione su schermo (4:3)</PresentationFormat>
  <Paragraphs>508</Paragraphs>
  <Slides>45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8" baseType="lpstr">
      <vt:lpstr>ＭＳ Ｐゴシック</vt:lpstr>
      <vt:lpstr>Arial</vt:lpstr>
      <vt:lpstr>Calibri</vt:lpstr>
      <vt:lpstr>Calibri Light</vt:lpstr>
      <vt:lpstr>Century Gothic</vt:lpstr>
      <vt:lpstr>Monotype Sorts</vt:lpstr>
      <vt:lpstr>Segoe UI</vt:lpstr>
      <vt:lpstr>Symbol</vt:lpstr>
      <vt:lpstr>Times New Roman</vt:lpstr>
      <vt:lpstr>Verdana</vt:lpstr>
      <vt:lpstr>Wingdings</vt:lpstr>
      <vt:lpstr>Wingdings 2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CENTRO ACCOGLIENZA INCLUSIONE</vt:lpstr>
      <vt:lpstr>UNIPR: ATENEO INCLUSIVO</vt:lpstr>
      <vt:lpstr>COSA FARE PRIMA DEGLI ESAMI</vt:lpstr>
      <vt:lpstr>Presentazione standard di PowerPoint</vt:lpstr>
      <vt:lpstr>COUNSELING cos’è: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PERCORSO FORMATIVO IN CHIMICA @ UNIPR</vt:lpstr>
      <vt:lpstr>Presentazione standard di PowerPoint</vt:lpstr>
      <vt:lpstr>Presentazione standard di PowerPoint</vt:lpstr>
      <vt:lpstr>Commissione Didattica Prof. Andrea Secchi – Presidente  (andrea.secchi@unipr.it) Prof. Nicolò Riboni     Prof.sa Elena Motti Prof.sa Francesca Terenziani     Prof.sa Laura Baldini Prof. Matteo Tegoni</vt:lpstr>
      <vt:lpstr>I tutor-studenti</vt:lpstr>
      <vt:lpstr>I tutor-docenti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Prevenzione del contagio COVID-19</vt:lpstr>
      <vt:lpstr>Test di valutazione delle competenze iniziali di Matematica  </vt:lpstr>
      <vt:lpstr>Presentazione standard di PowerPoint</vt:lpstr>
      <vt:lpstr>Opportunità di studio all‘estero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clop1</cp:lastModifiedBy>
  <cp:revision>304</cp:revision>
  <cp:lastPrinted>2018-01-17T12:16:18Z</cp:lastPrinted>
  <dcterms:created xsi:type="dcterms:W3CDTF">2016-12-13T13:19:46Z</dcterms:created>
  <dcterms:modified xsi:type="dcterms:W3CDTF">2022-09-23T10:57:44Z</dcterms:modified>
</cp:coreProperties>
</file>